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10"/>
  </p:notesMasterIdLst>
  <p:handoutMasterIdLst>
    <p:handoutMasterId r:id="rId11"/>
  </p:handoutMasterIdLst>
  <p:sldIdLst>
    <p:sldId id="348" r:id="rId3"/>
    <p:sldId id="342" r:id="rId4"/>
    <p:sldId id="343" r:id="rId5"/>
    <p:sldId id="344" r:id="rId6"/>
    <p:sldId id="345" r:id="rId7"/>
    <p:sldId id="346" r:id="rId8"/>
    <p:sldId id="347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>
      <p:cViewPr>
        <p:scale>
          <a:sx n="98" d="100"/>
          <a:sy n="98" d="100"/>
        </p:scale>
        <p:origin x="-118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2276B0B-0844-4809-9B96-612E5D848E45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D0305B3-350B-4A41-9053-773CF171E95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16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CA196E0-5C7C-41D1-9410-2A55721BA5F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952B575-6356-466B-95E9-72A5FD87AE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59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2B575-6356-466B-95E9-72A5FD87AEC2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97D27-0A19-45B9-8251-97BA9A9A30C8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1D8D-B235-44C2-9702-708EDFB850E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6B2B-19E6-49A2-BA6B-568A42E51822}" type="datetimeFigureOut">
              <a:rPr lang="en-AU" smtClean="0"/>
              <a:pPr/>
              <a:t>8/12/2013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7882-2890-40AA-97CD-8E7CB6DE5E5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Ahkam</a:t>
            </a:r>
            <a:r>
              <a:rPr lang="en-AU" dirty="0"/>
              <a:t>  </a:t>
            </a:r>
            <a:r>
              <a:rPr lang="en-AU" dirty="0" err="1"/>
              <a:t>Altajweed</a:t>
            </a:r>
            <a:r>
              <a:rPr lang="en-AU" dirty="0"/>
              <a:t/>
            </a:r>
            <a:br>
              <a:rPr lang="en-AU" dirty="0"/>
            </a:br>
            <a:r>
              <a:rPr lang="en-AU" dirty="0" err="1">
                <a:solidFill>
                  <a:srgbClr val="002060"/>
                </a:solidFill>
              </a:rPr>
              <a:t>Rewayat</a:t>
            </a: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err="1">
                <a:solidFill>
                  <a:srgbClr val="002060"/>
                </a:solidFill>
              </a:rPr>
              <a:t>Hafs</a:t>
            </a:r>
            <a:r>
              <a:rPr lang="en-AU" dirty="0">
                <a:solidFill>
                  <a:srgbClr val="002060"/>
                </a:solidFill>
              </a:rPr>
              <a:t> 'An '</a:t>
            </a:r>
            <a:r>
              <a:rPr lang="en-AU" dirty="0" err="1">
                <a:solidFill>
                  <a:srgbClr val="002060"/>
                </a:solidFill>
              </a:rPr>
              <a:t>Aasim</a:t>
            </a:r>
            <a:r>
              <a:rPr lang="en-AU" dirty="0">
                <a:solidFill>
                  <a:srgbClr val="002060"/>
                </a:solidFill>
              </a:rPr>
              <a:t> </a:t>
            </a:r>
            <a:br>
              <a:rPr lang="en-AU" dirty="0">
                <a:solidFill>
                  <a:srgbClr val="002060"/>
                </a:solidFill>
              </a:rPr>
            </a:br>
            <a:r>
              <a:rPr lang="en-AU" dirty="0">
                <a:solidFill>
                  <a:srgbClr val="002060"/>
                </a:solidFill>
              </a:rPr>
              <a:t>by the way of </a:t>
            </a:r>
            <a:r>
              <a:rPr lang="en-AU" dirty="0" err="1">
                <a:solidFill>
                  <a:srgbClr val="002060"/>
                </a:solidFill>
              </a:rPr>
              <a:t>Shaatibiyyah</a:t>
            </a:r>
            <a:r>
              <a:rPr lang="en-AU" dirty="0">
                <a:solidFill>
                  <a:srgbClr val="002060"/>
                </a:solidFill>
              </a:rPr>
              <a:t> </a:t>
            </a:r>
            <a:br>
              <a:rPr lang="en-AU" dirty="0">
                <a:solidFill>
                  <a:srgbClr val="002060"/>
                </a:solidFill>
              </a:rPr>
            </a:br>
            <a:r>
              <a:rPr lang="en-AU" dirty="0"/>
              <a:t>CANBERRA MOSQUE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302262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AU" dirty="0"/>
              <a:t>Week </a:t>
            </a:r>
            <a:r>
              <a:rPr lang="en-AU" dirty="0" smtClean="0"/>
              <a:t>19</a:t>
            </a:r>
            <a:endParaRPr lang="en-AU" dirty="0"/>
          </a:p>
          <a:p>
            <a:pPr>
              <a:defRPr/>
            </a:pPr>
            <a:r>
              <a:rPr lang="it-IT" dirty="0"/>
              <a:t>Al-Madd / prolongation </a:t>
            </a:r>
          </a:p>
          <a:p>
            <a:pPr>
              <a:defRPr/>
            </a:pPr>
            <a:r>
              <a:rPr lang="it-IT" dirty="0"/>
              <a:t>Al-Madd Al-’Aarid Lil Sukoon</a:t>
            </a:r>
          </a:p>
          <a:p>
            <a:pPr>
              <a:defRPr/>
            </a:pPr>
            <a:r>
              <a:rPr lang="it-IT" dirty="0"/>
              <a:t>Madd Al-Leen                      </a:t>
            </a:r>
          </a:p>
          <a:p>
            <a:pPr>
              <a:defRPr/>
            </a:pPr>
            <a:r>
              <a:rPr lang="it-IT" dirty="0"/>
              <a:t>Madd </a:t>
            </a:r>
            <a:r>
              <a:rPr lang="it-IT" dirty="0" smtClean="0"/>
              <a:t>Al-Silah                     </a:t>
            </a:r>
            <a:endParaRPr lang="it-IT" dirty="0"/>
          </a:p>
          <a:p>
            <a:pPr>
              <a:defRPr/>
            </a:pPr>
            <a:r>
              <a:rPr lang="it-IT" dirty="0"/>
              <a:t>30 Muharram </a:t>
            </a:r>
            <a:r>
              <a:rPr lang="it-IT" dirty="0" smtClean="0"/>
              <a:t>1434</a:t>
            </a:r>
          </a:p>
        </p:txBody>
      </p:sp>
    </p:spTree>
    <p:extLst>
      <p:ext uri="{BB962C8B-B14F-4D97-AF65-F5344CB8AC3E}">
        <p14:creationId xmlns:p14="http://schemas.microsoft.com/office/powerpoint/2010/main" val="21695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Al-</a:t>
            </a:r>
            <a:r>
              <a:rPr lang="en-AU" dirty="0" err="1" smtClean="0"/>
              <a:t>Madd</a:t>
            </a:r>
            <a:r>
              <a:rPr lang="en-AU" dirty="0" smtClean="0"/>
              <a:t> Al-’</a:t>
            </a:r>
            <a:r>
              <a:rPr lang="en-AU" dirty="0" err="1" smtClean="0"/>
              <a:t>Aarid</a:t>
            </a:r>
            <a:r>
              <a:rPr lang="en-AU" dirty="0" smtClean="0"/>
              <a:t> Lil </a:t>
            </a:r>
            <a:r>
              <a:rPr lang="en-AU" dirty="0" err="1" smtClean="0"/>
              <a:t>Sukoon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letter of </a:t>
            </a:r>
            <a:r>
              <a:rPr lang="en-US" dirty="0" err="1" smtClean="0"/>
              <a:t>madd</a:t>
            </a:r>
            <a:r>
              <a:rPr lang="en-US" dirty="0" smtClean="0"/>
              <a:t> is followed immediately by letter with temporary </a:t>
            </a:r>
            <a:r>
              <a:rPr lang="en-US" dirty="0" err="1" smtClean="0"/>
              <a:t>Sokoon</a:t>
            </a:r>
            <a:r>
              <a:rPr lang="en-US" dirty="0" smtClean="0"/>
              <a:t> on </a:t>
            </a:r>
            <a:r>
              <a:rPr lang="en-US" dirty="0" smtClean="0"/>
              <a:t>it (</a:t>
            </a:r>
            <a:r>
              <a:rPr lang="en-US" dirty="0" smtClean="0"/>
              <a:t>because of stopping on </a:t>
            </a:r>
            <a:r>
              <a:rPr lang="en-US" dirty="0" smtClean="0"/>
              <a:t>it) </a:t>
            </a:r>
            <a:r>
              <a:rPr lang="en-US" dirty="0" smtClean="0"/>
              <a:t>it is called </a:t>
            </a:r>
            <a:r>
              <a:rPr lang="en-AU" b="1" dirty="0" smtClean="0"/>
              <a:t>Al-</a:t>
            </a:r>
            <a:r>
              <a:rPr lang="en-AU" b="1" dirty="0" err="1" smtClean="0"/>
              <a:t>Madd</a:t>
            </a:r>
            <a:r>
              <a:rPr lang="en-AU" b="1" dirty="0" smtClean="0"/>
              <a:t> Al-’</a:t>
            </a:r>
            <a:r>
              <a:rPr lang="en-AU" b="1" dirty="0" err="1" smtClean="0"/>
              <a:t>Aarid</a:t>
            </a:r>
            <a:r>
              <a:rPr lang="en-AU" b="1" dirty="0" smtClean="0"/>
              <a:t> Lil </a:t>
            </a:r>
            <a:r>
              <a:rPr lang="en-AU" b="1" dirty="0" err="1" smtClean="0"/>
              <a:t>Sukoon</a:t>
            </a:r>
            <a:r>
              <a:rPr lang="en-AU" b="1" dirty="0" smtClean="0"/>
              <a:t>. </a:t>
            </a:r>
          </a:p>
          <a:p>
            <a:r>
              <a:rPr lang="en-US" dirty="0" smtClean="0"/>
              <a:t>It can last for 2 , 4 or 6 counts. However if you use one type you need to </a:t>
            </a:r>
            <a:r>
              <a:rPr lang="en-US" dirty="0" smtClean="0"/>
              <a:t>continue until </a:t>
            </a:r>
            <a:r>
              <a:rPr lang="en-US" dirty="0" smtClean="0"/>
              <a:t>you finish your </a:t>
            </a:r>
            <a:r>
              <a:rPr lang="en-US" dirty="0" err="1" smtClean="0"/>
              <a:t>telawa</a:t>
            </a:r>
            <a:r>
              <a:rPr lang="en-US" b="1" dirty="0" smtClean="0"/>
              <a:t>.</a:t>
            </a:r>
            <a:endParaRPr lang="ar-JO" b="1" dirty="0" smtClean="0"/>
          </a:p>
          <a:p>
            <a:r>
              <a:rPr lang="en-US" dirty="0" smtClean="0"/>
              <a:t>Examples</a:t>
            </a: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العالم</a:t>
            </a:r>
            <a:r>
              <a:rPr lang="ar-JO" b="1" dirty="0" smtClean="0">
                <a:solidFill>
                  <a:srgbClr val="FF0000"/>
                </a:solidFill>
                <a:latin typeface="+mj-lt"/>
                <a:cs typeface="Traditional Arabic" panose="02010000000000000000" pitchFamily="2" charset="-78"/>
              </a:rPr>
              <a:t>ي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ن</a:t>
            </a:r>
            <a:r>
              <a:rPr lang="ar-SA" b="1" dirty="0" smtClean="0">
                <a:latin typeface="+mj-lt"/>
                <a:cs typeface="Traditional Arabic" panose="02010000000000000000" pitchFamily="2" charset="-78"/>
              </a:rPr>
              <a:t>ْ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، الرح</a:t>
            </a:r>
            <a:r>
              <a:rPr lang="ar-JO" b="1" dirty="0" smtClean="0">
                <a:solidFill>
                  <a:srgbClr val="FF0000"/>
                </a:solidFill>
                <a:latin typeface="+mj-lt"/>
                <a:cs typeface="Traditional Arabic" panose="02010000000000000000" pitchFamily="2" charset="-78"/>
              </a:rPr>
              <a:t>ي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م</a:t>
            </a:r>
            <a:r>
              <a:rPr lang="ar-SA" b="1" dirty="0" smtClean="0">
                <a:latin typeface="+mj-lt"/>
                <a:cs typeface="Traditional Arabic" panose="02010000000000000000" pitchFamily="2" charset="-78"/>
              </a:rPr>
              <a:t>ْ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، الد</a:t>
            </a:r>
            <a:r>
              <a:rPr lang="ar-JO" b="1" dirty="0" smtClean="0">
                <a:solidFill>
                  <a:srgbClr val="FF0000"/>
                </a:solidFill>
                <a:latin typeface="+mj-lt"/>
                <a:cs typeface="Traditional Arabic" panose="02010000000000000000" pitchFamily="2" charset="-78"/>
              </a:rPr>
              <a:t>ي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ن</a:t>
            </a:r>
            <a:r>
              <a:rPr lang="ar-SA" b="1" dirty="0" smtClean="0">
                <a:latin typeface="+mj-lt"/>
                <a:cs typeface="Traditional Arabic" panose="02010000000000000000" pitchFamily="2" charset="-78"/>
              </a:rPr>
              <a:t>ْ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، نستع</a:t>
            </a:r>
            <a:r>
              <a:rPr lang="ar-JO" b="1" dirty="0" smtClean="0">
                <a:solidFill>
                  <a:srgbClr val="FF0000"/>
                </a:solidFill>
                <a:latin typeface="+mj-lt"/>
                <a:cs typeface="Traditional Arabic" panose="02010000000000000000" pitchFamily="2" charset="-78"/>
              </a:rPr>
              <a:t>ي</a:t>
            </a:r>
            <a:r>
              <a:rPr lang="ar-JO" b="1" dirty="0" smtClean="0">
                <a:latin typeface="+mj-lt"/>
                <a:cs typeface="Traditional Arabic" panose="02010000000000000000" pitchFamily="2" charset="-78"/>
              </a:rPr>
              <a:t>ن</a:t>
            </a:r>
            <a:r>
              <a:rPr lang="ar-SA" b="1" dirty="0" smtClean="0">
                <a:latin typeface="+mj-lt"/>
                <a:cs typeface="Traditional Arabic" panose="02010000000000000000" pitchFamily="2" charset="-78"/>
              </a:rPr>
              <a:t>ْ</a:t>
            </a:r>
            <a:r>
              <a:rPr lang="ar-SA" b="1" dirty="0" smtClean="0"/>
              <a:t>  </a:t>
            </a:r>
            <a:r>
              <a:rPr lang="en-US" b="1" dirty="0" smtClean="0"/>
              <a:t> </a:t>
            </a:r>
            <a:r>
              <a:rPr lang="ar-SA" b="1" dirty="0" smtClean="0"/>
              <a:t>  </a:t>
            </a:r>
            <a:r>
              <a:rPr lang="ar-SA" dirty="0" smtClean="0"/>
              <a:t>(</a:t>
            </a:r>
            <a:r>
              <a:rPr lang="ar-SA" b="1" dirty="0" smtClean="0"/>
              <a:t> </a:t>
            </a:r>
            <a:endParaRPr lang="en-AU" b="1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Madd</a:t>
            </a:r>
            <a:r>
              <a:rPr lang="en-AU" dirty="0" smtClean="0"/>
              <a:t> Al-</a:t>
            </a:r>
            <a:r>
              <a:rPr lang="en-AU" dirty="0" err="1" smtClean="0"/>
              <a:t>Leen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letter of </a:t>
            </a:r>
            <a:r>
              <a:rPr lang="en-US" dirty="0" err="1" smtClean="0"/>
              <a:t>Leen</a:t>
            </a:r>
            <a:r>
              <a:rPr lang="en-US" dirty="0" smtClean="0"/>
              <a:t> is  ( </a:t>
            </a:r>
            <a:r>
              <a:rPr lang="ar-SA" b="1" dirty="0" smtClean="0">
                <a:cs typeface="Traditional Arabic" panose="02010000000000000000" pitchFamily="2" charset="-78"/>
              </a:rPr>
              <a:t>و</a:t>
            </a:r>
            <a:r>
              <a:rPr lang="en-US" dirty="0" smtClean="0"/>
              <a:t> ) or (</a:t>
            </a:r>
            <a:r>
              <a:rPr lang="ar-SA" b="1" dirty="0" smtClean="0">
                <a:cs typeface="Traditional Arabic" panose="02010000000000000000" pitchFamily="2" charset="-78"/>
              </a:rPr>
              <a:t>ي</a:t>
            </a:r>
            <a:r>
              <a:rPr lang="ar-SA" dirty="0" smtClean="0"/>
              <a:t> </a:t>
            </a:r>
            <a:r>
              <a:rPr lang="en-US" dirty="0" smtClean="0"/>
              <a:t> ) preceded by letter with </a:t>
            </a:r>
            <a:r>
              <a:rPr lang="en-US" dirty="0" err="1" smtClean="0"/>
              <a:t>Fatha</a:t>
            </a:r>
            <a:r>
              <a:rPr lang="en-US" dirty="0" smtClean="0"/>
              <a:t> on it.</a:t>
            </a:r>
            <a:endParaRPr lang="ar-SA" dirty="0" smtClean="0"/>
          </a:p>
          <a:p>
            <a:r>
              <a:rPr lang="en-AU" dirty="0" smtClean="0"/>
              <a:t>It is a type of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err="1" smtClean="0"/>
              <a:t>Tabeie</a:t>
            </a:r>
            <a:r>
              <a:rPr lang="en-AU" dirty="0" smtClean="0"/>
              <a:t> and it prolonged for 2 counts</a:t>
            </a:r>
            <a:endParaRPr lang="en-US" dirty="0" smtClean="0"/>
          </a:p>
          <a:p>
            <a:r>
              <a:rPr lang="en-US" dirty="0" smtClean="0"/>
              <a:t>When a letter of </a:t>
            </a:r>
            <a:r>
              <a:rPr lang="en-US" dirty="0" err="1" smtClean="0"/>
              <a:t>Leen</a:t>
            </a:r>
            <a:r>
              <a:rPr lang="en-US" dirty="0" smtClean="0"/>
              <a:t> is followed immediately by letter with temporary </a:t>
            </a:r>
            <a:r>
              <a:rPr lang="en-US" dirty="0" err="1" smtClean="0"/>
              <a:t>Sokoon</a:t>
            </a:r>
            <a:r>
              <a:rPr lang="en-US" dirty="0" smtClean="0"/>
              <a:t> on it (because of stopping on </a:t>
            </a:r>
            <a:r>
              <a:rPr lang="en-US" dirty="0" smtClean="0"/>
              <a:t>it</a:t>
            </a:r>
            <a:r>
              <a:rPr lang="en-AU" dirty="0" smtClean="0"/>
              <a:t>) </a:t>
            </a:r>
            <a:r>
              <a:rPr lang="en-AU" dirty="0" smtClean="0"/>
              <a:t>then </a:t>
            </a:r>
            <a:r>
              <a:rPr lang="en-AU" dirty="0" err="1" smtClean="0"/>
              <a:t>i</a:t>
            </a:r>
            <a:r>
              <a:rPr lang="en-US" dirty="0" smtClean="0"/>
              <a:t>t can last for </a:t>
            </a:r>
            <a:r>
              <a:rPr lang="en-US" dirty="0" smtClean="0"/>
              <a:t>2, </a:t>
            </a:r>
            <a:r>
              <a:rPr lang="en-US" dirty="0" smtClean="0"/>
              <a:t>4 or 6 </a:t>
            </a:r>
            <a:r>
              <a:rPr lang="en-US" dirty="0" smtClean="0"/>
              <a:t>counts, exactly </a:t>
            </a:r>
            <a:r>
              <a:rPr lang="en-US" dirty="0" smtClean="0"/>
              <a:t>like </a:t>
            </a:r>
            <a:r>
              <a:rPr lang="en-AU" dirty="0" smtClean="0"/>
              <a:t>Al-</a:t>
            </a:r>
            <a:r>
              <a:rPr lang="en-AU" dirty="0" err="1" smtClean="0"/>
              <a:t>Madd</a:t>
            </a:r>
            <a:r>
              <a:rPr lang="en-AU" dirty="0" smtClean="0"/>
              <a:t> Al-’</a:t>
            </a:r>
            <a:r>
              <a:rPr lang="en-AU" dirty="0" err="1" smtClean="0"/>
              <a:t>Aarid</a:t>
            </a:r>
            <a:r>
              <a:rPr lang="en-AU" dirty="0" smtClean="0"/>
              <a:t> Lil </a:t>
            </a:r>
            <a:r>
              <a:rPr lang="en-AU" dirty="0" err="1" smtClean="0"/>
              <a:t>Sukoon</a:t>
            </a:r>
            <a:r>
              <a:rPr lang="en-AU" dirty="0"/>
              <a:t>.</a:t>
            </a:r>
            <a:endParaRPr lang="en-AU" dirty="0" smtClean="0"/>
          </a:p>
          <a:p>
            <a:r>
              <a:rPr lang="en-US" dirty="0" smtClean="0"/>
              <a:t>However if you use one type you need to continue </a:t>
            </a:r>
            <a:r>
              <a:rPr lang="en-US" dirty="0" smtClean="0"/>
              <a:t>with it </a:t>
            </a:r>
            <a:r>
              <a:rPr lang="en-US" dirty="0" smtClean="0"/>
              <a:t>until you finish your </a:t>
            </a:r>
            <a:r>
              <a:rPr lang="en-US" dirty="0" err="1" smtClean="0"/>
              <a:t>telawa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Examples ( </a:t>
            </a:r>
            <a:r>
              <a:rPr lang="ar-JO" b="1" dirty="0" smtClean="0">
                <a:cs typeface="Traditional Arabic" panose="02010000000000000000" pitchFamily="2" charset="-78"/>
              </a:rPr>
              <a:t>نَ</a:t>
            </a:r>
            <a:r>
              <a:rPr lang="ar-JO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و</a:t>
            </a:r>
            <a:r>
              <a:rPr lang="ar-JO" b="1" dirty="0" smtClean="0">
                <a:cs typeface="Traditional Arabic" panose="02010000000000000000" pitchFamily="2" charset="-78"/>
              </a:rPr>
              <a:t>م</a:t>
            </a:r>
            <a:r>
              <a:rPr lang="ar-JO" b="1" dirty="0" smtClean="0">
                <a:cs typeface="Traditional Arabic" panose="02010000000000000000" pitchFamily="2" charset="-78"/>
              </a:rPr>
              <a:t>، خَ</a:t>
            </a:r>
            <a:r>
              <a:rPr lang="ar-JO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و</a:t>
            </a:r>
            <a:r>
              <a:rPr lang="ar-JO" b="1" dirty="0" smtClean="0">
                <a:cs typeface="Traditional Arabic" panose="02010000000000000000" pitchFamily="2" charset="-78"/>
              </a:rPr>
              <a:t>ف ، قرَ</a:t>
            </a:r>
            <a:r>
              <a:rPr lang="ar-JO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ي</a:t>
            </a:r>
            <a:r>
              <a:rPr lang="ar-JO" b="1" dirty="0" smtClean="0">
                <a:cs typeface="Traditional Arabic" panose="02010000000000000000" pitchFamily="2" charset="-78"/>
              </a:rPr>
              <a:t>ش، البَ</a:t>
            </a:r>
            <a:r>
              <a:rPr lang="ar-JO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ي</a:t>
            </a:r>
            <a:r>
              <a:rPr lang="ar-JO" b="1" dirty="0" smtClean="0">
                <a:cs typeface="Traditional Arabic" panose="02010000000000000000" pitchFamily="2" charset="-78"/>
              </a:rPr>
              <a:t>ت</a:t>
            </a:r>
            <a:r>
              <a:rPr lang="en-US" b="1" dirty="0" smtClean="0">
                <a:cs typeface="Traditional Arabic" panose="02010000000000000000" pitchFamily="2" charset="-78"/>
              </a:rPr>
              <a:t> </a:t>
            </a:r>
            <a:r>
              <a:rPr lang="en-US" dirty="0" smtClean="0"/>
              <a:t>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Madd</a:t>
            </a:r>
            <a:r>
              <a:rPr lang="en-AU" dirty="0" smtClean="0"/>
              <a:t> </a:t>
            </a:r>
            <a:r>
              <a:rPr lang="en-AU" dirty="0" smtClean="0"/>
              <a:t>Al-</a:t>
            </a:r>
            <a:r>
              <a:rPr lang="en-AU" dirty="0" err="1" smtClean="0"/>
              <a:t>Silah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000" dirty="0" err="1" smtClean="0"/>
              <a:t>Madd</a:t>
            </a:r>
            <a:r>
              <a:rPr lang="en-AU" sz="3000" dirty="0" smtClean="0"/>
              <a:t> </a:t>
            </a:r>
            <a:r>
              <a:rPr lang="en-AU" sz="3000" dirty="0" smtClean="0"/>
              <a:t>Al-</a:t>
            </a:r>
            <a:r>
              <a:rPr lang="en-AU" sz="3000" dirty="0" err="1" smtClean="0"/>
              <a:t>Silah</a:t>
            </a:r>
            <a:r>
              <a:rPr lang="en-AU" sz="3000" dirty="0" smtClean="0"/>
              <a:t> </a:t>
            </a:r>
            <a:r>
              <a:rPr lang="en-AU" sz="3000" dirty="0" smtClean="0"/>
              <a:t>is the prolonging of the (</a:t>
            </a:r>
            <a:r>
              <a:rPr lang="en-AU" sz="3000" dirty="0" err="1" smtClean="0"/>
              <a:t>Haa</a:t>
            </a:r>
            <a:r>
              <a:rPr lang="en-AU" sz="3000" dirty="0" smtClean="0"/>
              <a:t>) of the pronoun that represents a third party of male gender.</a:t>
            </a:r>
          </a:p>
          <a:p>
            <a:r>
              <a:rPr lang="en-AU" sz="3000" dirty="0" smtClean="0"/>
              <a:t>The </a:t>
            </a:r>
            <a:r>
              <a:rPr lang="en-AU" sz="3000" dirty="0" err="1" smtClean="0"/>
              <a:t>Haa</a:t>
            </a:r>
            <a:r>
              <a:rPr lang="en-AU" sz="3000" dirty="0" smtClean="0"/>
              <a:t> has to fall between two </a:t>
            </a:r>
            <a:r>
              <a:rPr lang="en-AU" sz="3000" dirty="0" err="1" smtClean="0"/>
              <a:t>vowelled</a:t>
            </a:r>
            <a:r>
              <a:rPr lang="en-AU" sz="3000" dirty="0" smtClean="0"/>
              <a:t> </a:t>
            </a:r>
            <a:r>
              <a:rPr lang="en-AU" sz="3000" dirty="0" smtClean="0"/>
              <a:t>letters </a:t>
            </a:r>
            <a:r>
              <a:rPr lang="en-AU" sz="3000" dirty="0" smtClean="0"/>
              <a:t>(i.e. neither </a:t>
            </a:r>
            <a:r>
              <a:rPr lang="en-AU" sz="3000" dirty="0" smtClean="0"/>
              <a:t>of the them have a </a:t>
            </a:r>
            <a:r>
              <a:rPr lang="en-AU" sz="3000" i="1" dirty="0" err="1" smtClean="0"/>
              <a:t>sukoon</a:t>
            </a:r>
            <a:r>
              <a:rPr lang="en-AU" sz="3000" dirty="0" smtClean="0"/>
              <a:t>)</a:t>
            </a:r>
            <a:endParaRPr lang="ar-SA" sz="3000" dirty="0" smtClean="0"/>
          </a:p>
          <a:p>
            <a:r>
              <a:rPr lang="en-AU" sz="3000" dirty="0" smtClean="0"/>
              <a:t>You </a:t>
            </a:r>
            <a:r>
              <a:rPr lang="en-AU" sz="3000" dirty="0" smtClean="0"/>
              <a:t>must continue to the next word in order to sound this </a:t>
            </a:r>
            <a:r>
              <a:rPr lang="en-AU" sz="3000" dirty="0" err="1" smtClean="0"/>
              <a:t>M</a:t>
            </a:r>
            <a:r>
              <a:rPr lang="en-AU" sz="3000" dirty="0" err="1" smtClean="0"/>
              <a:t>add</a:t>
            </a:r>
            <a:r>
              <a:rPr lang="en-AU" sz="3000" dirty="0" smtClean="0"/>
              <a:t>, i.e. if </a:t>
            </a:r>
            <a:r>
              <a:rPr lang="en-AU" sz="3000" dirty="0" smtClean="0"/>
              <a:t>you stop on the </a:t>
            </a:r>
            <a:r>
              <a:rPr lang="en-AU" sz="3000" dirty="0" err="1" smtClean="0"/>
              <a:t>Haa</a:t>
            </a:r>
            <a:r>
              <a:rPr lang="en-AU" sz="3000" dirty="0" smtClean="0"/>
              <a:t> then </a:t>
            </a:r>
            <a:r>
              <a:rPr lang="en-AU" sz="3000" dirty="0" smtClean="0"/>
              <a:t>no </a:t>
            </a:r>
            <a:r>
              <a:rPr lang="en-AU" sz="3000" dirty="0" err="1" smtClean="0"/>
              <a:t>Madd</a:t>
            </a:r>
            <a:r>
              <a:rPr lang="en-AU" sz="3000" dirty="0" smtClean="0"/>
              <a:t>.</a:t>
            </a:r>
          </a:p>
          <a:p>
            <a:r>
              <a:rPr lang="en-AU" sz="3000" dirty="0" smtClean="0"/>
              <a:t>The </a:t>
            </a:r>
            <a:r>
              <a:rPr lang="en-AU" sz="3000" dirty="0" err="1" smtClean="0"/>
              <a:t>Madd</a:t>
            </a:r>
            <a:r>
              <a:rPr lang="en-AU" sz="3000" dirty="0" smtClean="0"/>
              <a:t> will be with (</a:t>
            </a:r>
            <a:r>
              <a:rPr lang="en-AU" sz="3000" dirty="0" err="1" smtClean="0"/>
              <a:t>Waw</a:t>
            </a:r>
            <a:r>
              <a:rPr lang="en-AU" sz="3000" dirty="0" smtClean="0"/>
              <a:t>) if the (</a:t>
            </a:r>
            <a:r>
              <a:rPr lang="en-AU" sz="3000" dirty="0" err="1" smtClean="0"/>
              <a:t>Haa</a:t>
            </a:r>
            <a:r>
              <a:rPr lang="en-AU" sz="3000" dirty="0" smtClean="0"/>
              <a:t>) has </a:t>
            </a:r>
            <a:r>
              <a:rPr lang="en-AU" sz="3000" dirty="0" err="1" smtClean="0"/>
              <a:t>Dhamma</a:t>
            </a:r>
            <a:r>
              <a:rPr lang="en-AU" sz="3000" dirty="0" smtClean="0"/>
              <a:t> and </a:t>
            </a:r>
            <a:r>
              <a:rPr lang="en-AU" sz="3000" dirty="0" smtClean="0"/>
              <a:t>with (</a:t>
            </a:r>
            <a:r>
              <a:rPr lang="en-AU" sz="3000" dirty="0" err="1" smtClean="0"/>
              <a:t>Yaa</a:t>
            </a:r>
            <a:r>
              <a:rPr lang="en-AU" sz="3000" dirty="0" smtClean="0"/>
              <a:t>) if the (</a:t>
            </a:r>
            <a:r>
              <a:rPr lang="en-AU" sz="3000" dirty="0" err="1" smtClean="0"/>
              <a:t>Haa</a:t>
            </a:r>
            <a:r>
              <a:rPr lang="en-AU" sz="3000" dirty="0" smtClean="0"/>
              <a:t>) has (</a:t>
            </a:r>
            <a:r>
              <a:rPr lang="en-AU" sz="3000" dirty="0" err="1" smtClean="0"/>
              <a:t>Kasra</a:t>
            </a:r>
            <a:r>
              <a:rPr lang="en-AU" sz="3000" dirty="0" smtClean="0"/>
              <a:t>).</a:t>
            </a:r>
          </a:p>
          <a:p>
            <a:r>
              <a:rPr lang="en-AU" sz="3000" dirty="0" smtClean="0"/>
              <a:t>Example: (  </a:t>
            </a:r>
            <a:r>
              <a:rPr lang="ar-SA" sz="3000" b="1" dirty="0" smtClean="0">
                <a:cs typeface="Traditional Arabic" panose="02010000000000000000" pitchFamily="2" charset="-78"/>
              </a:rPr>
              <a:t>إِنَّ</a:t>
            </a:r>
            <a:r>
              <a:rPr lang="ar-SA" sz="3000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هُ</a:t>
            </a:r>
            <a:r>
              <a:rPr lang="ar-SA" sz="3000" b="1" dirty="0" smtClean="0">
                <a:cs typeface="Traditional Arabic" panose="02010000000000000000" pitchFamily="2" charset="-78"/>
              </a:rPr>
              <a:t> عَلَى رَجْعِ</a:t>
            </a:r>
            <a:r>
              <a:rPr lang="ar-SA" sz="3000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هِ </a:t>
            </a:r>
            <a:r>
              <a:rPr lang="ar-SA" sz="3000" b="1" dirty="0" smtClean="0">
                <a:cs typeface="Traditional Arabic" panose="02010000000000000000" pitchFamily="2" charset="-78"/>
              </a:rPr>
              <a:t>لَقِادِر</a:t>
            </a:r>
            <a:r>
              <a:rPr lang="en-AU" sz="3000" b="1" dirty="0" smtClean="0">
                <a:cs typeface="Traditional Arabic" panose="02010000000000000000" pitchFamily="2" charset="-78"/>
              </a:rPr>
              <a:t> </a:t>
            </a:r>
            <a:r>
              <a:rPr lang="en-AU" sz="3000" dirty="0" smtClean="0"/>
              <a:t>)</a:t>
            </a:r>
            <a:endParaRPr lang="en-AU" sz="3000" dirty="0" smtClean="0"/>
          </a:p>
          <a:p>
            <a:endParaRPr lang="en-A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</a:t>
            </a:r>
            <a:r>
              <a:rPr lang="en-AU" dirty="0" err="1" smtClean="0"/>
              <a:t>Madd</a:t>
            </a:r>
            <a:r>
              <a:rPr lang="en-AU" dirty="0" smtClean="0"/>
              <a:t> </a:t>
            </a:r>
            <a:r>
              <a:rPr lang="en-AU" dirty="0" smtClean="0"/>
              <a:t>Al-</a:t>
            </a:r>
            <a:r>
              <a:rPr lang="en-AU" dirty="0" err="1" smtClean="0"/>
              <a:t>Silah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smtClean="0"/>
              <a:t>Al-</a:t>
            </a:r>
            <a:r>
              <a:rPr lang="en-AU" dirty="0" err="1"/>
              <a:t>S</a:t>
            </a:r>
            <a:r>
              <a:rPr lang="en-AU" dirty="0" err="1" smtClean="0"/>
              <a:t>ilah</a:t>
            </a:r>
            <a:r>
              <a:rPr lang="en-AU" dirty="0" smtClean="0"/>
              <a:t> has two types:</a:t>
            </a:r>
            <a:r>
              <a:rPr lang="en-AU" b="1" dirty="0" smtClean="0"/>
              <a:t> </a:t>
            </a:r>
            <a:r>
              <a:rPr lang="en-AU" dirty="0" err="1" smtClean="0"/>
              <a:t>sughra</a:t>
            </a:r>
            <a:r>
              <a:rPr lang="en-AU" dirty="0" smtClean="0"/>
              <a:t> (lesser) and </a:t>
            </a:r>
            <a:r>
              <a:rPr lang="en-AU" dirty="0" err="1" smtClean="0"/>
              <a:t>kubra</a:t>
            </a:r>
            <a:r>
              <a:rPr lang="en-AU" dirty="0" smtClean="0"/>
              <a:t> (longer).</a:t>
            </a:r>
          </a:p>
          <a:p>
            <a:r>
              <a:rPr lang="en-AU" dirty="0" smtClean="0"/>
              <a:t>If the </a:t>
            </a:r>
            <a:r>
              <a:rPr lang="en-AU" dirty="0" err="1" smtClean="0"/>
              <a:t>Haa</a:t>
            </a:r>
            <a:r>
              <a:rPr lang="en-AU" dirty="0" smtClean="0"/>
              <a:t> was not followed </a:t>
            </a:r>
            <a:r>
              <a:rPr lang="en-AU" dirty="0" smtClean="0"/>
              <a:t>immediately </a:t>
            </a:r>
            <a:r>
              <a:rPr lang="en-AU" dirty="0" smtClean="0"/>
              <a:t>by (Hamza) then it is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err="1" smtClean="0"/>
              <a:t>Silah</a:t>
            </a:r>
            <a:r>
              <a:rPr lang="en-AU" dirty="0" smtClean="0"/>
              <a:t> </a:t>
            </a:r>
            <a:r>
              <a:rPr lang="en-AU" dirty="0" err="1" smtClean="0"/>
              <a:t>Sughra</a:t>
            </a:r>
            <a:endParaRPr lang="en-AU" dirty="0" smtClean="0"/>
          </a:p>
          <a:p>
            <a:r>
              <a:rPr lang="en-AU" dirty="0" smtClean="0"/>
              <a:t>Has to be </a:t>
            </a:r>
            <a:r>
              <a:rPr lang="en-AU" dirty="0" smtClean="0"/>
              <a:t>stretched </a:t>
            </a:r>
            <a:r>
              <a:rPr lang="en-AU" dirty="0" smtClean="0"/>
              <a:t>for 2 </a:t>
            </a:r>
            <a:r>
              <a:rPr lang="en-AU" dirty="0" smtClean="0"/>
              <a:t>counts, exactly </a:t>
            </a:r>
            <a:r>
              <a:rPr lang="en-AU" dirty="0" smtClean="0"/>
              <a:t>like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err="1" smtClean="0"/>
              <a:t>Tabiee</a:t>
            </a:r>
            <a:endParaRPr lang="en-AU" dirty="0" smtClean="0"/>
          </a:p>
          <a:p>
            <a:r>
              <a:rPr lang="en-AU" dirty="0" smtClean="0"/>
              <a:t>Example:</a:t>
            </a:r>
            <a:r>
              <a:rPr lang="en-AU" b="1" dirty="0" smtClean="0">
                <a:cs typeface="Traditional Arabic" panose="02010000000000000000" pitchFamily="2" charset="-78"/>
              </a:rPr>
              <a:t> 	( </a:t>
            </a:r>
            <a:r>
              <a:rPr lang="ar-SA" b="1" dirty="0" smtClean="0">
                <a:cs typeface="Traditional Arabic" panose="02010000000000000000" pitchFamily="2" charset="-78"/>
              </a:rPr>
              <a:t> </a:t>
            </a:r>
            <a:r>
              <a:rPr lang="ar-SA" b="1" dirty="0" smtClean="0">
                <a:cs typeface="Traditional Arabic" panose="02010000000000000000" pitchFamily="2" charset="-78"/>
              </a:rPr>
              <a:t>مَا أَغْنَى عَنْهُ مَاْلُ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هُ</a:t>
            </a:r>
            <a:r>
              <a:rPr lang="ar-SA" b="1" dirty="0" smtClean="0">
                <a:cs typeface="Traditional Arabic" panose="02010000000000000000" pitchFamily="2" charset="-78"/>
              </a:rPr>
              <a:t> وَمَاْ كَسَبْ</a:t>
            </a:r>
            <a:r>
              <a:rPr lang="en-AU" b="1" dirty="0" smtClean="0">
                <a:cs typeface="Traditional Arabic" panose="02010000000000000000" pitchFamily="2" charset="-78"/>
              </a:rPr>
              <a:t>) (</a:t>
            </a:r>
            <a:r>
              <a:rPr lang="ar-SA" b="1" dirty="0" smtClean="0">
                <a:cs typeface="Traditional Arabic" panose="02010000000000000000" pitchFamily="2" charset="-78"/>
              </a:rPr>
              <a:t>مَاْلُ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هُو</a:t>
            </a:r>
            <a:r>
              <a:rPr lang="ar-SA" b="1" dirty="0" smtClean="0">
                <a:cs typeface="Traditional Arabic" panose="02010000000000000000" pitchFamily="2" charset="-78"/>
              </a:rPr>
              <a:t> وَمَاْ</a:t>
            </a:r>
            <a:r>
              <a:rPr lang="en-AU" b="1" dirty="0" smtClean="0">
                <a:cs typeface="Traditional Arabic" panose="02010000000000000000" pitchFamily="2" charset="-78"/>
              </a:rPr>
              <a:t>)</a:t>
            </a:r>
            <a:endParaRPr lang="ar-SA" b="1" dirty="0" smtClean="0">
              <a:cs typeface="Traditional Arabic" panose="02010000000000000000" pitchFamily="2" charset="-78"/>
            </a:endParaRPr>
          </a:p>
          <a:p>
            <a:pPr marL="0" indent="0">
              <a:buNone/>
            </a:pPr>
            <a:r>
              <a:rPr lang="en-AU" b="1" dirty="0" smtClean="0">
                <a:cs typeface="Traditional Arabic" panose="02010000000000000000" pitchFamily="2" charset="-78"/>
              </a:rPr>
              <a:t>		( </a:t>
            </a:r>
            <a:r>
              <a:rPr lang="ar-SA" b="1" dirty="0" smtClean="0">
                <a:cs typeface="Traditional Arabic" panose="02010000000000000000" pitchFamily="2" charset="-78"/>
              </a:rPr>
              <a:t>يَومَ يَفِرٌّ المَرْءُ مِنْ أَخِيْهْ وَأُمِّ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هِ</a:t>
            </a:r>
            <a:r>
              <a:rPr lang="ar-SA" b="1" dirty="0" smtClean="0">
                <a:cs typeface="Traditional Arabic" panose="02010000000000000000" pitchFamily="2" charset="-78"/>
              </a:rPr>
              <a:t> وَأَبِيْهْ</a:t>
            </a:r>
            <a:r>
              <a:rPr lang="en-AU" b="1" dirty="0" smtClean="0">
                <a:cs typeface="Traditional Arabic" panose="02010000000000000000" pitchFamily="2" charset="-78"/>
              </a:rPr>
              <a:t> ) (</a:t>
            </a:r>
            <a:r>
              <a:rPr lang="ar-SA" b="1" dirty="0" smtClean="0">
                <a:cs typeface="Traditional Arabic" panose="02010000000000000000" pitchFamily="2" charset="-78"/>
              </a:rPr>
              <a:t>وَأُمِّ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هِي</a:t>
            </a:r>
            <a:r>
              <a:rPr lang="ar-SA" b="1" dirty="0" smtClean="0">
                <a:cs typeface="Traditional Arabic" panose="02010000000000000000" pitchFamily="2" charset="-78"/>
              </a:rPr>
              <a:t> وَأَبِيْهْ</a:t>
            </a:r>
            <a:r>
              <a:rPr lang="en-AU" b="1" dirty="0" smtClean="0">
                <a:cs typeface="Traditional Arabic" panose="02010000000000000000" pitchFamily="2" charset="-78"/>
              </a:rPr>
              <a:t> )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Types of </a:t>
            </a:r>
            <a:r>
              <a:rPr lang="en-AU" dirty="0" err="1" smtClean="0"/>
              <a:t>Madd</a:t>
            </a:r>
            <a:r>
              <a:rPr lang="en-AU" dirty="0" smtClean="0"/>
              <a:t> </a:t>
            </a:r>
            <a:r>
              <a:rPr lang="en-AU" dirty="0" smtClean="0"/>
              <a:t>Al-</a:t>
            </a:r>
            <a:r>
              <a:rPr lang="en-AU" dirty="0" err="1" smtClean="0"/>
              <a:t>Silah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If the </a:t>
            </a:r>
            <a:r>
              <a:rPr lang="en-AU" dirty="0" err="1" smtClean="0"/>
              <a:t>Haa</a:t>
            </a:r>
            <a:r>
              <a:rPr lang="en-AU" dirty="0" smtClean="0"/>
              <a:t> was followed </a:t>
            </a:r>
            <a:r>
              <a:rPr lang="en-AU" dirty="0" smtClean="0"/>
              <a:t>immediately </a:t>
            </a:r>
            <a:r>
              <a:rPr lang="en-AU" dirty="0" smtClean="0"/>
              <a:t>by (Hamza) then it is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err="1" smtClean="0"/>
              <a:t>Silah</a:t>
            </a:r>
            <a:r>
              <a:rPr lang="en-AU" dirty="0" smtClean="0"/>
              <a:t> Kubra</a:t>
            </a:r>
          </a:p>
          <a:p>
            <a:r>
              <a:rPr lang="en-AU" dirty="0" smtClean="0"/>
              <a:t>Has to be </a:t>
            </a:r>
            <a:r>
              <a:rPr lang="en-AU" dirty="0" smtClean="0"/>
              <a:t>stretched </a:t>
            </a:r>
            <a:r>
              <a:rPr lang="en-AU" dirty="0" smtClean="0"/>
              <a:t>for 4-5 </a:t>
            </a:r>
            <a:r>
              <a:rPr lang="en-AU" dirty="0" smtClean="0"/>
              <a:t>counts, exactly </a:t>
            </a:r>
            <a:r>
              <a:rPr lang="en-AU" dirty="0" smtClean="0"/>
              <a:t>like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err="1" smtClean="0"/>
              <a:t>Munfasil</a:t>
            </a:r>
            <a:endParaRPr lang="en-AU" dirty="0" smtClean="0"/>
          </a:p>
          <a:p>
            <a:r>
              <a:rPr lang="en-AU" dirty="0" smtClean="0"/>
              <a:t>Example:</a:t>
            </a:r>
            <a:endParaRPr lang="ar-SA" dirty="0" smtClean="0"/>
          </a:p>
          <a:p>
            <a:pPr lvl="1"/>
            <a:r>
              <a:rPr lang="en-AU" dirty="0" smtClean="0"/>
              <a:t>( </a:t>
            </a:r>
            <a:r>
              <a:rPr lang="ar-EG" dirty="0" smtClean="0"/>
              <a:t> </a:t>
            </a:r>
            <a:r>
              <a:rPr lang="ar-SA" b="1" dirty="0" smtClean="0">
                <a:cs typeface="Traditional Arabic" panose="02010000000000000000" pitchFamily="2" charset="-78"/>
              </a:rPr>
              <a:t>أَيَحْسَبُ </a:t>
            </a:r>
            <a:r>
              <a:rPr lang="ar-SA" b="1" dirty="0" smtClean="0">
                <a:cs typeface="Traditional Arabic" panose="02010000000000000000" pitchFamily="2" charset="-78"/>
              </a:rPr>
              <a:t>أَنَّ مَالَ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هُ </a:t>
            </a:r>
            <a:r>
              <a:rPr lang="ar-SA" b="1" dirty="0" smtClean="0">
                <a:cs typeface="Traditional Arabic" panose="02010000000000000000" pitchFamily="2" charset="-78"/>
              </a:rPr>
              <a:t>أَخْلَدَه</a:t>
            </a:r>
            <a:r>
              <a:rPr lang="en-AU" dirty="0" smtClean="0"/>
              <a:t>) is read as ( </a:t>
            </a:r>
            <a:r>
              <a:rPr lang="ar-EG" dirty="0" smtClean="0"/>
              <a:t> </a:t>
            </a:r>
            <a:r>
              <a:rPr lang="ar-SA" b="1" dirty="0" smtClean="0">
                <a:cs typeface="Traditional Arabic" panose="02010000000000000000" pitchFamily="2" charset="-78"/>
              </a:rPr>
              <a:t>أَيَحْسَبُ </a:t>
            </a:r>
            <a:r>
              <a:rPr lang="ar-SA" b="1" dirty="0" smtClean="0">
                <a:cs typeface="Traditional Arabic" panose="02010000000000000000" pitchFamily="2" charset="-78"/>
              </a:rPr>
              <a:t>أَنَّ مَالَ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هُو </a:t>
            </a:r>
            <a:r>
              <a:rPr lang="ar-SA" b="1" dirty="0" smtClean="0">
                <a:cs typeface="Traditional Arabic" panose="02010000000000000000" pitchFamily="2" charset="-78"/>
              </a:rPr>
              <a:t>أَخْلَدَه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(</a:t>
            </a:r>
            <a:r>
              <a:rPr lang="ar-EG" dirty="0" smtClean="0"/>
              <a:t> </a:t>
            </a:r>
            <a:r>
              <a:rPr lang="ar-SA" b="1" dirty="0" smtClean="0">
                <a:cs typeface="Traditional Arabic" panose="02010000000000000000" pitchFamily="2" charset="-78"/>
              </a:rPr>
              <a:t>فَلْيَنْظُرِ </a:t>
            </a:r>
            <a:r>
              <a:rPr lang="ar-SA" b="1" dirty="0" smtClean="0">
                <a:cs typeface="Traditional Arabic" panose="02010000000000000000" pitchFamily="2" charset="-78"/>
              </a:rPr>
              <a:t>الِإنْسَانُ إِلَى طَعَامِ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</a:t>
            </a:r>
            <a:r>
              <a:rPr lang="ar-SA" b="1" dirty="0" smtClean="0">
                <a:cs typeface="Traditional Arabic" panose="02010000000000000000" pitchFamily="2" charset="-78"/>
              </a:rPr>
              <a:t> أَنَّا </a:t>
            </a:r>
            <a:r>
              <a:rPr lang="ar-SA" b="1" dirty="0" smtClean="0">
                <a:cs typeface="Traditional Arabic" panose="02010000000000000000" pitchFamily="2" charset="-78"/>
              </a:rPr>
              <a:t>صَبَبْنَا</a:t>
            </a:r>
            <a:r>
              <a:rPr lang="ar-EG" b="1" dirty="0">
                <a:cs typeface="Traditional Arabic" panose="02010000000000000000" pitchFamily="2" charset="-78"/>
              </a:rPr>
              <a:t> </a:t>
            </a:r>
            <a:r>
              <a:rPr lang="en-AU" dirty="0" smtClean="0"/>
              <a:t>) is read as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ar-SA" b="1" dirty="0" smtClean="0">
                <a:cs typeface="Traditional Arabic" panose="02010000000000000000" pitchFamily="2" charset="-78"/>
              </a:rPr>
              <a:t>فَلْيَنْظُرِ الِإنْسَانُ إِلَى طَعَامِ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هي</a:t>
            </a:r>
            <a:r>
              <a:rPr lang="ar-SA" b="1" dirty="0" smtClean="0">
                <a:cs typeface="Traditional Arabic" panose="02010000000000000000" pitchFamily="2" charset="-78"/>
              </a:rPr>
              <a:t> أَنَّا </a:t>
            </a:r>
            <a:r>
              <a:rPr lang="ar-SA" b="1" dirty="0" smtClean="0">
                <a:cs typeface="Traditional Arabic" panose="02010000000000000000" pitchFamily="2" charset="-78"/>
              </a:rPr>
              <a:t>صَبَبْنَا</a:t>
            </a:r>
            <a:r>
              <a:rPr lang="ar-EG" b="1" dirty="0">
                <a:cs typeface="Traditional Arabic" panose="02010000000000000000" pitchFamily="2" charset="-78"/>
              </a:rPr>
              <a:t> </a:t>
            </a:r>
            <a:r>
              <a:rPr lang="en-AU" b="1" dirty="0" smtClean="0">
                <a:cs typeface="Traditional Arabic" panose="02010000000000000000" pitchFamily="2" charset="-78"/>
              </a:rPr>
              <a:t> </a:t>
            </a:r>
            <a:r>
              <a:rPr lang="en-AU" dirty="0" smtClean="0"/>
              <a:t>)  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Exemptions on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smtClean="0"/>
              <a:t>Al-</a:t>
            </a:r>
            <a:r>
              <a:rPr lang="en-AU" dirty="0" err="1" smtClean="0"/>
              <a:t>Silah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Even </a:t>
            </a:r>
            <a:r>
              <a:rPr lang="en-AU" dirty="0" smtClean="0"/>
              <a:t>though the </a:t>
            </a:r>
            <a:r>
              <a:rPr lang="en-AU" dirty="0" err="1" smtClean="0"/>
              <a:t>Haa</a:t>
            </a:r>
            <a:r>
              <a:rPr lang="en-AU" dirty="0" smtClean="0"/>
              <a:t> in ( </a:t>
            </a:r>
            <a:r>
              <a:rPr lang="ar-SA" b="1" dirty="0" smtClean="0">
                <a:cs typeface="Traditional Arabic" panose="02010000000000000000" pitchFamily="2" charset="-78"/>
              </a:rPr>
              <a:t>يَرْضَ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هُ </a:t>
            </a:r>
            <a:r>
              <a:rPr lang="ar-SA" b="1" dirty="0" smtClean="0">
                <a:cs typeface="Traditional Arabic" panose="02010000000000000000" pitchFamily="2" charset="-78"/>
              </a:rPr>
              <a:t>لَكُم</a:t>
            </a:r>
            <a:r>
              <a:rPr lang="ar-SA" dirty="0" smtClean="0"/>
              <a:t>ْ</a:t>
            </a:r>
            <a:r>
              <a:rPr lang="en-AU" dirty="0" smtClean="0"/>
              <a:t>  ) has </a:t>
            </a:r>
            <a:r>
              <a:rPr lang="en-AU" dirty="0" smtClean="0"/>
              <a:t>fulfilled </a:t>
            </a:r>
            <a:r>
              <a:rPr lang="en-AU" dirty="0" smtClean="0"/>
              <a:t>all the conditions </a:t>
            </a:r>
            <a:r>
              <a:rPr lang="en-AU" dirty="0" smtClean="0"/>
              <a:t>it </a:t>
            </a:r>
            <a:r>
              <a:rPr lang="en-AU" dirty="0" smtClean="0"/>
              <a:t>is exempted so no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err="1" smtClean="0"/>
              <a:t>Silah</a:t>
            </a:r>
            <a:r>
              <a:rPr lang="en-AU" dirty="0" smtClean="0"/>
              <a:t> in this </a:t>
            </a:r>
            <a:r>
              <a:rPr lang="en-AU" dirty="0" smtClean="0"/>
              <a:t>Ayah.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In the opposite way, </a:t>
            </a:r>
            <a:r>
              <a:rPr lang="en-AU" dirty="0" smtClean="0"/>
              <a:t>even though the </a:t>
            </a:r>
            <a:r>
              <a:rPr lang="en-AU" dirty="0" err="1" smtClean="0"/>
              <a:t>Haa</a:t>
            </a:r>
            <a:r>
              <a:rPr lang="en-AU" dirty="0" smtClean="0"/>
              <a:t> in (</a:t>
            </a:r>
            <a:r>
              <a:rPr lang="ar-SA" b="1" dirty="0" smtClean="0">
                <a:cs typeface="Traditional Arabic" panose="02010000000000000000" pitchFamily="2" charset="-78"/>
              </a:rPr>
              <a:t>وَيَخْلُدْ فِيْ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هِ</a:t>
            </a:r>
            <a:r>
              <a:rPr lang="ar-SA" b="1" dirty="0" smtClean="0">
                <a:cs typeface="Traditional Arabic" panose="02010000000000000000" pitchFamily="2" charset="-78"/>
              </a:rPr>
              <a:t> مُهَانَا</a:t>
            </a:r>
            <a:r>
              <a:rPr lang="en-AU" b="1" dirty="0" smtClean="0">
                <a:cs typeface="Traditional Arabic" panose="02010000000000000000" pitchFamily="2" charset="-78"/>
              </a:rPr>
              <a:t> </a:t>
            </a:r>
            <a:r>
              <a:rPr lang="en-AU" dirty="0" smtClean="0"/>
              <a:t>) has not </a:t>
            </a:r>
            <a:r>
              <a:rPr lang="en-AU" dirty="0" smtClean="0"/>
              <a:t>fulfilled </a:t>
            </a:r>
            <a:r>
              <a:rPr lang="en-AU" dirty="0" smtClean="0"/>
              <a:t>all the </a:t>
            </a:r>
            <a:r>
              <a:rPr lang="en-AU" dirty="0" smtClean="0"/>
              <a:t>conditions it still has </a:t>
            </a:r>
            <a:r>
              <a:rPr lang="en-AU" dirty="0" err="1" smtClean="0"/>
              <a:t>Madd</a:t>
            </a:r>
            <a:r>
              <a:rPr lang="en-AU" dirty="0" smtClean="0"/>
              <a:t> </a:t>
            </a:r>
            <a:r>
              <a:rPr lang="en-AU" dirty="0" err="1" smtClean="0"/>
              <a:t>Silah</a:t>
            </a:r>
            <a:r>
              <a:rPr lang="en-AU" dirty="0" smtClean="0"/>
              <a:t> so </a:t>
            </a:r>
            <a:r>
              <a:rPr lang="en-AU" dirty="0" smtClean="0"/>
              <a:t>we </a:t>
            </a:r>
            <a:r>
              <a:rPr lang="en-AU" dirty="0" smtClean="0"/>
              <a:t>read it </a:t>
            </a:r>
            <a:r>
              <a:rPr lang="en-AU" dirty="0" smtClean="0"/>
              <a:t>as (</a:t>
            </a:r>
            <a:r>
              <a:rPr lang="ar-SA" b="1" dirty="0" smtClean="0">
                <a:cs typeface="Traditional Arabic" panose="02010000000000000000" pitchFamily="2" charset="-78"/>
              </a:rPr>
              <a:t>وَيَخْلُدْ </a:t>
            </a:r>
            <a:r>
              <a:rPr lang="ar-SA" b="1" dirty="0" smtClean="0">
                <a:cs typeface="Traditional Arabic" panose="02010000000000000000" pitchFamily="2" charset="-78"/>
              </a:rPr>
              <a:t>فِيْ</a:t>
            </a:r>
            <a:r>
              <a:rPr lang="ar-SA" b="1" dirty="0" smtClean="0">
                <a:solidFill>
                  <a:srgbClr val="FF0000"/>
                </a:solidFill>
                <a:cs typeface="Traditional Arabic" panose="02010000000000000000" pitchFamily="2" charset="-78"/>
              </a:rPr>
              <a:t>هِي</a:t>
            </a:r>
            <a:r>
              <a:rPr lang="ar-SA" b="1" dirty="0" smtClean="0">
                <a:cs typeface="Traditional Arabic" panose="02010000000000000000" pitchFamily="2" charset="-78"/>
              </a:rPr>
              <a:t> </a:t>
            </a:r>
            <a:r>
              <a:rPr lang="ar-SA" b="1" dirty="0" smtClean="0">
                <a:cs typeface="Traditional Arabic" panose="02010000000000000000" pitchFamily="2" charset="-78"/>
              </a:rPr>
              <a:t>مُهَانَا</a:t>
            </a:r>
            <a:r>
              <a:rPr lang="ar-EG" b="1" dirty="0" smtClean="0">
                <a:cs typeface="Traditional Arabic" panose="02010000000000000000" pitchFamily="2" charset="-78"/>
              </a:rPr>
              <a:t> </a:t>
            </a:r>
            <a:r>
              <a:rPr lang="en-AU" b="1" dirty="0" smtClean="0">
                <a:cs typeface="Traditional Arabic" panose="02010000000000000000" pitchFamily="2" charset="-78"/>
              </a:rPr>
              <a:t> </a:t>
            </a:r>
            <a:r>
              <a:rPr lang="en-AU" dirty="0" smtClean="0"/>
              <a:t>) so </a:t>
            </a:r>
            <a:r>
              <a:rPr lang="en-AU" dirty="0" smtClean="0"/>
              <a:t>it is </a:t>
            </a:r>
            <a:r>
              <a:rPr lang="en-AU" dirty="0" err="1" smtClean="0"/>
              <a:t>streched</a:t>
            </a:r>
            <a:r>
              <a:rPr lang="en-AU" dirty="0" smtClean="0"/>
              <a:t> </a:t>
            </a:r>
            <a:r>
              <a:rPr lang="en-AU" dirty="0" smtClean="0"/>
              <a:t>for 2 counts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29832</TotalTime>
  <Words>358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LuckyTie</vt:lpstr>
      <vt:lpstr>Ahkam  Altajweed Rewayat Hafs 'An 'Aasim  by the way of Shaatibiyyah  CANBERRA MOSQUE  </vt:lpstr>
      <vt:lpstr>Al-Madd Al-’Aarid Lil Sukoon</vt:lpstr>
      <vt:lpstr>Madd Al-Leen</vt:lpstr>
      <vt:lpstr>Madd Al-Silah</vt:lpstr>
      <vt:lpstr>Types of Madd Al-Silah</vt:lpstr>
      <vt:lpstr>Types of Madd Al-Silah</vt:lpstr>
      <vt:lpstr>Exemptions on Madd Al-Silah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MALSHAWWA</dc:creator>
  <cp:lastModifiedBy>Badri</cp:lastModifiedBy>
  <cp:revision>216</cp:revision>
  <cp:lastPrinted>2013-12-08T05:21:07Z</cp:lastPrinted>
  <dcterms:created xsi:type="dcterms:W3CDTF">2012-12-16T19:43:17Z</dcterms:created>
  <dcterms:modified xsi:type="dcterms:W3CDTF">2013-12-08T05:27:17Z</dcterms:modified>
</cp:coreProperties>
</file>