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9" r:id="rId4"/>
    <p:sldId id="280" r:id="rId5"/>
    <p:sldId id="275" r:id="rId6"/>
    <p:sldId id="276" r:id="rId7"/>
    <p:sldId id="277" r:id="rId8"/>
    <p:sldId id="278" r:id="rId9"/>
    <p:sldId id="281" r:id="rId10"/>
    <p:sldId id="282" r:id="rId11"/>
    <p:sldId id="283" r:id="rId12"/>
    <p:sldId id="284" r:id="rId13"/>
    <p:sldId id="285" r:id="rId14"/>
    <p:sldId id="303" r:id="rId15"/>
    <p:sldId id="300" r:id="rId16"/>
    <p:sldId id="302" r:id="rId17"/>
    <p:sldId id="286" r:id="rId18"/>
    <p:sldId id="287" r:id="rId19"/>
    <p:sldId id="299" r:id="rId20"/>
    <p:sldId id="288" r:id="rId21"/>
    <p:sldId id="289" r:id="rId22"/>
    <p:sldId id="290" r:id="rId23"/>
    <p:sldId id="291" r:id="rId24"/>
    <p:sldId id="304" r:id="rId25"/>
    <p:sldId id="292" r:id="rId26"/>
    <p:sldId id="305" r:id="rId27"/>
    <p:sldId id="293" r:id="rId28"/>
    <p:sldId id="294" r:id="rId29"/>
    <p:sldId id="295" r:id="rId30"/>
    <p:sldId id="296" r:id="rId31"/>
    <p:sldId id="297" r:id="rId32"/>
    <p:sldId id="30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21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73F290-4E45-4225-BD32-3D54C668054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BFB1818-98F9-4064-A895-360DD10511C2}">
      <dgm:prSet phldrT="[Text]"/>
      <dgm:spPr/>
      <dgm:t>
        <a:bodyPr/>
        <a:lstStyle/>
        <a:p>
          <a:r>
            <a:rPr lang="en-AU" dirty="0" smtClean="0"/>
            <a:t>1. Divine Dreams</a:t>
          </a:r>
          <a:endParaRPr lang="en-US" dirty="0"/>
        </a:p>
      </dgm:t>
    </dgm:pt>
    <dgm:pt modelId="{C8BE6981-CAB9-439C-A990-8B2B0C22475A}" type="parTrans" cxnId="{DD99D0EE-E11E-4C53-8DF4-B32500A60F36}">
      <dgm:prSet/>
      <dgm:spPr/>
      <dgm:t>
        <a:bodyPr/>
        <a:lstStyle/>
        <a:p>
          <a:endParaRPr lang="en-US"/>
        </a:p>
      </dgm:t>
    </dgm:pt>
    <dgm:pt modelId="{4114C67F-B5E2-4E40-88DE-179469F4736B}" type="sibTrans" cxnId="{DD99D0EE-E11E-4C53-8DF4-B32500A60F36}">
      <dgm:prSet/>
      <dgm:spPr/>
      <dgm:t>
        <a:bodyPr/>
        <a:lstStyle/>
        <a:p>
          <a:endParaRPr lang="en-US"/>
        </a:p>
      </dgm:t>
    </dgm:pt>
    <dgm:pt modelId="{E05FD435-9A8A-4109-B858-0F00300B1EE7}">
      <dgm:prSet phldrT="[Text]"/>
      <dgm:spPr/>
      <dgm:t>
        <a:bodyPr/>
        <a:lstStyle/>
        <a:p>
          <a:r>
            <a:rPr lang="en-AU" dirty="0" smtClean="0"/>
            <a:t>2. Satanic Dreams</a:t>
          </a:r>
          <a:endParaRPr lang="en-US" dirty="0"/>
        </a:p>
      </dgm:t>
    </dgm:pt>
    <dgm:pt modelId="{8B4724F8-EF7D-4DA4-B902-DE11FCF05272}" type="parTrans" cxnId="{D6194AC0-B0F7-4ECF-94C7-21A0CC27335C}">
      <dgm:prSet/>
      <dgm:spPr/>
      <dgm:t>
        <a:bodyPr/>
        <a:lstStyle/>
        <a:p>
          <a:endParaRPr lang="en-US"/>
        </a:p>
      </dgm:t>
    </dgm:pt>
    <dgm:pt modelId="{193D18C5-20C7-4884-8D36-356E2167E878}" type="sibTrans" cxnId="{D6194AC0-B0F7-4ECF-94C7-21A0CC27335C}">
      <dgm:prSet/>
      <dgm:spPr/>
      <dgm:t>
        <a:bodyPr/>
        <a:lstStyle/>
        <a:p>
          <a:endParaRPr lang="en-US"/>
        </a:p>
      </dgm:t>
    </dgm:pt>
    <dgm:pt modelId="{B1DB76DA-640E-439A-9AA5-270EA050C551}">
      <dgm:prSet phldrT="[Text]"/>
      <dgm:spPr/>
      <dgm:t>
        <a:bodyPr/>
        <a:lstStyle/>
        <a:p>
          <a:r>
            <a:rPr lang="en-AU" dirty="0" smtClean="0"/>
            <a:t>3. Human Dreams</a:t>
          </a:r>
          <a:endParaRPr lang="en-US" dirty="0"/>
        </a:p>
      </dgm:t>
    </dgm:pt>
    <dgm:pt modelId="{84ED9896-CA70-4231-ACF7-8F1564C0695B}" type="parTrans" cxnId="{D2E0ED2D-7B3D-421E-B226-D38736F1F16B}">
      <dgm:prSet/>
      <dgm:spPr/>
      <dgm:t>
        <a:bodyPr/>
        <a:lstStyle/>
        <a:p>
          <a:endParaRPr lang="en-US"/>
        </a:p>
      </dgm:t>
    </dgm:pt>
    <dgm:pt modelId="{147B8EC1-8C50-41B5-A271-BB07FDA1182C}" type="sibTrans" cxnId="{D2E0ED2D-7B3D-421E-B226-D38736F1F16B}">
      <dgm:prSet/>
      <dgm:spPr/>
      <dgm:t>
        <a:bodyPr/>
        <a:lstStyle/>
        <a:p>
          <a:endParaRPr lang="en-US"/>
        </a:p>
      </dgm:t>
    </dgm:pt>
    <dgm:pt modelId="{1B31104D-EBF7-4D44-97C6-300921418018}" type="pres">
      <dgm:prSet presAssocID="{4B73F290-4E45-4225-BD32-3D54C668054B}" presName="linear" presStyleCnt="0">
        <dgm:presLayoutVars>
          <dgm:dir/>
          <dgm:animLvl val="lvl"/>
          <dgm:resizeHandles val="exact"/>
        </dgm:presLayoutVars>
      </dgm:prSet>
      <dgm:spPr/>
      <dgm:t>
        <a:bodyPr/>
        <a:lstStyle/>
        <a:p>
          <a:endParaRPr lang="en-US"/>
        </a:p>
      </dgm:t>
    </dgm:pt>
    <dgm:pt modelId="{BDD64896-9816-4D59-94A4-F8914F93E836}" type="pres">
      <dgm:prSet presAssocID="{BBFB1818-98F9-4064-A895-360DD10511C2}" presName="parentLin" presStyleCnt="0"/>
      <dgm:spPr/>
    </dgm:pt>
    <dgm:pt modelId="{112B5BE3-C580-40D3-99BD-6E59B98E39D1}" type="pres">
      <dgm:prSet presAssocID="{BBFB1818-98F9-4064-A895-360DD10511C2}" presName="parentLeftMargin" presStyleLbl="node1" presStyleIdx="0" presStyleCnt="3"/>
      <dgm:spPr/>
      <dgm:t>
        <a:bodyPr/>
        <a:lstStyle/>
        <a:p>
          <a:endParaRPr lang="en-US"/>
        </a:p>
      </dgm:t>
    </dgm:pt>
    <dgm:pt modelId="{9FB91F0B-0261-40D0-8FB2-670E40D1AC88}" type="pres">
      <dgm:prSet presAssocID="{BBFB1818-98F9-4064-A895-360DD10511C2}" presName="parentText" presStyleLbl="node1" presStyleIdx="0" presStyleCnt="3">
        <dgm:presLayoutVars>
          <dgm:chMax val="0"/>
          <dgm:bulletEnabled val="1"/>
        </dgm:presLayoutVars>
      </dgm:prSet>
      <dgm:spPr/>
      <dgm:t>
        <a:bodyPr/>
        <a:lstStyle/>
        <a:p>
          <a:endParaRPr lang="en-US"/>
        </a:p>
      </dgm:t>
    </dgm:pt>
    <dgm:pt modelId="{57FF3B9A-BAA1-46C7-B650-337703D911CD}" type="pres">
      <dgm:prSet presAssocID="{BBFB1818-98F9-4064-A895-360DD10511C2}" presName="negativeSpace" presStyleCnt="0"/>
      <dgm:spPr/>
    </dgm:pt>
    <dgm:pt modelId="{14252761-8319-488B-886C-D8531B9A7A37}" type="pres">
      <dgm:prSet presAssocID="{BBFB1818-98F9-4064-A895-360DD10511C2}" presName="childText" presStyleLbl="conFgAcc1" presStyleIdx="0" presStyleCnt="3">
        <dgm:presLayoutVars>
          <dgm:bulletEnabled val="1"/>
        </dgm:presLayoutVars>
      </dgm:prSet>
      <dgm:spPr/>
    </dgm:pt>
    <dgm:pt modelId="{EFEB9A1C-6670-430B-A074-FC215BD9F321}" type="pres">
      <dgm:prSet presAssocID="{4114C67F-B5E2-4E40-88DE-179469F4736B}" presName="spaceBetweenRectangles" presStyleCnt="0"/>
      <dgm:spPr/>
    </dgm:pt>
    <dgm:pt modelId="{8451F622-F3ED-4236-B34A-CA097B27E529}" type="pres">
      <dgm:prSet presAssocID="{E05FD435-9A8A-4109-B858-0F00300B1EE7}" presName="parentLin" presStyleCnt="0"/>
      <dgm:spPr/>
    </dgm:pt>
    <dgm:pt modelId="{77556C93-0C80-4E92-9952-AB0D6F821CA2}" type="pres">
      <dgm:prSet presAssocID="{E05FD435-9A8A-4109-B858-0F00300B1EE7}" presName="parentLeftMargin" presStyleLbl="node1" presStyleIdx="0" presStyleCnt="3"/>
      <dgm:spPr/>
      <dgm:t>
        <a:bodyPr/>
        <a:lstStyle/>
        <a:p>
          <a:endParaRPr lang="en-US"/>
        </a:p>
      </dgm:t>
    </dgm:pt>
    <dgm:pt modelId="{F657A513-9272-4BE3-B922-8F4E3EBD2B9E}" type="pres">
      <dgm:prSet presAssocID="{E05FD435-9A8A-4109-B858-0F00300B1EE7}" presName="parentText" presStyleLbl="node1" presStyleIdx="1" presStyleCnt="3">
        <dgm:presLayoutVars>
          <dgm:chMax val="0"/>
          <dgm:bulletEnabled val="1"/>
        </dgm:presLayoutVars>
      </dgm:prSet>
      <dgm:spPr/>
      <dgm:t>
        <a:bodyPr/>
        <a:lstStyle/>
        <a:p>
          <a:endParaRPr lang="en-US"/>
        </a:p>
      </dgm:t>
    </dgm:pt>
    <dgm:pt modelId="{BE0C8E87-E1A1-4EF8-8D93-27503E7533D7}" type="pres">
      <dgm:prSet presAssocID="{E05FD435-9A8A-4109-B858-0F00300B1EE7}" presName="negativeSpace" presStyleCnt="0"/>
      <dgm:spPr/>
    </dgm:pt>
    <dgm:pt modelId="{CF7AE1D9-7BD2-4A31-849E-239F1F82D2FD}" type="pres">
      <dgm:prSet presAssocID="{E05FD435-9A8A-4109-B858-0F00300B1EE7}" presName="childText" presStyleLbl="conFgAcc1" presStyleIdx="1" presStyleCnt="3" custLinFactY="-4180" custLinFactNeighborX="6896" custLinFactNeighborY="-100000">
        <dgm:presLayoutVars>
          <dgm:bulletEnabled val="1"/>
        </dgm:presLayoutVars>
      </dgm:prSet>
      <dgm:spPr/>
    </dgm:pt>
    <dgm:pt modelId="{68290876-5280-4AC4-A041-344D38B5C9D3}" type="pres">
      <dgm:prSet presAssocID="{193D18C5-20C7-4884-8D36-356E2167E878}" presName="spaceBetweenRectangles" presStyleCnt="0"/>
      <dgm:spPr/>
    </dgm:pt>
    <dgm:pt modelId="{2A438BFD-87B2-4754-98BB-DE8EE452C956}" type="pres">
      <dgm:prSet presAssocID="{B1DB76DA-640E-439A-9AA5-270EA050C551}" presName="parentLin" presStyleCnt="0"/>
      <dgm:spPr/>
    </dgm:pt>
    <dgm:pt modelId="{C14CAE40-DE6D-4D6C-9189-6D4B3A0398F9}" type="pres">
      <dgm:prSet presAssocID="{B1DB76DA-640E-439A-9AA5-270EA050C551}" presName="parentLeftMargin" presStyleLbl="node1" presStyleIdx="1" presStyleCnt="3"/>
      <dgm:spPr/>
      <dgm:t>
        <a:bodyPr/>
        <a:lstStyle/>
        <a:p>
          <a:endParaRPr lang="en-US"/>
        </a:p>
      </dgm:t>
    </dgm:pt>
    <dgm:pt modelId="{A1944937-5960-4C1E-98AC-959CC25C8B6B}" type="pres">
      <dgm:prSet presAssocID="{B1DB76DA-640E-439A-9AA5-270EA050C551}" presName="parentText" presStyleLbl="node1" presStyleIdx="2" presStyleCnt="3">
        <dgm:presLayoutVars>
          <dgm:chMax val="0"/>
          <dgm:bulletEnabled val="1"/>
        </dgm:presLayoutVars>
      </dgm:prSet>
      <dgm:spPr/>
      <dgm:t>
        <a:bodyPr/>
        <a:lstStyle/>
        <a:p>
          <a:endParaRPr lang="en-US"/>
        </a:p>
      </dgm:t>
    </dgm:pt>
    <dgm:pt modelId="{E09B5FF0-AB35-4B75-A36F-3CCD575F8430}" type="pres">
      <dgm:prSet presAssocID="{B1DB76DA-640E-439A-9AA5-270EA050C551}" presName="negativeSpace" presStyleCnt="0"/>
      <dgm:spPr/>
    </dgm:pt>
    <dgm:pt modelId="{F7EECFEA-379D-4D1C-B960-6D7A4A0D22FC}" type="pres">
      <dgm:prSet presAssocID="{B1DB76DA-640E-439A-9AA5-270EA050C551}" presName="childText" presStyleLbl="conFgAcc1" presStyleIdx="2" presStyleCnt="3">
        <dgm:presLayoutVars>
          <dgm:bulletEnabled val="1"/>
        </dgm:presLayoutVars>
      </dgm:prSet>
      <dgm:spPr/>
    </dgm:pt>
  </dgm:ptLst>
  <dgm:cxnLst>
    <dgm:cxn modelId="{C09C9CEE-83F6-4398-BFB0-9627A6D60ABE}" type="presOf" srcId="{B1DB76DA-640E-439A-9AA5-270EA050C551}" destId="{A1944937-5960-4C1E-98AC-959CC25C8B6B}" srcOrd="1" destOrd="0" presId="urn:microsoft.com/office/officeart/2005/8/layout/list1"/>
    <dgm:cxn modelId="{5BD065EC-0F7A-4D75-B19F-86E551204FDA}" type="presOf" srcId="{BBFB1818-98F9-4064-A895-360DD10511C2}" destId="{9FB91F0B-0261-40D0-8FB2-670E40D1AC88}" srcOrd="1" destOrd="0" presId="urn:microsoft.com/office/officeart/2005/8/layout/list1"/>
    <dgm:cxn modelId="{D6194AC0-B0F7-4ECF-94C7-21A0CC27335C}" srcId="{4B73F290-4E45-4225-BD32-3D54C668054B}" destId="{E05FD435-9A8A-4109-B858-0F00300B1EE7}" srcOrd="1" destOrd="0" parTransId="{8B4724F8-EF7D-4DA4-B902-DE11FCF05272}" sibTransId="{193D18C5-20C7-4884-8D36-356E2167E878}"/>
    <dgm:cxn modelId="{68510316-89EE-43F4-8F8A-2434DF7D48D9}" type="presOf" srcId="{B1DB76DA-640E-439A-9AA5-270EA050C551}" destId="{C14CAE40-DE6D-4D6C-9189-6D4B3A0398F9}" srcOrd="0" destOrd="0" presId="urn:microsoft.com/office/officeart/2005/8/layout/list1"/>
    <dgm:cxn modelId="{7F7F28EA-20DA-43C2-8B8B-6212ED6CB9F0}" type="presOf" srcId="{E05FD435-9A8A-4109-B858-0F00300B1EE7}" destId="{F657A513-9272-4BE3-B922-8F4E3EBD2B9E}" srcOrd="1" destOrd="0" presId="urn:microsoft.com/office/officeart/2005/8/layout/list1"/>
    <dgm:cxn modelId="{D2E0ED2D-7B3D-421E-B226-D38736F1F16B}" srcId="{4B73F290-4E45-4225-BD32-3D54C668054B}" destId="{B1DB76DA-640E-439A-9AA5-270EA050C551}" srcOrd="2" destOrd="0" parTransId="{84ED9896-CA70-4231-ACF7-8F1564C0695B}" sibTransId="{147B8EC1-8C50-41B5-A271-BB07FDA1182C}"/>
    <dgm:cxn modelId="{514476DB-C539-4F83-AE7C-DBEB54CD5376}" type="presOf" srcId="{4B73F290-4E45-4225-BD32-3D54C668054B}" destId="{1B31104D-EBF7-4D44-97C6-300921418018}" srcOrd="0" destOrd="0" presId="urn:microsoft.com/office/officeart/2005/8/layout/list1"/>
    <dgm:cxn modelId="{3539D692-B7EA-45E2-B775-5F64BC12E3AE}" type="presOf" srcId="{E05FD435-9A8A-4109-B858-0F00300B1EE7}" destId="{77556C93-0C80-4E92-9952-AB0D6F821CA2}" srcOrd="0" destOrd="0" presId="urn:microsoft.com/office/officeart/2005/8/layout/list1"/>
    <dgm:cxn modelId="{7917F925-C093-439F-AF9C-A6983224E4D5}" type="presOf" srcId="{BBFB1818-98F9-4064-A895-360DD10511C2}" destId="{112B5BE3-C580-40D3-99BD-6E59B98E39D1}" srcOrd="0" destOrd="0" presId="urn:microsoft.com/office/officeart/2005/8/layout/list1"/>
    <dgm:cxn modelId="{DD99D0EE-E11E-4C53-8DF4-B32500A60F36}" srcId="{4B73F290-4E45-4225-BD32-3D54C668054B}" destId="{BBFB1818-98F9-4064-A895-360DD10511C2}" srcOrd="0" destOrd="0" parTransId="{C8BE6981-CAB9-439C-A990-8B2B0C22475A}" sibTransId="{4114C67F-B5E2-4E40-88DE-179469F4736B}"/>
    <dgm:cxn modelId="{2B1AC407-AD89-408A-9207-006CD5586139}" type="presParOf" srcId="{1B31104D-EBF7-4D44-97C6-300921418018}" destId="{BDD64896-9816-4D59-94A4-F8914F93E836}" srcOrd="0" destOrd="0" presId="urn:microsoft.com/office/officeart/2005/8/layout/list1"/>
    <dgm:cxn modelId="{285134C3-F9C1-4D6B-8BAE-4D7B0C064558}" type="presParOf" srcId="{BDD64896-9816-4D59-94A4-F8914F93E836}" destId="{112B5BE3-C580-40D3-99BD-6E59B98E39D1}" srcOrd="0" destOrd="0" presId="urn:microsoft.com/office/officeart/2005/8/layout/list1"/>
    <dgm:cxn modelId="{7F33B72D-8909-47A1-B6F9-56B0777AD346}" type="presParOf" srcId="{BDD64896-9816-4D59-94A4-F8914F93E836}" destId="{9FB91F0B-0261-40D0-8FB2-670E40D1AC88}" srcOrd="1" destOrd="0" presId="urn:microsoft.com/office/officeart/2005/8/layout/list1"/>
    <dgm:cxn modelId="{7603CE76-7A06-4AF3-BD67-7A42B05CC294}" type="presParOf" srcId="{1B31104D-EBF7-4D44-97C6-300921418018}" destId="{57FF3B9A-BAA1-46C7-B650-337703D911CD}" srcOrd="1" destOrd="0" presId="urn:microsoft.com/office/officeart/2005/8/layout/list1"/>
    <dgm:cxn modelId="{9C7707CC-603E-4CAA-B84A-7D7165C1184F}" type="presParOf" srcId="{1B31104D-EBF7-4D44-97C6-300921418018}" destId="{14252761-8319-488B-886C-D8531B9A7A37}" srcOrd="2" destOrd="0" presId="urn:microsoft.com/office/officeart/2005/8/layout/list1"/>
    <dgm:cxn modelId="{19A35E2D-5CBC-419D-95B6-19C4C89BE73F}" type="presParOf" srcId="{1B31104D-EBF7-4D44-97C6-300921418018}" destId="{EFEB9A1C-6670-430B-A074-FC215BD9F321}" srcOrd="3" destOrd="0" presId="urn:microsoft.com/office/officeart/2005/8/layout/list1"/>
    <dgm:cxn modelId="{46A57DE0-D297-4C0D-A395-77220378B97A}" type="presParOf" srcId="{1B31104D-EBF7-4D44-97C6-300921418018}" destId="{8451F622-F3ED-4236-B34A-CA097B27E529}" srcOrd="4" destOrd="0" presId="urn:microsoft.com/office/officeart/2005/8/layout/list1"/>
    <dgm:cxn modelId="{70A68E3B-77A4-4D30-92D0-E94A5DE4DB47}" type="presParOf" srcId="{8451F622-F3ED-4236-B34A-CA097B27E529}" destId="{77556C93-0C80-4E92-9952-AB0D6F821CA2}" srcOrd="0" destOrd="0" presId="urn:microsoft.com/office/officeart/2005/8/layout/list1"/>
    <dgm:cxn modelId="{141D8175-B83A-4A3A-8E5F-636A261C5B1F}" type="presParOf" srcId="{8451F622-F3ED-4236-B34A-CA097B27E529}" destId="{F657A513-9272-4BE3-B922-8F4E3EBD2B9E}" srcOrd="1" destOrd="0" presId="urn:microsoft.com/office/officeart/2005/8/layout/list1"/>
    <dgm:cxn modelId="{106D8B3F-2AFA-4F23-BC97-10438A7E7B5E}" type="presParOf" srcId="{1B31104D-EBF7-4D44-97C6-300921418018}" destId="{BE0C8E87-E1A1-4EF8-8D93-27503E7533D7}" srcOrd="5" destOrd="0" presId="urn:microsoft.com/office/officeart/2005/8/layout/list1"/>
    <dgm:cxn modelId="{1E13F4F8-917F-4769-A5EE-EC8F38C9CB68}" type="presParOf" srcId="{1B31104D-EBF7-4D44-97C6-300921418018}" destId="{CF7AE1D9-7BD2-4A31-849E-239F1F82D2FD}" srcOrd="6" destOrd="0" presId="urn:microsoft.com/office/officeart/2005/8/layout/list1"/>
    <dgm:cxn modelId="{D1541BD7-40B0-4CD4-B672-559153B47DF2}" type="presParOf" srcId="{1B31104D-EBF7-4D44-97C6-300921418018}" destId="{68290876-5280-4AC4-A041-344D38B5C9D3}" srcOrd="7" destOrd="0" presId="urn:microsoft.com/office/officeart/2005/8/layout/list1"/>
    <dgm:cxn modelId="{60AAA78D-AA11-4E75-9A7F-7AB409C83F69}" type="presParOf" srcId="{1B31104D-EBF7-4D44-97C6-300921418018}" destId="{2A438BFD-87B2-4754-98BB-DE8EE452C956}" srcOrd="8" destOrd="0" presId="urn:microsoft.com/office/officeart/2005/8/layout/list1"/>
    <dgm:cxn modelId="{8DBB4B2C-ADB5-45BE-9C79-136DAAACD757}" type="presParOf" srcId="{2A438BFD-87B2-4754-98BB-DE8EE452C956}" destId="{C14CAE40-DE6D-4D6C-9189-6D4B3A0398F9}" srcOrd="0" destOrd="0" presId="urn:microsoft.com/office/officeart/2005/8/layout/list1"/>
    <dgm:cxn modelId="{4695CB99-C72F-43D7-961D-4A3AB0927A2A}" type="presParOf" srcId="{2A438BFD-87B2-4754-98BB-DE8EE452C956}" destId="{A1944937-5960-4C1E-98AC-959CC25C8B6B}" srcOrd="1" destOrd="0" presId="urn:microsoft.com/office/officeart/2005/8/layout/list1"/>
    <dgm:cxn modelId="{0A0B797E-2FE0-434B-B4CF-1B2395302B9B}" type="presParOf" srcId="{1B31104D-EBF7-4D44-97C6-300921418018}" destId="{E09B5FF0-AB35-4B75-A36F-3CCD575F8430}" srcOrd="9" destOrd="0" presId="urn:microsoft.com/office/officeart/2005/8/layout/list1"/>
    <dgm:cxn modelId="{C9B544C7-16D5-476A-A708-4A4EA9FE89D4}" type="presParOf" srcId="{1B31104D-EBF7-4D44-97C6-300921418018}" destId="{F7EECFEA-379D-4D1C-B960-6D7A4A0D22F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252761-8319-488B-886C-D8531B9A7A37}">
      <dsp:nvSpPr>
        <dsp:cNvPr id="0" name=""/>
        <dsp:cNvSpPr/>
      </dsp:nvSpPr>
      <dsp:spPr>
        <a:xfrm>
          <a:off x="0" y="866645"/>
          <a:ext cx="3143272"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B91F0B-0261-40D0-8FB2-670E40D1AC88}">
      <dsp:nvSpPr>
        <dsp:cNvPr id="0" name=""/>
        <dsp:cNvSpPr/>
      </dsp:nvSpPr>
      <dsp:spPr>
        <a:xfrm>
          <a:off x="157163" y="556685"/>
          <a:ext cx="2200290"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166" tIns="0" rIns="83166" bIns="0" numCol="1" spcCol="1270" anchor="ctr" anchorCtr="0">
          <a:noAutofit/>
        </a:bodyPr>
        <a:lstStyle/>
        <a:p>
          <a:pPr lvl="0" algn="l" defTabSz="933450">
            <a:lnSpc>
              <a:spcPct val="90000"/>
            </a:lnSpc>
            <a:spcBef>
              <a:spcPct val="0"/>
            </a:spcBef>
            <a:spcAft>
              <a:spcPct val="35000"/>
            </a:spcAft>
          </a:pPr>
          <a:r>
            <a:rPr lang="en-AU" sz="2100" kern="1200" dirty="0" smtClean="0"/>
            <a:t>1. Divine Dreams</a:t>
          </a:r>
          <a:endParaRPr lang="en-US" sz="2100" kern="1200" dirty="0"/>
        </a:p>
      </dsp:txBody>
      <dsp:txXfrm>
        <a:off x="187425" y="586947"/>
        <a:ext cx="2139766" cy="559396"/>
      </dsp:txXfrm>
    </dsp:sp>
    <dsp:sp modelId="{CF7AE1D9-7BD2-4A31-849E-239F1F82D2FD}">
      <dsp:nvSpPr>
        <dsp:cNvPr id="0" name=""/>
        <dsp:cNvSpPr/>
      </dsp:nvSpPr>
      <dsp:spPr>
        <a:xfrm>
          <a:off x="0" y="1683685"/>
          <a:ext cx="3143272"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57A513-9272-4BE3-B922-8F4E3EBD2B9E}">
      <dsp:nvSpPr>
        <dsp:cNvPr id="0" name=""/>
        <dsp:cNvSpPr/>
      </dsp:nvSpPr>
      <dsp:spPr>
        <a:xfrm>
          <a:off x="157163" y="1509245"/>
          <a:ext cx="2200290"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166" tIns="0" rIns="83166" bIns="0" numCol="1" spcCol="1270" anchor="ctr" anchorCtr="0">
          <a:noAutofit/>
        </a:bodyPr>
        <a:lstStyle/>
        <a:p>
          <a:pPr lvl="0" algn="l" defTabSz="933450">
            <a:lnSpc>
              <a:spcPct val="90000"/>
            </a:lnSpc>
            <a:spcBef>
              <a:spcPct val="0"/>
            </a:spcBef>
            <a:spcAft>
              <a:spcPct val="35000"/>
            </a:spcAft>
          </a:pPr>
          <a:r>
            <a:rPr lang="en-AU" sz="2100" kern="1200" dirty="0" smtClean="0"/>
            <a:t>2. Satanic Dreams</a:t>
          </a:r>
          <a:endParaRPr lang="en-US" sz="2100" kern="1200" dirty="0"/>
        </a:p>
      </dsp:txBody>
      <dsp:txXfrm>
        <a:off x="187425" y="1539507"/>
        <a:ext cx="2139766" cy="559396"/>
      </dsp:txXfrm>
    </dsp:sp>
    <dsp:sp modelId="{F7EECFEA-379D-4D1C-B960-6D7A4A0D22FC}">
      <dsp:nvSpPr>
        <dsp:cNvPr id="0" name=""/>
        <dsp:cNvSpPr/>
      </dsp:nvSpPr>
      <dsp:spPr>
        <a:xfrm>
          <a:off x="0" y="2771766"/>
          <a:ext cx="3143272"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944937-5960-4C1E-98AC-959CC25C8B6B}">
      <dsp:nvSpPr>
        <dsp:cNvPr id="0" name=""/>
        <dsp:cNvSpPr/>
      </dsp:nvSpPr>
      <dsp:spPr>
        <a:xfrm>
          <a:off x="157163" y="2461806"/>
          <a:ext cx="2200290"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166" tIns="0" rIns="83166" bIns="0" numCol="1" spcCol="1270" anchor="ctr" anchorCtr="0">
          <a:noAutofit/>
        </a:bodyPr>
        <a:lstStyle/>
        <a:p>
          <a:pPr lvl="0" algn="l" defTabSz="933450">
            <a:lnSpc>
              <a:spcPct val="90000"/>
            </a:lnSpc>
            <a:spcBef>
              <a:spcPct val="0"/>
            </a:spcBef>
            <a:spcAft>
              <a:spcPct val="35000"/>
            </a:spcAft>
          </a:pPr>
          <a:r>
            <a:rPr lang="en-AU" sz="2100" kern="1200" dirty="0" smtClean="0"/>
            <a:t>3. Human Dreams</a:t>
          </a:r>
          <a:endParaRPr lang="en-US" sz="2100" kern="1200" dirty="0"/>
        </a:p>
      </dsp:txBody>
      <dsp:txXfrm>
        <a:off x="187425" y="2492068"/>
        <a:ext cx="2139766"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31B373-FD89-4651-80C8-4178E6461BD1}"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76C2E-6D18-4652-A390-7622F42083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1B373-FD89-4651-80C8-4178E6461BD1}"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76C2E-6D18-4652-A390-7622F42083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1B373-FD89-4651-80C8-4178E6461BD1}"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76C2E-6D18-4652-A390-7622F42083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1B373-FD89-4651-80C8-4178E6461BD1}"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76C2E-6D18-4652-A390-7622F42083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31B373-FD89-4651-80C8-4178E6461BD1}"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76C2E-6D18-4652-A390-7622F42083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31B373-FD89-4651-80C8-4178E6461BD1}"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76C2E-6D18-4652-A390-7622F42083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31B373-FD89-4651-80C8-4178E6461BD1}" type="datetimeFigureOut">
              <a:rPr lang="en-US" smtClean="0"/>
              <a:pPr/>
              <a:t>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A76C2E-6D18-4652-A390-7622F42083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31B373-FD89-4651-80C8-4178E6461BD1}" type="datetimeFigureOut">
              <a:rPr lang="en-US" smtClean="0"/>
              <a:pPr/>
              <a:t>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A76C2E-6D18-4652-A390-7622F42083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31B373-FD89-4651-80C8-4178E6461BD1}" type="datetimeFigureOut">
              <a:rPr lang="en-US" smtClean="0"/>
              <a:pPr/>
              <a:t>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A76C2E-6D18-4652-A390-7622F42083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31B373-FD89-4651-80C8-4178E6461BD1}"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76C2E-6D18-4652-A390-7622F42083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31B373-FD89-4651-80C8-4178E6461BD1}"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76C2E-6D18-4652-A390-7622F42083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31B373-FD89-4651-80C8-4178E6461BD1}" type="datetimeFigureOut">
              <a:rPr lang="en-US" smtClean="0"/>
              <a:pPr/>
              <a:t>2/25/2014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76C2E-6D18-4652-A390-7622F42083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t>Tafseer</a:t>
            </a:r>
            <a:r>
              <a:rPr lang="en-US" b="1" dirty="0" smtClean="0"/>
              <a:t>:</a:t>
            </a:r>
            <a:br>
              <a:rPr lang="en-US" b="1" dirty="0" smtClean="0"/>
            </a:br>
            <a:r>
              <a:rPr lang="en-US" b="1" dirty="0" err="1" smtClean="0"/>
              <a:t>Surah</a:t>
            </a:r>
            <a:r>
              <a:rPr lang="en-US" b="1" dirty="0" smtClean="0"/>
              <a:t> Yusuf </a:t>
            </a:r>
            <a:endParaRPr lang="en-US" b="1" dirty="0"/>
          </a:p>
        </p:txBody>
      </p:sp>
      <p:sp>
        <p:nvSpPr>
          <p:cNvPr id="3" name="Subtitle 2"/>
          <p:cNvSpPr>
            <a:spLocks noGrp="1"/>
          </p:cNvSpPr>
          <p:nvPr>
            <p:ph type="subTitle" idx="1"/>
          </p:nvPr>
        </p:nvSpPr>
        <p:spPr/>
        <p:txBody>
          <a:bodyPr/>
          <a:lstStyle/>
          <a:p>
            <a:r>
              <a:rPr lang="en-US" smtClean="0"/>
              <a:t>Part </a:t>
            </a:r>
            <a:r>
              <a:rPr lang="en-US" smtClean="0"/>
              <a:t>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lstStyle/>
          <a:p>
            <a:r>
              <a:rPr lang="en-AU" b="1" dirty="0" smtClean="0"/>
              <a:t>The Brothers of Yusuf</a:t>
            </a:r>
            <a:endParaRPr lang="en-US" b="1" dirty="0"/>
          </a:p>
        </p:txBody>
      </p:sp>
      <p:pic>
        <p:nvPicPr>
          <p:cNvPr id="4" name="Picture 3" descr="IsraelTribes.jpg"/>
          <p:cNvPicPr>
            <a:picLocks noChangeAspect="1"/>
          </p:cNvPicPr>
          <p:nvPr/>
        </p:nvPicPr>
        <p:blipFill>
          <a:blip r:embed="rId2"/>
          <a:stretch>
            <a:fillRect/>
          </a:stretch>
        </p:blipFill>
        <p:spPr>
          <a:xfrm>
            <a:off x="783524" y="1142984"/>
            <a:ext cx="6788872" cy="4943529"/>
          </a:xfrm>
          <a:prstGeom prst="rect">
            <a:avLst/>
          </a:prstGeom>
        </p:spPr>
      </p:pic>
      <p:sp>
        <p:nvSpPr>
          <p:cNvPr id="5" name="TextBox 4"/>
          <p:cNvSpPr txBox="1"/>
          <p:nvPr/>
        </p:nvSpPr>
        <p:spPr>
          <a:xfrm>
            <a:off x="7643834" y="4000504"/>
            <a:ext cx="1214446" cy="2554545"/>
          </a:xfrm>
          <a:prstGeom prst="rect">
            <a:avLst/>
          </a:prstGeom>
          <a:noFill/>
          <a:ln>
            <a:solidFill>
              <a:schemeClr val="accent1">
                <a:alpha val="43000"/>
              </a:schemeClr>
            </a:solidFill>
          </a:ln>
        </p:spPr>
        <p:txBody>
          <a:bodyPr wrap="square" rtlCol="0">
            <a:spAutoFit/>
          </a:bodyPr>
          <a:lstStyle/>
          <a:p>
            <a:pPr algn="r"/>
            <a:r>
              <a:rPr lang="ar-SA" sz="1600" b="1" dirty="0" err="1" smtClean="0"/>
              <a:t>روبيل</a:t>
            </a:r>
            <a:r>
              <a:rPr lang="en-US" sz="1600" b="1" dirty="0" smtClean="0"/>
              <a:t> (1</a:t>
            </a:r>
            <a:endParaRPr lang="en-US" sz="1400" b="1" dirty="0" smtClean="0"/>
          </a:p>
          <a:p>
            <a:pPr algn="r"/>
            <a:r>
              <a:rPr lang="ar-SA" sz="1600" b="1" dirty="0" smtClean="0"/>
              <a:t>شمعون</a:t>
            </a:r>
            <a:r>
              <a:rPr lang="en-US" sz="1600" b="1" dirty="0" smtClean="0"/>
              <a:t> (2</a:t>
            </a:r>
          </a:p>
          <a:p>
            <a:pPr algn="r"/>
            <a:r>
              <a:rPr lang="ar-SA" sz="1600" b="1" dirty="0" err="1" smtClean="0"/>
              <a:t>ولاوى</a:t>
            </a:r>
            <a:r>
              <a:rPr lang="en-US" sz="1600" b="1" dirty="0" smtClean="0"/>
              <a:t> (3</a:t>
            </a:r>
          </a:p>
          <a:p>
            <a:pPr algn="r"/>
            <a:r>
              <a:rPr lang="en-US" sz="1600" b="1" dirty="0" smtClean="0"/>
              <a:t> </a:t>
            </a:r>
            <a:r>
              <a:rPr lang="ar-SA" sz="1600" b="1" dirty="0" smtClean="0"/>
              <a:t>ويهوذا</a:t>
            </a:r>
            <a:r>
              <a:rPr lang="en-US" sz="1600" b="1" dirty="0" smtClean="0"/>
              <a:t> (4</a:t>
            </a:r>
          </a:p>
          <a:p>
            <a:pPr algn="r"/>
            <a:r>
              <a:rPr lang="ar-SA" sz="1600" b="1" dirty="0" err="1" smtClean="0"/>
              <a:t>وزيالون</a:t>
            </a:r>
            <a:r>
              <a:rPr lang="en-US" sz="1600" b="1" dirty="0" smtClean="0"/>
              <a:t> (10</a:t>
            </a:r>
          </a:p>
          <a:p>
            <a:pPr algn="r"/>
            <a:r>
              <a:rPr lang="ar-SA" sz="1600" b="1" dirty="0" smtClean="0"/>
              <a:t>ويشجر</a:t>
            </a:r>
            <a:r>
              <a:rPr lang="en-US" sz="1600" b="1" dirty="0" smtClean="0"/>
              <a:t> (9</a:t>
            </a:r>
          </a:p>
          <a:p>
            <a:pPr algn="r"/>
            <a:r>
              <a:rPr lang="en-US" sz="1600" b="1" dirty="0" smtClean="0"/>
              <a:t> </a:t>
            </a:r>
            <a:r>
              <a:rPr lang="ar-SA" sz="1600" b="1" dirty="0" smtClean="0"/>
              <a:t>دان</a:t>
            </a:r>
            <a:r>
              <a:rPr lang="en-US" sz="1600" b="1" dirty="0" smtClean="0"/>
              <a:t> (5</a:t>
            </a:r>
          </a:p>
          <a:p>
            <a:pPr algn="r"/>
            <a:r>
              <a:rPr lang="ar-SA" sz="1600" b="1" dirty="0" err="1" smtClean="0"/>
              <a:t>ونفتالي</a:t>
            </a:r>
            <a:r>
              <a:rPr lang="en-US" sz="1600" b="1" dirty="0" smtClean="0"/>
              <a:t> (6</a:t>
            </a:r>
          </a:p>
          <a:p>
            <a:pPr algn="r"/>
            <a:r>
              <a:rPr lang="en-US" sz="1600" b="1" dirty="0" smtClean="0"/>
              <a:t>  </a:t>
            </a:r>
            <a:r>
              <a:rPr lang="ar-SA" sz="1600" b="1" dirty="0" smtClean="0"/>
              <a:t>وجاد</a:t>
            </a:r>
            <a:r>
              <a:rPr lang="en-US" sz="1600" b="1" dirty="0" smtClean="0"/>
              <a:t> (7</a:t>
            </a:r>
          </a:p>
          <a:p>
            <a:pPr algn="r"/>
            <a:r>
              <a:rPr lang="ar-SA" sz="1600" b="1" dirty="0" smtClean="0"/>
              <a:t>وأشر</a:t>
            </a:r>
            <a:r>
              <a:rPr lang="en-US" sz="1600" b="1" dirty="0" smtClean="0"/>
              <a:t> (8</a:t>
            </a:r>
            <a:endParaRPr lang="en-US" sz="1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rabic.png"/>
          <p:cNvPicPr>
            <a:picLocks noChangeAspect="1"/>
          </p:cNvPicPr>
          <p:nvPr/>
        </p:nvPicPr>
        <p:blipFill>
          <a:blip r:embed="rId2">
            <a:lum bright="-16000"/>
          </a:blip>
          <a:stretch>
            <a:fillRect/>
          </a:stretch>
        </p:blipFill>
        <p:spPr>
          <a:xfrm>
            <a:off x="1357335" y="2214566"/>
            <a:ext cx="6429375" cy="1714500"/>
          </a:xfrm>
          <a:prstGeom prst="rect">
            <a:avLst/>
          </a:prstGeom>
        </p:spPr>
      </p:pic>
      <p:sp>
        <p:nvSpPr>
          <p:cNvPr id="11" name="TextBox 10"/>
          <p:cNvSpPr txBox="1"/>
          <p:nvPr/>
        </p:nvSpPr>
        <p:spPr>
          <a:xfrm>
            <a:off x="5786446" y="142852"/>
            <a:ext cx="3214710" cy="1692771"/>
          </a:xfrm>
          <a:prstGeom prst="rect">
            <a:avLst/>
          </a:prstGeom>
          <a:noFill/>
          <a:ln w="25400">
            <a:solidFill>
              <a:schemeClr val="accent1"/>
            </a:solidFill>
          </a:ln>
        </p:spPr>
        <p:txBody>
          <a:bodyPr wrap="square" rtlCol="0">
            <a:spAutoFit/>
          </a:bodyPr>
          <a:lstStyle/>
          <a:p>
            <a:pPr algn="ctr"/>
            <a:r>
              <a:rPr lang="ar-SA" sz="2400" b="1" dirty="0" smtClean="0"/>
              <a:t>يَجْتَبِيكَ </a:t>
            </a:r>
            <a:endParaRPr lang="en-US" sz="2400" b="1" dirty="0" smtClean="0"/>
          </a:p>
          <a:p>
            <a:r>
              <a:rPr lang="en-US" sz="1600" b="1" dirty="0" smtClean="0"/>
              <a:t>Means = “Choose you”</a:t>
            </a:r>
          </a:p>
          <a:p>
            <a:r>
              <a:rPr lang="en-US" sz="1600" b="1" dirty="0" smtClean="0"/>
              <a:t>from </a:t>
            </a:r>
            <a:r>
              <a:rPr lang="ar-SA" sz="1600" b="1" dirty="0" smtClean="0"/>
              <a:t>اجتب</a:t>
            </a:r>
            <a:endParaRPr lang="en-US" sz="1600" b="1" dirty="0" smtClean="0"/>
          </a:p>
          <a:p>
            <a:r>
              <a:rPr lang="ar-SA" sz="1600" b="1" dirty="0" smtClean="0"/>
              <a:t>اصطفى</a:t>
            </a:r>
            <a:r>
              <a:rPr lang="en-US" sz="1600" b="1" dirty="0" smtClean="0"/>
              <a:t> = Chosen due to purity</a:t>
            </a:r>
          </a:p>
          <a:p>
            <a:r>
              <a:rPr lang="ar-SA" sz="1600" b="1" dirty="0" smtClean="0"/>
              <a:t>اختر</a:t>
            </a:r>
            <a:r>
              <a:rPr lang="en-US" sz="1600" b="1" dirty="0" smtClean="0"/>
              <a:t> = Chosen due to goodness</a:t>
            </a:r>
          </a:p>
          <a:p>
            <a:r>
              <a:rPr lang="ar-SA" sz="1600" b="1" dirty="0" smtClean="0"/>
              <a:t>اجتب</a:t>
            </a:r>
            <a:r>
              <a:rPr lang="en-US" sz="1600" b="1" dirty="0" smtClean="0"/>
              <a:t> = Chosen due to qualifications</a:t>
            </a:r>
            <a:endParaRPr lang="en-US" sz="1600" dirty="0"/>
          </a:p>
        </p:txBody>
      </p:sp>
      <p:sp>
        <p:nvSpPr>
          <p:cNvPr id="12" name="TextBox 11"/>
          <p:cNvSpPr txBox="1"/>
          <p:nvPr/>
        </p:nvSpPr>
        <p:spPr>
          <a:xfrm>
            <a:off x="2643174" y="142852"/>
            <a:ext cx="2928958" cy="1200329"/>
          </a:xfrm>
          <a:prstGeom prst="rect">
            <a:avLst/>
          </a:prstGeom>
          <a:noFill/>
          <a:ln w="25400">
            <a:solidFill>
              <a:schemeClr val="accent1"/>
            </a:solidFill>
          </a:ln>
        </p:spPr>
        <p:txBody>
          <a:bodyPr wrap="square" rtlCol="0">
            <a:spAutoFit/>
          </a:bodyPr>
          <a:lstStyle/>
          <a:p>
            <a:pPr algn="ctr"/>
            <a:r>
              <a:rPr lang="ar-SA" sz="2400" b="1" dirty="0" smtClean="0"/>
              <a:t>تأويل</a:t>
            </a:r>
            <a:endParaRPr lang="en-US" sz="2400" b="1" dirty="0" smtClean="0"/>
          </a:p>
          <a:p>
            <a:r>
              <a:rPr lang="en-US" sz="1600" b="1" dirty="0" smtClean="0"/>
              <a:t>Means = “interpret”</a:t>
            </a:r>
          </a:p>
          <a:p>
            <a:r>
              <a:rPr lang="ar-SA" sz="1600" b="1" dirty="0" smtClean="0"/>
              <a:t>أفتى</a:t>
            </a:r>
            <a:r>
              <a:rPr lang="en-US" sz="1600" b="1" dirty="0" smtClean="0"/>
              <a:t> = Figure out something hard</a:t>
            </a:r>
          </a:p>
          <a:p>
            <a:r>
              <a:rPr lang="ar-SA" sz="1600" b="1" dirty="0" smtClean="0"/>
              <a:t> تعبير</a:t>
            </a:r>
            <a:r>
              <a:rPr lang="en-US" sz="1600" b="1" dirty="0" smtClean="0"/>
              <a:t>= Figure out dreams</a:t>
            </a:r>
          </a:p>
        </p:txBody>
      </p:sp>
      <p:sp>
        <p:nvSpPr>
          <p:cNvPr id="13" name="TextBox 12"/>
          <p:cNvSpPr txBox="1"/>
          <p:nvPr/>
        </p:nvSpPr>
        <p:spPr>
          <a:xfrm>
            <a:off x="142876" y="142852"/>
            <a:ext cx="2214546" cy="1692771"/>
          </a:xfrm>
          <a:prstGeom prst="rect">
            <a:avLst/>
          </a:prstGeom>
          <a:noFill/>
          <a:ln w="25400">
            <a:solidFill>
              <a:schemeClr val="accent1"/>
            </a:solidFill>
          </a:ln>
        </p:spPr>
        <p:txBody>
          <a:bodyPr wrap="square" rtlCol="0">
            <a:spAutoFit/>
          </a:bodyPr>
          <a:lstStyle/>
          <a:p>
            <a:pPr algn="ctr"/>
            <a:r>
              <a:rPr lang="ar-SA" sz="2400" b="1" dirty="0" smtClean="0"/>
              <a:t>الأحاديث</a:t>
            </a:r>
            <a:endParaRPr lang="en-US" sz="2400" b="1" dirty="0" smtClean="0"/>
          </a:p>
          <a:p>
            <a:r>
              <a:rPr lang="en-US" sz="1600" b="1" dirty="0" smtClean="0"/>
              <a:t>1) Interpretations of dreams.</a:t>
            </a:r>
            <a:br>
              <a:rPr lang="en-US" sz="1600" b="1" dirty="0" smtClean="0"/>
            </a:br>
            <a:r>
              <a:rPr lang="en-US" sz="1600" b="1" dirty="0" smtClean="0"/>
              <a:t>2) Interpretations of things which are not clear.</a:t>
            </a:r>
            <a:endParaRPr lang="en-US" sz="1600" b="1" dirty="0"/>
          </a:p>
        </p:txBody>
      </p:sp>
      <p:cxnSp>
        <p:nvCxnSpPr>
          <p:cNvPr id="15" name="Straight Arrow Connector 14"/>
          <p:cNvCxnSpPr>
            <a:stCxn id="13" idx="2"/>
          </p:cNvCxnSpPr>
          <p:nvPr/>
        </p:nvCxnSpPr>
        <p:spPr>
          <a:xfrm rot="16200000" flipH="1">
            <a:off x="2042948" y="1042823"/>
            <a:ext cx="450369" cy="203596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3679819" y="1821645"/>
            <a:ext cx="928694"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1" idx="2"/>
          </p:cNvCxnSpPr>
          <p:nvPr/>
        </p:nvCxnSpPr>
        <p:spPr>
          <a:xfrm rot="5400000">
            <a:off x="6900725" y="1721477"/>
            <a:ext cx="378931" cy="60722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42844" y="4071942"/>
            <a:ext cx="8858312" cy="2308324"/>
          </a:xfrm>
          <a:prstGeom prst="rect">
            <a:avLst/>
          </a:prstGeom>
          <a:noFill/>
          <a:ln w="25400">
            <a:solidFill>
              <a:schemeClr val="accent1"/>
            </a:solidFill>
          </a:ln>
        </p:spPr>
        <p:txBody>
          <a:bodyPr wrap="square" rtlCol="0">
            <a:spAutoFit/>
          </a:bodyPr>
          <a:lstStyle/>
          <a:p>
            <a:pPr algn="ctr"/>
            <a:r>
              <a:rPr lang="en-US" b="1" dirty="0" smtClean="0"/>
              <a:t>Parenting Lessons:</a:t>
            </a:r>
          </a:p>
          <a:p>
            <a:r>
              <a:rPr lang="en-US" b="1" dirty="0" smtClean="0"/>
              <a:t>1 – Prophet </a:t>
            </a:r>
            <a:r>
              <a:rPr lang="en-US" b="1" dirty="0" err="1" smtClean="0"/>
              <a:t>Ya’qub</a:t>
            </a:r>
            <a:r>
              <a:rPr lang="en-US" b="1" dirty="0" smtClean="0"/>
              <a:t> is praising his son, giving him positive attention for his future, making him confident and giving him encouragement of him having a good future. All this and Yusuf has not even done anything except have a dream.</a:t>
            </a:r>
          </a:p>
          <a:p>
            <a:endParaRPr lang="en-US" b="1" dirty="0" smtClean="0"/>
          </a:p>
          <a:p>
            <a:r>
              <a:rPr lang="en-US" b="1" dirty="0" smtClean="0"/>
              <a:t>2 – Even though Prophet </a:t>
            </a:r>
            <a:r>
              <a:rPr lang="en-US" b="1" dirty="0" err="1" smtClean="0"/>
              <a:t>Ya’qub</a:t>
            </a:r>
            <a:r>
              <a:rPr lang="en-US" b="1" dirty="0" smtClean="0"/>
              <a:t> warned his son first about not narrating the dream to his brothers, we see that he followed it with praises and Positive encouragement. So parents need to do both warn and praise to guide their children.</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868"/>
            <a:ext cx="8229600" cy="1143000"/>
          </a:xfrm>
        </p:spPr>
        <p:txBody>
          <a:bodyPr>
            <a:noAutofit/>
          </a:bodyPr>
          <a:lstStyle/>
          <a:p>
            <a:r>
              <a:rPr lang="ar-SA" sz="4000" b="1" dirty="0" smtClean="0"/>
              <a:t>لَّقَدْ كَانَ فِي يُوسُفَ وَإِخْوَتِهِ آيَاتٌ لِّلسَّائِلِينَ</a:t>
            </a:r>
            <a:endParaRPr lang="ar-SA" sz="4000" b="1" dirty="0"/>
          </a:p>
        </p:txBody>
      </p:sp>
      <p:cxnSp>
        <p:nvCxnSpPr>
          <p:cNvPr id="6" name="Straight Arrow Connector 5"/>
          <p:cNvCxnSpPr/>
          <p:nvPr/>
        </p:nvCxnSpPr>
        <p:spPr>
          <a:xfrm rot="5400000">
            <a:off x="1321571" y="3963991"/>
            <a:ext cx="150019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14414" y="4714090"/>
            <a:ext cx="4714908" cy="1477328"/>
          </a:xfrm>
          <a:prstGeom prst="rect">
            <a:avLst/>
          </a:prstGeom>
          <a:noFill/>
        </p:spPr>
        <p:txBody>
          <a:bodyPr wrap="square" rtlCol="0">
            <a:spAutoFit/>
          </a:bodyPr>
          <a:lstStyle/>
          <a:p>
            <a:r>
              <a:rPr lang="en-AU" dirty="0" smtClean="0"/>
              <a:t>The </a:t>
            </a:r>
            <a:r>
              <a:rPr lang="en-AU" i="1" dirty="0" err="1" smtClean="0"/>
              <a:t>Mushrikeen</a:t>
            </a:r>
            <a:endParaRPr lang="en-AU" i="1" dirty="0" smtClean="0"/>
          </a:p>
          <a:p>
            <a:pPr>
              <a:buFont typeface="Arial" pitchFamily="34" charset="0"/>
              <a:buChar char="•"/>
            </a:pPr>
            <a:r>
              <a:rPr lang="en-AU" i="1" dirty="0" smtClean="0"/>
              <a:t> </a:t>
            </a:r>
            <a:r>
              <a:rPr lang="en-AU" dirty="0" smtClean="0"/>
              <a:t>‘Brothers’ to the Prophet (peace be upon him).</a:t>
            </a:r>
          </a:p>
          <a:p>
            <a:pPr>
              <a:buFont typeface="Arial" pitchFamily="34" charset="0"/>
              <a:buChar char="•"/>
            </a:pPr>
            <a:r>
              <a:rPr lang="en-AU" dirty="0" smtClean="0"/>
              <a:t> Also guilty of treachery.</a:t>
            </a:r>
          </a:p>
          <a:p>
            <a:pPr>
              <a:buFont typeface="Arial" pitchFamily="34" charset="0"/>
              <a:buChar char="•"/>
            </a:pPr>
            <a:r>
              <a:rPr lang="en-AU" dirty="0" smtClean="0"/>
              <a:t> Same result will occur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868"/>
            <a:ext cx="8229600" cy="1143000"/>
          </a:xfrm>
        </p:spPr>
        <p:txBody>
          <a:bodyPr>
            <a:noAutofit/>
          </a:bodyPr>
          <a:lstStyle/>
          <a:p>
            <a:r>
              <a:rPr lang="ar-SA" sz="4000" b="1" dirty="0" smtClean="0"/>
              <a:t>إِذْ قَالُوا لَيُوسُفُ وَأَخُوهُ أَحَبُّ إِلَىٰ أَبِينَا مِنَّا وَنَحْنُ عُصْبَةٌ إِنَّ أَبَانَا لَفِي ضَلَالٍ مُّبِينٍ</a:t>
            </a:r>
            <a:endParaRPr lang="ar-SA" sz="4000" b="1" dirty="0"/>
          </a:p>
        </p:txBody>
      </p:sp>
      <p:cxnSp>
        <p:nvCxnSpPr>
          <p:cNvPr id="5" name="Straight Arrow Connector 4"/>
          <p:cNvCxnSpPr/>
          <p:nvPr/>
        </p:nvCxnSpPr>
        <p:spPr>
          <a:xfrm rot="5400000" flipH="1" flipV="1">
            <a:off x="5249867" y="1463661"/>
            <a:ext cx="150019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5774614" y="4369526"/>
            <a:ext cx="173817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143504" y="285728"/>
            <a:ext cx="1714512" cy="369332"/>
          </a:xfrm>
          <a:prstGeom prst="rect">
            <a:avLst/>
          </a:prstGeom>
          <a:noFill/>
        </p:spPr>
        <p:txBody>
          <a:bodyPr wrap="square" rtlCol="0">
            <a:spAutoFit/>
          </a:bodyPr>
          <a:lstStyle/>
          <a:p>
            <a:r>
              <a:rPr lang="en-AU" dirty="0" smtClean="0"/>
              <a:t>A </a:t>
            </a:r>
            <a:r>
              <a:rPr lang="en-AU" dirty="0" err="1" smtClean="0"/>
              <a:t>seperation</a:t>
            </a:r>
            <a:r>
              <a:rPr lang="en-AU" dirty="0" smtClean="0"/>
              <a:t>…</a:t>
            </a:r>
            <a:endParaRPr lang="en-US" dirty="0"/>
          </a:p>
        </p:txBody>
      </p:sp>
      <p:sp>
        <p:nvSpPr>
          <p:cNvPr id="9" name="TextBox 8"/>
          <p:cNvSpPr txBox="1"/>
          <p:nvPr/>
        </p:nvSpPr>
        <p:spPr>
          <a:xfrm>
            <a:off x="1928794" y="5000636"/>
            <a:ext cx="3214710" cy="2031325"/>
          </a:xfrm>
          <a:prstGeom prst="rect">
            <a:avLst/>
          </a:prstGeom>
          <a:noFill/>
        </p:spPr>
        <p:txBody>
          <a:bodyPr wrap="square" rtlCol="0">
            <a:spAutoFit/>
          </a:bodyPr>
          <a:lstStyle/>
          <a:p>
            <a:r>
              <a:rPr lang="en-AU" b="1" dirty="0" smtClean="0"/>
              <a:t>1. According to Ibn al-Farris:</a:t>
            </a:r>
          </a:p>
          <a:p>
            <a:pPr>
              <a:buFont typeface="Arial" pitchFamily="34" charset="0"/>
              <a:buChar char="•"/>
            </a:pPr>
            <a:r>
              <a:rPr lang="ar-SA" dirty="0" smtClean="0"/>
              <a:t>عُصْبَةٌ</a:t>
            </a:r>
            <a:r>
              <a:rPr lang="en-AU" dirty="0" smtClean="0"/>
              <a:t> = Strong group (5 to 10)</a:t>
            </a:r>
          </a:p>
          <a:p>
            <a:pPr>
              <a:buFont typeface="Arial" pitchFamily="34" charset="0"/>
              <a:buChar char="•"/>
            </a:pPr>
            <a:r>
              <a:rPr lang="en-AU" dirty="0" smtClean="0"/>
              <a:t>People do not fight such a group out fear that they will fight back.</a:t>
            </a:r>
          </a:p>
          <a:p>
            <a:endParaRPr lang="en-AU" dirty="0" smtClean="0"/>
          </a:p>
          <a:p>
            <a:endParaRPr lang="en-US" dirty="0"/>
          </a:p>
        </p:txBody>
      </p:sp>
      <p:sp>
        <p:nvSpPr>
          <p:cNvPr id="11" name="TextBox 10"/>
          <p:cNvSpPr txBox="1"/>
          <p:nvPr/>
        </p:nvSpPr>
        <p:spPr>
          <a:xfrm>
            <a:off x="5357818" y="5000636"/>
            <a:ext cx="3643338" cy="2308324"/>
          </a:xfrm>
          <a:prstGeom prst="rect">
            <a:avLst/>
          </a:prstGeom>
          <a:noFill/>
        </p:spPr>
        <p:txBody>
          <a:bodyPr wrap="square" rtlCol="0">
            <a:spAutoFit/>
          </a:bodyPr>
          <a:lstStyle/>
          <a:p>
            <a:r>
              <a:rPr lang="en-AU" b="1" dirty="0" smtClean="0"/>
              <a:t>2. Benefits</a:t>
            </a:r>
          </a:p>
          <a:p>
            <a:pPr>
              <a:buFont typeface="Arial" pitchFamily="34" charset="0"/>
              <a:buChar char="•"/>
            </a:pPr>
            <a:r>
              <a:rPr lang="en-AU" dirty="0" smtClean="0"/>
              <a:t>By calling themselves an </a:t>
            </a:r>
            <a:r>
              <a:rPr lang="en-AU" i="1" dirty="0" smtClean="0"/>
              <a:t>‘</a:t>
            </a:r>
            <a:r>
              <a:rPr lang="en-AU" i="1" dirty="0" err="1" smtClean="0"/>
              <a:t>usbah</a:t>
            </a:r>
            <a:r>
              <a:rPr lang="en-AU" dirty="0" smtClean="0"/>
              <a:t>, they are denying 2 other brothers.</a:t>
            </a:r>
          </a:p>
          <a:p>
            <a:pPr>
              <a:buFont typeface="Arial" pitchFamily="34" charset="0"/>
              <a:buChar char="•"/>
            </a:pPr>
            <a:r>
              <a:rPr lang="en-US" dirty="0" smtClean="0"/>
              <a:t>‘</a:t>
            </a:r>
            <a:r>
              <a:rPr lang="en-US" i="1" dirty="0" err="1" smtClean="0"/>
              <a:t>Asabiyyah</a:t>
            </a:r>
            <a:r>
              <a:rPr lang="en-US" dirty="0" smtClean="0"/>
              <a:t> – Group Pride/Prejudice + strength (comes from ‘</a:t>
            </a:r>
            <a:r>
              <a:rPr lang="en-US" dirty="0" err="1" smtClean="0"/>
              <a:t>uSbah</a:t>
            </a:r>
            <a:r>
              <a:rPr lang="en-US" dirty="0" smtClean="0"/>
              <a:t>).</a:t>
            </a:r>
          </a:p>
          <a:p>
            <a:endParaRPr lang="en-AU" dirty="0" smtClean="0"/>
          </a:p>
          <a:p>
            <a:endParaRPr lang="en-AU" dirty="0" smtClean="0"/>
          </a:p>
          <a:p>
            <a:endParaRPr lang="en-US" dirty="0"/>
          </a:p>
        </p:txBody>
      </p:sp>
      <p:cxnSp>
        <p:nvCxnSpPr>
          <p:cNvPr id="12" name="Straight Arrow Connector 11"/>
          <p:cNvCxnSpPr/>
          <p:nvPr/>
        </p:nvCxnSpPr>
        <p:spPr>
          <a:xfrm rot="10800000" flipV="1">
            <a:off x="3428992" y="3429000"/>
            <a:ext cx="2714644" cy="157163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787902" y="2214554"/>
            <a:ext cx="2214578"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4681539"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6892941"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42844" y="4071942"/>
            <a:ext cx="1714512" cy="369332"/>
          </a:xfrm>
          <a:prstGeom prst="rect">
            <a:avLst/>
          </a:prstGeom>
          <a:noFill/>
        </p:spPr>
        <p:txBody>
          <a:bodyPr wrap="square" rtlCol="0">
            <a:spAutoFit/>
          </a:bodyPr>
          <a:lstStyle/>
          <a:p>
            <a:r>
              <a:rPr lang="en-AU" dirty="0" smtClean="0"/>
              <a:t>Clear error…</a:t>
            </a:r>
            <a:endParaRPr lang="en-US" dirty="0"/>
          </a:p>
        </p:txBody>
      </p:sp>
      <p:cxnSp>
        <p:nvCxnSpPr>
          <p:cNvPr id="24" name="Straight Arrow Connector 23"/>
          <p:cNvCxnSpPr/>
          <p:nvPr/>
        </p:nvCxnSpPr>
        <p:spPr>
          <a:xfrm rot="10800000" flipV="1">
            <a:off x="642910" y="3429000"/>
            <a:ext cx="1428760" cy="71438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6154758"/>
          </a:xfrm>
        </p:spPr>
        <p:txBody>
          <a:bodyPr>
            <a:normAutofit/>
          </a:bodyPr>
          <a:lstStyle/>
          <a:p>
            <a:r>
              <a:rPr lang="en-AU" b="1" dirty="0" smtClean="0"/>
              <a:t>Is it blameworthy to love one more child than the other?</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What did the Prophet say about Jealousy?</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Al-</a:t>
            </a:r>
            <a:r>
              <a:rPr lang="en-US" dirty="0" err="1" smtClean="0"/>
              <a:t>Tirmidhi</a:t>
            </a:r>
            <a:r>
              <a:rPr lang="en-US" dirty="0" smtClean="0"/>
              <a:t> narrates that the freed slave of al-</a:t>
            </a:r>
            <a:r>
              <a:rPr lang="en-US" dirty="0" err="1" smtClean="0"/>
              <a:t>Zubayr</a:t>
            </a:r>
            <a:r>
              <a:rPr lang="en-US" dirty="0" smtClean="0"/>
              <a:t> said: </a:t>
            </a:r>
          </a:p>
          <a:p>
            <a:pPr lvl="1"/>
            <a:r>
              <a:rPr lang="en-US" dirty="0" smtClean="0"/>
              <a:t>“The Prophet said, ‘</a:t>
            </a:r>
            <a:r>
              <a:rPr lang="en-US" b="1" dirty="0" smtClean="0"/>
              <a:t>The disease of the nation who came before you has started to spread among you: jealousy and hatred.</a:t>
            </a:r>
            <a:r>
              <a:rPr lang="en-US" dirty="0" smtClean="0"/>
              <a:t> This is the shaver [destroyer]; I do not say that it shaves hair, </a:t>
            </a:r>
            <a:r>
              <a:rPr lang="en-US" b="1" dirty="0" smtClean="0"/>
              <a:t>but it shaves [destroys] faith</a:t>
            </a:r>
            <a:r>
              <a:rPr lang="en-US" dirty="0" smtClean="0"/>
              <a:t>. By the One in Whose Hand is my soul, you will not enter paradise until you believe, and you will not believe until you love one another. Shall I not tell you of that which will strengthen the love between you? Spread [the greeting of] Salaam among yourselves’.”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6154758"/>
          </a:xfrm>
        </p:spPr>
        <p:txBody>
          <a:bodyPr>
            <a:normAutofit/>
          </a:bodyPr>
          <a:lstStyle/>
          <a:p>
            <a:r>
              <a:rPr lang="en-AU" b="1" dirty="0" smtClean="0"/>
              <a:t>Discuss ways to eradicate or decrease jealousy?</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868"/>
            <a:ext cx="8229600" cy="1143000"/>
          </a:xfrm>
        </p:spPr>
        <p:txBody>
          <a:bodyPr>
            <a:noAutofit/>
          </a:bodyPr>
          <a:lstStyle/>
          <a:p>
            <a:r>
              <a:rPr lang="ar-SA" sz="4000" b="1" dirty="0" smtClean="0"/>
              <a:t>اقْتُلُوا يُوسُفَ أَوِ اطْرَحُوهُ أَرْضًا يَخْلُ لَكُمْ وَجْهُ أَبِيكُمْ وَتَكُونُوا مِن بَعْدِهِ قَوْمًا صَالِحِينَ</a:t>
            </a:r>
            <a:endParaRPr lang="ar-SA" sz="4000" b="1" dirty="0"/>
          </a:p>
        </p:txBody>
      </p:sp>
      <p:cxnSp>
        <p:nvCxnSpPr>
          <p:cNvPr id="5" name="Straight Arrow Connector 4"/>
          <p:cNvCxnSpPr/>
          <p:nvPr/>
        </p:nvCxnSpPr>
        <p:spPr>
          <a:xfrm rot="5400000" flipH="1" flipV="1">
            <a:off x="7142974" y="1785132"/>
            <a:ext cx="85725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4037009" y="4178305"/>
            <a:ext cx="928694"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143768" y="142852"/>
            <a:ext cx="1785950" cy="1200329"/>
          </a:xfrm>
          <a:prstGeom prst="rect">
            <a:avLst/>
          </a:prstGeom>
          <a:noFill/>
        </p:spPr>
        <p:txBody>
          <a:bodyPr wrap="square" rtlCol="0">
            <a:spAutoFit/>
          </a:bodyPr>
          <a:lstStyle/>
          <a:p>
            <a:pPr algn="ctr"/>
            <a:r>
              <a:rPr lang="en-AU" b="1" dirty="0" smtClean="0"/>
              <a:t>“Kill Yusuf!”</a:t>
            </a:r>
          </a:p>
          <a:p>
            <a:pPr>
              <a:buFont typeface="Arial" pitchFamily="34" charset="0"/>
              <a:buChar char="•"/>
            </a:pPr>
            <a:r>
              <a:rPr lang="en-AU" b="1" dirty="0" smtClean="0"/>
              <a:t> </a:t>
            </a:r>
            <a:r>
              <a:rPr lang="en-AU" dirty="0" smtClean="0"/>
              <a:t>News of the dream leaked out.</a:t>
            </a:r>
            <a:endParaRPr lang="en-US" b="1" dirty="0"/>
          </a:p>
        </p:txBody>
      </p:sp>
      <p:sp>
        <p:nvSpPr>
          <p:cNvPr id="9" name="TextBox 8"/>
          <p:cNvSpPr txBox="1"/>
          <p:nvPr/>
        </p:nvSpPr>
        <p:spPr>
          <a:xfrm>
            <a:off x="3071802" y="4714090"/>
            <a:ext cx="4714908" cy="1477328"/>
          </a:xfrm>
          <a:prstGeom prst="rect">
            <a:avLst/>
          </a:prstGeom>
          <a:noFill/>
        </p:spPr>
        <p:txBody>
          <a:bodyPr wrap="square" rtlCol="0">
            <a:spAutoFit/>
          </a:bodyPr>
          <a:lstStyle/>
          <a:p>
            <a:r>
              <a:rPr lang="en-AU" b="1" dirty="0" smtClean="0"/>
              <a:t>“We shall be righteous people…”</a:t>
            </a:r>
          </a:p>
          <a:p>
            <a:pPr>
              <a:buFont typeface="Arial" pitchFamily="34" charset="0"/>
              <a:buChar char="•"/>
            </a:pPr>
            <a:r>
              <a:rPr lang="en-AU" dirty="0" smtClean="0"/>
              <a:t> They blame Yusuf for lack of righteousness.</a:t>
            </a:r>
          </a:p>
          <a:p>
            <a:pPr>
              <a:buFont typeface="Arial" pitchFamily="34" charset="0"/>
              <a:buChar char="•"/>
            </a:pPr>
            <a:r>
              <a:rPr lang="en-AU" dirty="0" smtClean="0"/>
              <a:t> They think that this sin will not ‘haunt’ them.</a:t>
            </a:r>
          </a:p>
          <a:p>
            <a:endParaRPr lang="en-AU" dirty="0" smtClean="0"/>
          </a:p>
          <a:p>
            <a:endParaRPr lang="en-US" dirty="0"/>
          </a:p>
        </p:txBody>
      </p:sp>
      <p:cxnSp>
        <p:nvCxnSpPr>
          <p:cNvPr id="7" name="Straight Connector 6"/>
          <p:cNvCxnSpPr/>
          <p:nvPr/>
        </p:nvCxnSpPr>
        <p:spPr>
          <a:xfrm>
            <a:off x="6642114" y="2214554"/>
            <a:ext cx="1785950"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6535751"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8321701"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4858546" y="1785132"/>
            <a:ext cx="85725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713288" y="2214554"/>
            <a:ext cx="1144596"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4606925"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5751521"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643438" y="142852"/>
            <a:ext cx="1785950" cy="1200329"/>
          </a:xfrm>
          <a:prstGeom prst="rect">
            <a:avLst/>
          </a:prstGeom>
          <a:noFill/>
        </p:spPr>
        <p:txBody>
          <a:bodyPr wrap="square" rtlCol="0">
            <a:spAutoFit/>
          </a:bodyPr>
          <a:lstStyle/>
          <a:p>
            <a:pPr algn="ctr"/>
            <a:r>
              <a:rPr lang="ar-SA" b="1" dirty="0" smtClean="0"/>
              <a:t>طرح</a:t>
            </a:r>
            <a:endParaRPr lang="en-AU" b="1" dirty="0" smtClean="0"/>
          </a:p>
          <a:p>
            <a:pPr>
              <a:buFont typeface="Arial" pitchFamily="34" charset="0"/>
              <a:buChar char="•"/>
            </a:pPr>
            <a:r>
              <a:rPr lang="en-US" dirty="0" smtClean="0"/>
              <a:t> To throw away something worthless</a:t>
            </a:r>
            <a:endParaRPr lang="en-US" dirty="0"/>
          </a:p>
        </p:txBody>
      </p:sp>
      <p:cxnSp>
        <p:nvCxnSpPr>
          <p:cNvPr id="30" name="Straight Connector 29"/>
          <p:cNvCxnSpPr/>
          <p:nvPr/>
        </p:nvCxnSpPr>
        <p:spPr>
          <a:xfrm>
            <a:off x="2141519" y="3714752"/>
            <a:ext cx="4859373"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2035156" y="367823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6894529" y="367823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760" y="2214554"/>
            <a:ext cx="2787670"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606397"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3394067"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flipH="1" flipV="1">
            <a:off x="1643836" y="1785132"/>
            <a:ext cx="85725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214414" y="433968"/>
            <a:ext cx="1785950" cy="923330"/>
          </a:xfrm>
          <a:prstGeom prst="rect">
            <a:avLst/>
          </a:prstGeom>
          <a:noFill/>
        </p:spPr>
        <p:txBody>
          <a:bodyPr wrap="square" rtlCol="0">
            <a:spAutoFit/>
          </a:bodyPr>
          <a:lstStyle/>
          <a:p>
            <a:pPr algn="ctr"/>
            <a:r>
              <a:rPr lang="ar-SA" b="1" dirty="0" smtClean="0"/>
              <a:t>خلى</a:t>
            </a:r>
            <a:endParaRPr lang="en-AU" b="1" dirty="0" smtClean="0"/>
          </a:p>
          <a:p>
            <a:pPr>
              <a:buFont typeface="Arial" pitchFamily="34" charset="0"/>
              <a:buChar char="•"/>
            </a:pPr>
            <a:r>
              <a:rPr lang="en-US" dirty="0" smtClean="0"/>
              <a:t> To leave alone.</a:t>
            </a:r>
          </a:p>
          <a:p>
            <a:pPr>
              <a:buFont typeface="Arial" pitchFamily="34" charset="0"/>
              <a:buChar char="•"/>
            </a:pPr>
            <a:r>
              <a:rPr lang="en-US" dirty="0" smtClean="0"/>
              <a:t>To abandon.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It is apparent from this </a:t>
            </a:r>
            <a:r>
              <a:rPr lang="en-US" b="1" i="1" dirty="0" smtClean="0"/>
              <a:t>ayah</a:t>
            </a:r>
            <a:r>
              <a:rPr lang="en-US" b="1" dirty="0" smtClean="0"/>
              <a:t>…</a:t>
            </a:r>
            <a:endParaRPr lang="en-US" b="1" dirty="0"/>
          </a:p>
        </p:txBody>
      </p:sp>
      <p:sp>
        <p:nvSpPr>
          <p:cNvPr id="3" name="Content Placeholder 2"/>
          <p:cNvSpPr>
            <a:spLocks noGrp="1"/>
          </p:cNvSpPr>
          <p:nvPr>
            <p:ph idx="1"/>
          </p:nvPr>
        </p:nvSpPr>
        <p:spPr/>
        <p:txBody>
          <a:bodyPr/>
          <a:lstStyle/>
          <a:p>
            <a:r>
              <a:rPr lang="en-AU" dirty="0" smtClean="0"/>
              <a:t>Brothers are talking about repentance before the crime.</a:t>
            </a:r>
          </a:p>
          <a:p>
            <a:r>
              <a:rPr lang="en-AU" dirty="0" err="1" smtClean="0"/>
              <a:t>Shaytan</a:t>
            </a:r>
            <a:r>
              <a:rPr lang="en-AU" dirty="0" smtClean="0"/>
              <a:t> </a:t>
            </a:r>
            <a:r>
              <a:rPr lang="en-AU" dirty="0" err="1" smtClean="0"/>
              <a:t>convinves</a:t>
            </a:r>
            <a:r>
              <a:rPr lang="en-AU" dirty="0" smtClean="0"/>
              <a:t> one that it is okay to sin.</a:t>
            </a:r>
          </a:p>
          <a:p>
            <a:r>
              <a:rPr lang="en-AU" dirty="0" smtClean="0"/>
              <a:t>Sins give rise to more sins.</a:t>
            </a:r>
          </a:p>
          <a:p>
            <a:r>
              <a:rPr lang="en-AU" dirty="0" smtClean="0"/>
              <a:t>Anger and jealousy lead to sin.</a:t>
            </a:r>
          </a:p>
          <a:p>
            <a:r>
              <a:rPr lang="en-AU" dirty="0" smtClean="0"/>
              <a:t>The brothers have a twisted concept of love.</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Twisted Love</a:t>
            </a:r>
            <a:endParaRPr lang="en-US" b="1" dirty="0"/>
          </a:p>
        </p:txBody>
      </p:sp>
      <p:sp>
        <p:nvSpPr>
          <p:cNvPr id="3" name="Content Placeholder 2"/>
          <p:cNvSpPr>
            <a:spLocks noGrp="1"/>
          </p:cNvSpPr>
          <p:nvPr>
            <p:ph idx="1"/>
          </p:nvPr>
        </p:nvSpPr>
        <p:spPr/>
        <p:txBody>
          <a:bodyPr/>
          <a:lstStyle/>
          <a:p>
            <a:r>
              <a:rPr lang="en-US" b="1" dirty="0" smtClean="0"/>
              <a:t>Twisted ideas of love can cause people to do evil.</a:t>
            </a:r>
          </a:p>
          <a:p>
            <a:pPr lvl="1"/>
            <a:r>
              <a:rPr lang="en-US" dirty="0" smtClean="0"/>
              <a:t>Story of </a:t>
            </a:r>
            <a:r>
              <a:rPr lang="en-US" dirty="0" err="1" smtClean="0"/>
              <a:t>Habil</a:t>
            </a:r>
            <a:r>
              <a:rPr lang="en-US" dirty="0" smtClean="0"/>
              <a:t> and </a:t>
            </a:r>
            <a:r>
              <a:rPr lang="en-US" dirty="0" err="1" smtClean="0"/>
              <a:t>Qabil</a:t>
            </a:r>
            <a:r>
              <a:rPr lang="en-US" dirty="0" smtClean="0"/>
              <a:t>.</a:t>
            </a:r>
          </a:p>
          <a:p>
            <a:pPr lvl="1"/>
            <a:r>
              <a:rPr lang="en-US" dirty="0" smtClean="0"/>
              <a:t>The Brothers were guilty o attempted murder and kidnap because of a twisted love for their father.</a:t>
            </a:r>
          </a:p>
          <a:p>
            <a:pPr lvl="1"/>
            <a:r>
              <a:rPr lang="en-US" dirty="0" smtClean="0"/>
              <a:t>The Wife of Aziz will do a serious crime (attempted </a:t>
            </a:r>
            <a:r>
              <a:rPr lang="en-US" dirty="0" err="1" smtClean="0"/>
              <a:t>zina</a:t>
            </a:r>
            <a:r>
              <a:rPr lang="en-US" dirty="0" smtClean="0"/>
              <a:t>/adultery and indirectly throwing Yusuf in prison) out of twisted love.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868"/>
            <a:ext cx="8229600" cy="1143000"/>
          </a:xfrm>
        </p:spPr>
        <p:txBody>
          <a:bodyPr>
            <a:noAutofit/>
          </a:bodyPr>
          <a:lstStyle/>
          <a:p>
            <a:r>
              <a:rPr lang="ar-SA" sz="4000" b="1" dirty="0" smtClean="0"/>
              <a:t>إِذْ قَالَ يُوسُفُ لِأَبِيهِ يَا أَبَتِ إِنِّي رَأَيْتُ أَحَدَ عَشَرَ كَوْكَبًا وَالشَّمْسَ وَالْقَمَرَ رَأَيْتُهُمْ لِي سَاجِدِينَ</a:t>
            </a:r>
            <a:endParaRPr lang="ar-SA" sz="4000" b="1" dirty="0"/>
          </a:p>
        </p:txBody>
      </p:sp>
      <p:cxnSp>
        <p:nvCxnSpPr>
          <p:cNvPr id="5" name="Straight Arrow Connector 4"/>
          <p:cNvCxnSpPr/>
          <p:nvPr/>
        </p:nvCxnSpPr>
        <p:spPr>
          <a:xfrm rot="5400000" flipH="1" flipV="1">
            <a:off x="3821901" y="1821645"/>
            <a:ext cx="121444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680215" y="4321181"/>
            <a:ext cx="150019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929058" y="500042"/>
            <a:ext cx="1714512" cy="646331"/>
          </a:xfrm>
          <a:prstGeom prst="rect">
            <a:avLst/>
          </a:prstGeom>
          <a:noFill/>
        </p:spPr>
        <p:txBody>
          <a:bodyPr wrap="square" rtlCol="0">
            <a:spAutoFit/>
          </a:bodyPr>
          <a:lstStyle/>
          <a:p>
            <a:r>
              <a:rPr lang="en-AU" dirty="0" smtClean="0"/>
              <a:t>“My dear father…”</a:t>
            </a:r>
            <a:endParaRPr lang="en-US" dirty="0"/>
          </a:p>
        </p:txBody>
      </p:sp>
      <p:sp>
        <p:nvSpPr>
          <p:cNvPr id="9" name="TextBox 8"/>
          <p:cNvSpPr txBox="1"/>
          <p:nvPr/>
        </p:nvSpPr>
        <p:spPr>
          <a:xfrm>
            <a:off x="6858016" y="5072074"/>
            <a:ext cx="1714512" cy="646331"/>
          </a:xfrm>
          <a:prstGeom prst="rect">
            <a:avLst/>
          </a:prstGeom>
          <a:noFill/>
        </p:spPr>
        <p:txBody>
          <a:bodyPr wrap="square" rtlCol="0">
            <a:spAutoFit/>
          </a:bodyPr>
          <a:lstStyle/>
          <a:p>
            <a:r>
              <a:rPr lang="en-AU" dirty="0" smtClean="0"/>
              <a:t>Star but specific type…</a:t>
            </a:r>
            <a:endParaRPr lang="en-US" dirty="0"/>
          </a:p>
        </p:txBody>
      </p:sp>
      <p:cxnSp>
        <p:nvCxnSpPr>
          <p:cNvPr id="7" name="Straight Arrow Connector 6"/>
          <p:cNvCxnSpPr/>
          <p:nvPr/>
        </p:nvCxnSpPr>
        <p:spPr>
          <a:xfrm rot="5400000">
            <a:off x="2894001" y="4321181"/>
            <a:ext cx="150019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857488" y="5072074"/>
            <a:ext cx="3357586" cy="1200329"/>
          </a:xfrm>
          <a:prstGeom prst="rect">
            <a:avLst/>
          </a:prstGeom>
          <a:noFill/>
        </p:spPr>
        <p:txBody>
          <a:bodyPr wrap="square" rtlCol="0">
            <a:spAutoFit/>
          </a:bodyPr>
          <a:lstStyle/>
          <a:p>
            <a:pPr>
              <a:buFont typeface="Arial" pitchFamily="34" charset="0"/>
              <a:buChar char="•"/>
            </a:pPr>
            <a:r>
              <a:rPr lang="en-AU" dirty="0" smtClean="0"/>
              <a:t>Repeating: Emphasises he stopped.</a:t>
            </a:r>
          </a:p>
          <a:p>
            <a:pPr>
              <a:buFont typeface="Arial" pitchFamily="34" charset="0"/>
              <a:buChar char="•"/>
            </a:pPr>
            <a:r>
              <a:rPr lang="en-AU" dirty="0" smtClean="0"/>
              <a:t>Shows shock in conveying dream</a:t>
            </a:r>
          </a:p>
          <a:p>
            <a:endParaRPr lang="en-US" dirty="0"/>
          </a:p>
        </p:txBody>
      </p:sp>
      <p:cxnSp>
        <p:nvCxnSpPr>
          <p:cNvPr id="11" name="Straight Arrow Connector 10"/>
          <p:cNvCxnSpPr/>
          <p:nvPr/>
        </p:nvCxnSpPr>
        <p:spPr>
          <a:xfrm rot="5400000">
            <a:off x="465109" y="4249743"/>
            <a:ext cx="150019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42910" y="5000636"/>
            <a:ext cx="1714512" cy="646331"/>
          </a:xfrm>
          <a:prstGeom prst="rect">
            <a:avLst/>
          </a:prstGeom>
          <a:noFill/>
        </p:spPr>
        <p:txBody>
          <a:bodyPr wrap="square" rtlCol="0">
            <a:spAutoFit/>
          </a:bodyPr>
          <a:lstStyle/>
          <a:p>
            <a:r>
              <a:rPr lang="en-AU" dirty="0" smtClean="0"/>
              <a:t>Hinted he understood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868"/>
            <a:ext cx="8229600" cy="1143000"/>
          </a:xfrm>
        </p:spPr>
        <p:txBody>
          <a:bodyPr>
            <a:noAutofit/>
          </a:bodyPr>
          <a:lstStyle/>
          <a:p>
            <a:r>
              <a:rPr lang="ar-SA" sz="4000" b="1" dirty="0" smtClean="0"/>
              <a:t>قَالَ قَائِلٌ مِّنْهُمْ لَا تَقْتُلُوا يُوسُفَ وَأَلْقُوهُ فِي </a:t>
            </a:r>
            <a:r>
              <a:rPr lang="ar-SA" sz="4000" b="1" dirty="0" err="1" smtClean="0"/>
              <a:t>غَيَابَتِ</a:t>
            </a:r>
            <a:r>
              <a:rPr lang="ar-SA" sz="4000" b="1" dirty="0" smtClean="0"/>
              <a:t> الْجُبِّ يَلْتَقِطْهُ بَعْضُ السَّيَّارَةِ إِن كُنتُمْ فَاعِلِينَ</a:t>
            </a:r>
            <a:endParaRPr lang="ar-SA" sz="4000" b="1" dirty="0"/>
          </a:p>
        </p:txBody>
      </p:sp>
      <p:cxnSp>
        <p:nvCxnSpPr>
          <p:cNvPr id="5" name="Straight Arrow Connector 4"/>
          <p:cNvCxnSpPr/>
          <p:nvPr/>
        </p:nvCxnSpPr>
        <p:spPr>
          <a:xfrm rot="5400000" flipH="1" flipV="1">
            <a:off x="2320909" y="1606537"/>
            <a:ext cx="121444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465901" y="4678371"/>
            <a:ext cx="221457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143108" y="214290"/>
            <a:ext cx="1714512" cy="923330"/>
          </a:xfrm>
          <a:prstGeom prst="rect">
            <a:avLst/>
          </a:prstGeom>
          <a:noFill/>
        </p:spPr>
        <p:txBody>
          <a:bodyPr wrap="square" rtlCol="0">
            <a:spAutoFit/>
          </a:bodyPr>
          <a:lstStyle/>
          <a:p>
            <a:r>
              <a:rPr lang="en-AU" dirty="0" smtClean="0"/>
              <a:t>Implies he is angry with Yusuf…</a:t>
            </a:r>
            <a:endParaRPr lang="en-US" dirty="0"/>
          </a:p>
        </p:txBody>
      </p:sp>
      <p:sp>
        <p:nvSpPr>
          <p:cNvPr id="9" name="TextBox 8"/>
          <p:cNvSpPr txBox="1"/>
          <p:nvPr/>
        </p:nvSpPr>
        <p:spPr>
          <a:xfrm>
            <a:off x="7000892" y="5715016"/>
            <a:ext cx="2071702" cy="923330"/>
          </a:xfrm>
          <a:prstGeom prst="rect">
            <a:avLst/>
          </a:prstGeom>
          <a:noFill/>
        </p:spPr>
        <p:txBody>
          <a:bodyPr wrap="square" rtlCol="0">
            <a:spAutoFit/>
          </a:bodyPr>
          <a:lstStyle/>
          <a:p>
            <a:r>
              <a:rPr lang="en-AU" dirty="0" smtClean="0"/>
              <a:t>Hole in the ground….</a:t>
            </a:r>
          </a:p>
          <a:p>
            <a:endParaRPr lang="en-US" dirty="0"/>
          </a:p>
        </p:txBody>
      </p:sp>
      <p:cxnSp>
        <p:nvCxnSpPr>
          <p:cNvPr id="7" name="Straight Connector 6"/>
          <p:cNvCxnSpPr/>
          <p:nvPr/>
        </p:nvCxnSpPr>
        <p:spPr>
          <a:xfrm>
            <a:off x="2497122" y="2214554"/>
            <a:ext cx="788994"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2390759"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3179753"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681011" y="1606537"/>
            <a:ext cx="121444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57224" y="2214554"/>
            <a:ext cx="788994"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750861"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1539855"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42844" y="214290"/>
            <a:ext cx="1714512" cy="954107"/>
          </a:xfrm>
          <a:prstGeom prst="rect">
            <a:avLst/>
          </a:prstGeom>
          <a:noFill/>
        </p:spPr>
        <p:txBody>
          <a:bodyPr wrap="square" rtlCol="0">
            <a:spAutoFit/>
          </a:bodyPr>
          <a:lstStyle/>
          <a:p>
            <a:r>
              <a:rPr lang="en-US" sz="1400" dirty="0" err="1" smtClean="0"/>
              <a:t>Ghayaabah</a:t>
            </a:r>
            <a:r>
              <a:rPr lang="en-US" sz="1400" dirty="0" smtClean="0"/>
              <a:t> – a </a:t>
            </a:r>
            <a:r>
              <a:rPr lang="en-US" sz="1400" dirty="0" err="1" smtClean="0"/>
              <a:t>Concealer</a:t>
            </a:r>
            <a:r>
              <a:rPr lang="en-US" sz="1400" dirty="0" smtClean="0"/>
              <a:t> (this word is also used for “Grave.”)</a:t>
            </a:r>
            <a:endParaRPr lang="en-US" sz="1400" dirty="0"/>
          </a:p>
        </p:txBody>
      </p:sp>
      <p:cxnSp>
        <p:nvCxnSpPr>
          <p:cNvPr id="20" name="Straight Arrow Connector 19"/>
          <p:cNvCxnSpPr/>
          <p:nvPr/>
        </p:nvCxnSpPr>
        <p:spPr>
          <a:xfrm rot="5400000">
            <a:off x="5857090" y="4356900"/>
            <a:ext cx="1285884"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000760" y="4929198"/>
            <a:ext cx="1000132" cy="923330"/>
          </a:xfrm>
          <a:prstGeom prst="rect">
            <a:avLst/>
          </a:prstGeom>
          <a:noFill/>
        </p:spPr>
        <p:txBody>
          <a:bodyPr wrap="square" rtlCol="0">
            <a:spAutoFit/>
          </a:bodyPr>
          <a:lstStyle/>
          <a:p>
            <a:r>
              <a:rPr lang="en-AU" dirty="0" smtClean="0"/>
              <a:t>Stumble across…</a:t>
            </a:r>
          </a:p>
          <a:p>
            <a:endParaRPr lang="en-US" dirty="0"/>
          </a:p>
        </p:txBody>
      </p:sp>
      <p:cxnSp>
        <p:nvCxnSpPr>
          <p:cNvPr id="22" name="Straight Connector 21"/>
          <p:cNvCxnSpPr/>
          <p:nvPr/>
        </p:nvCxnSpPr>
        <p:spPr>
          <a:xfrm>
            <a:off x="6070609" y="3714752"/>
            <a:ext cx="930283"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5964246" y="367823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6892941" y="367823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7178693" y="1606537"/>
            <a:ext cx="121444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139004" y="2214554"/>
            <a:ext cx="1219210"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7032641"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flipV="1">
            <a:off x="8250263"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929454" y="219654"/>
            <a:ext cx="1714512" cy="646331"/>
          </a:xfrm>
          <a:prstGeom prst="rect">
            <a:avLst/>
          </a:prstGeom>
          <a:noFill/>
        </p:spPr>
        <p:txBody>
          <a:bodyPr wrap="square" rtlCol="0">
            <a:spAutoFit/>
          </a:bodyPr>
          <a:lstStyle/>
          <a:p>
            <a:r>
              <a:rPr lang="en-AU" dirty="0" err="1" smtClean="0"/>
              <a:t>Rubil</a:t>
            </a:r>
            <a:r>
              <a:rPr lang="en-AU" dirty="0" smtClean="0"/>
              <a:t> [Ibn </a:t>
            </a:r>
            <a:r>
              <a:rPr lang="en-AU" dirty="0" err="1" smtClean="0"/>
              <a:t>Katheer</a:t>
            </a:r>
            <a:r>
              <a:rPr lang="en-AU"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868"/>
            <a:ext cx="8229600" cy="1143000"/>
          </a:xfrm>
        </p:spPr>
        <p:txBody>
          <a:bodyPr>
            <a:noAutofit/>
          </a:bodyPr>
          <a:lstStyle/>
          <a:p>
            <a:r>
              <a:rPr lang="ar-SA" b="1" dirty="0" smtClean="0"/>
              <a:t>قَالُوا يَا أَبَانَا مَا </a:t>
            </a:r>
            <a:r>
              <a:rPr lang="ar-SA" b="1" dirty="0" err="1" smtClean="0"/>
              <a:t>لَكَ</a:t>
            </a:r>
            <a:r>
              <a:rPr lang="ar-SA" b="1" dirty="0" smtClean="0"/>
              <a:t> لَا </a:t>
            </a:r>
            <a:r>
              <a:rPr lang="ar-SA" b="1" dirty="0" err="1" smtClean="0"/>
              <a:t>تَأْمَنَّا</a:t>
            </a:r>
            <a:r>
              <a:rPr lang="ar-SA" b="1" dirty="0" smtClean="0"/>
              <a:t> عَلَىٰ يُوسُفَ </a:t>
            </a:r>
            <a:r>
              <a:rPr lang="en-AU" b="1" dirty="0" smtClean="0"/>
              <a:t/>
            </a:r>
            <a:br>
              <a:rPr lang="en-AU" b="1" dirty="0" smtClean="0"/>
            </a:br>
            <a:r>
              <a:rPr lang="ar-SA" b="1" dirty="0" smtClean="0"/>
              <a:t>وَإِنَّا لَهُ لَنَاصِحُونَ</a:t>
            </a:r>
            <a:endParaRPr lang="ar-SA" b="1" dirty="0"/>
          </a:p>
        </p:txBody>
      </p:sp>
      <p:cxnSp>
        <p:nvCxnSpPr>
          <p:cNvPr id="20" name="Straight Arrow Connector 19"/>
          <p:cNvCxnSpPr>
            <a:endCxn id="21" idx="0"/>
          </p:cNvCxnSpPr>
          <p:nvPr/>
        </p:nvCxnSpPr>
        <p:spPr>
          <a:xfrm rot="5400000">
            <a:off x="5215736" y="4068553"/>
            <a:ext cx="2142346" cy="79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715008" y="5140123"/>
            <a:ext cx="1143008" cy="646331"/>
          </a:xfrm>
          <a:prstGeom prst="rect">
            <a:avLst/>
          </a:prstGeom>
          <a:noFill/>
        </p:spPr>
        <p:txBody>
          <a:bodyPr wrap="square" rtlCol="0">
            <a:spAutoFit/>
          </a:bodyPr>
          <a:lstStyle/>
          <a:p>
            <a:r>
              <a:rPr lang="en-AU" dirty="0" smtClean="0"/>
              <a:t>Endearing</a:t>
            </a:r>
          </a:p>
          <a:p>
            <a:endParaRPr lang="en-US" dirty="0"/>
          </a:p>
        </p:txBody>
      </p:sp>
      <p:cxnSp>
        <p:nvCxnSpPr>
          <p:cNvPr id="22" name="Straight Connector 21"/>
          <p:cNvCxnSpPr/>
          <p:nvPr/>
        </p:nvCxnSpPr>
        <p:spPr>
          <a:xfrm>
            <a:off x="5999172" y="3000372"/>
            <a:ext cx="571504"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5892809" y="296385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6464313" y="296385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495666" y="2143116"/>
            <a:ext cx="1219210"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3389303" y="2178041"/>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flipV="1">
            <a:off x="4606925" y="2178041"/>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072066" y="142852"/>
            <a:ext cx="4000528" cy="2277547"/>
          </a:xfrm>
          <a:prstGeom prst="rect">
            <a:avLst/>
          </a:prstGeom>
          <a:noFill/>
        </p:spPr>
        <p:txBody>
          <a:bodyPr wrap="square" rtlCol="0">
            <a:spAutoFit/>
          </a:bodyPr>
          <a:lstStyle/>
          <a:p>
            <a:pPr>
              <a:buFont typeface="Arial" pitchFamily="34" charset="0"/>
              <a:buChar char="•"/>
            </a:pPr>
            <a:r>
              <a:rPr lang="en-US" sz="1400" dirty="0" smtClean="0"/>
              <a:t> </a:t>
            </a:r>
            <a:r>
              <a:rPr lang="en-US" sz="1400" dirty="0" err="1" smtClean="0"/>
              <a:t>Ghunna</a:t>
            </a:r>
            <a:r>
              <a:rPr lang="en-US" sz="1400" dirty="0" smtClean="0"/>
              <a:t> (nasal) sound which extends the ‘N’ sound). </a:t>
            </a:r>
          </a:p>
          <a:p>
            <a:pPr>
              <a:buFont typeface="Arial" pitchFamily="34" charset="0"/>
              <a:buChar char="•"/>
            </a:pPr>
            <a:r>
              <a:rPr lang="en-US" sz="1400" dirty="0" smtClean="0"/>
              <a:t> Implies they are extending their pleas to their father to take Yusuf outside with them;</a:t>
            </a:r>
          </a:p>
          <a:p>
            <a:pPr>
              <a:buFont typeface="Arial" pitchFamily="34" charset="0"/>
              <a:buChar char="•"/>
            </a:pPr>
            <a:r>
              <a:rPr lang="en-US" sz="1400" b="1" dirty="0" smtClean="0"/>
              <a:t>1 – </a:t>
            </a:r>
            <a:r>
              <a:rPr lang="en-US" sz="1400" b="1" dirty="0" err="1" smtClean="0"/>
              <a:t>Fi’l</a:t>
            </a:r>
            <a:r>
              <a:rPr lang="en-US" sz="1400" b="1" dirty="0" smtClean="0"/>
              <a:t> </a:t>
            </a:r>
            <a:r>
              <a:rPr lang="en-US" sz="1400" b="1" dirty="0" err="1" smtClean="0"/>
              <a:t>Nahy</a:t>
            </a:r>
            <a:r>
              <a:rPr lang="en-US" sz="1400" b="1" dirty="0" smtClean="0"/>
              <a:t> [</a:t>
            </a:r>
            <a:r>
              <a:rPr lang="en-US" sz="1400" b="1" dirty="0" err="1" smtClean="0"/>
              <a:t>Laa</a:t>
            </a:r>
            <a:r>
              <a:rPr lang="en-US" sz="1400" b="1" dirty="0" smtClean="0"/>
              <a:t> </a:t>
            </a:r>
            <a:r>
              <a:rPr lang="en-US" sz="1400" b="1" dirty="0" err="1" smtClean="0"/>
              <a:t>ta'man-naa</a:t>
            </a:r>
            <a:r>
              <a:rPr lang="en-US" sz="1400" b="1" dirty="0" smtClean="0"/>
              <a:t>]</a:t>
            </a:r>
            <a:r>
              <a:rPr lang="en-US" sz="1400" dirty="0" smtClean="0"/>
              <a:t> – ‘(Dad) Don’t trust us then.’ (Reverse psychology against their dad using sarcasm.)</a:t>
            </a:r>
          </a:p>
          <a:p>
            <a:pPr>
              <a:buFont typeface="Arial" pitchFamily="34" charset="0"/>
              <a:buChar char="•"/>
            </a:pPr>
            <a:r>
              <a:rPr lang="en-US" sz="1400" dirty="0" smtClean="0"/>
              <a:t>2 – </a:t>
            </a:r>
            <a:r>
              <a:rPr lang="en-US" sz="1400" b="1" dirty="0" err="1" smtClean="0"/>
              <a:t>Laa</a:t>
            </a:r>
            <a:r>
              <a:rPr lang="en-US" sz="1400" b="1" dirty="0" smtClean="0"/>
              <a:t> </a:t>
            </a:r>
            <a:r>
              <a:rPr lang="en-US" sz="1400" b="1" dirty="0" err="1" smtClean="0"/>
              <a:t>ta’manU</a:t>
            </a:r>
            <a:r>
              <a:rPr lang="en-US" sz="1400" b="1" dirty="0" smtClean="0"/>
              <a:t> </a:t>
            </a:r>
            <a:r>
              <a:rPr lang="en-US" sz="1400" b="1" dirty="0" err="1" smtClean="0"/>
              <a:t>naa</a:t>
            </a:r>
            <a:r>
              <a:rPr lang="en-US" sz="1400" b="1" dirty="0" smtClean="0"/>
              <a:t> (</a:t>
            </a:r>
            <a:r>
              <a:rPr lang="en-US" sz="1400" b="1" dirty="0" err="1" smtClean="0"/>
              <a:t>Raf</a:t>
            </a:r>
            <a:r>
              <a:rPr lang="en-US" sz="1400" b="1" dirty="0" smtClean="0"/>
              <a:t>’)</a:t>
            </a:r>
            <a:r>
              <a:rPr lang="en-US" sz="1400" dirty="0" smtClean="0"/>
              <a:t> – You don’t trust us (dad).</a:t>
            </a:r>
          </a:p>
          <a:p>
            <a:endParaRPr lang="en-US" sz="1600" dirty="0"/>
          </a:p>
        </p:txBody>
      </p:sp>
      <p:cxnSp>
        <p:nvCxnSpPr>
          <p:cNvPr id="31" name="Straight Connector 30"/>
          <p:cNvCxnSpPr/>
          <p:nvPr/>
        </p:nvCxnSpPr>
        <p:spPr>
          <a:xfrm rot="5400000" flipH="1" flipV="1">
            <a:off x="3214678" y="1285860"/>
            <a:ext cx="1714512"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071934" y="428604"/>
            <a:ext cx="928694"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6500826" y="4071942"/>
            <a:ext cx="214314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000892" y="5140123"/>
            <a:ext cx="1500198" cy="646331"/>
          </a:xfrm>
          <a:prstGeom prst="rect">
            <a:avLst/>
          </a:prstGeom>
          <a:noFill/>
        </p:spPr>
        <p:txBody>
          <a:bodyPr wrap="square" rtlCol="0">
            <a:spAutoFit/>
          </a:bodyPr>
          <a:lstStyle/>
          <a:p>
            <a:r>
              <a:rPr lang="en-AU" dirty="0" smtClean="0"/>
              <a:t>They all said…</a:t>
            </a:r>
          </a:p>
          <a:p>
            <a:endParaRPr lang="en-US" dirty="0"/>
          </a:p>
        </p:txBody>
      </p:sp>
      <p:cxnSp>
        <p:nvCxnSpPr>
          <p:cNvPr id="42" name="Straight Connector 41"/>
          <p:cNvCxnSpPr/>
          <p:nvPr/>
        </p:nvCxnSpPr>
        <p:spPr>
          <a:xfrm>
            <a:off x="7215206" y="3000372"/>
            <a:ext cx="785818"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flipV="1">
            <a:off x="7108843" y="296385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7893073" y="296385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3000364" y="3784602"/>
            <a:ext cx="2857520"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flipV="1">
            <a:off x="2894001" y="3749677"/>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flipV="1">
            <a:off x="5751521" y="3749677"/>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flipV="1">
            <a:off x="4037009" y="4178305"/>
            <a:ext cx="785818"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10800000">
            <a:off x="2714612" y="4572008"/>
            <a:ext cx="1714512"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14282" y="4357694"/>
            <a:ext cx="2500330" cy="1754326"/>
          </a:xfrm>
          <a:prstGeom prst="rect">
            <a:avLst/>
          </a:prstGeom>
          <a:noFill/>
        </p:spPr>
        <p:txBody>
          <a:bodyPr wrap="square" rtlCol="0">
            <a:spAutoFit/>
          </a:bodyPr>
          <a:lstStyle/>
          <a:p>
            <a:pPr>
              <a:buFont typeface="Arial" pitchFamily="34" charset="0"/>
              <a:buChar char="•"/>
            </a:pPr>
            <a:r>
              <a:rPr lang="en-AU" dirty="0" smtClean="0"/>
              <a:t>Like </a:t>
            </a:r>
            <a:r>
              <a:rPr lang="en-AU" dirty="0" err="1" smtClean="0"/>
              <a:t>Shaytaan</a:t>
            </a:r>
            <a:r>
              <a:rPr lang="en-AU" dirty="0" smtClean="0"/>
              <a:t>, claiming to be sincere when intending evil.</a:t>
            </a:r>
          </a:p>
          <a:p>
            <a:pPr>
              <a:buFont typeface="Arial" pitchFamily="34" charset="0"/>
              <a:buChar char="•"/>
            </a:pPr>
            <a:r>
              <a:rPr lang="en-AU" dirty="0" smtClean="0"/>
              <a:t> They are being devilish with Yusuf.</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Sincerity for Yourself</a:t>
            </a:r>
            <a:endParaRPr lang="en-US" b="1" dirty="0"/>
          </a:p>
        </p:txBody>
      </p:sp>
      <p:sp>
        <p:nvSpPr>
          <p:cNvPr id="3" name="Content Placeholder 2"/>
          <p:cNvSpPr>
            <a:spLocks noGrp="1"/>
          </p:cNvSpPr>
          <p:nvPr>
            <p:ph idx="1"/>
          </p:nvPr>
        </p:nvSpPr>
        <p:spPr/>
        <p:txBody>
          <a:bodyPr/>
          <a:lstStyle/>
          <a:p>
            <a:r>
              <a:rPr lang="en-US" dirty="0" smtClean="0"/>
              <a:t>Ibn al-</a:t>
            </a:r>
            <a:r>
              <a:rPr lang="en-US" dirty="0" err="1" smtClean="0"/>
              <a:t>Qayyim</a:t>
            </a:r>
            <a:r>
              <a:rPr lang="en-US" dirty="0" smtClean="0"/>
              <a:t> (may Allah have mercy on him) said:  </a:t>
            </a:r>
          </a:p>
          <a:p>
            <a:pPr lvl="1"/>
            <a:r>
              <a:rPr lang="en-US" dirty="0" smtClean="0"/>
              <a:t>A person can have nothing more beneficial than sincerity towards his Lord in all his affairs, along with sincerity of resolve, so he should be sincere towards Him in his resolve and in his actions. </a:t>
            </a:r>
            <a:r>
              <a:rPr lang="en-US" i="1" dirty="0" smtClean="0"/>
              <a:t>[al-</a:t>
            </a:r>
            <a:r>
              <a:rPr lang="en-US" i="1" dirty="0" err="1" smtClean="0"/>
              <a:t>Fawaid</a:t>
            </a:r>
            <a:r>
              <a:rPr lang="en-US" dirty="0" smtClean="0"/>
              <a:t>, p. 186</a:t>
            </a:r>
            <a:r>
              <a:rPr lang="en-US" i="1" dirty="0" smtClean="0"/>
              <a: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868"/>
            <a:ext cx="8229600" cy="1143000"/>
          </a:xfrm>
        </p:spPr>
        <p:txBody>
          <a:bodyPr>
            <a:noAutofit/>
          </a:bodyPr>
          <a:lstStyle/>
          <a:p>
            <a:r>
              <a:rPr lang="ar-SA" b="1" dirty="0" smtClean="0"/>
              <a:t>أَرْسِلْهُ مَعَنَا غَدًا يَرْتَعْ وَيَلْعَبْ وَإِنَّا لَهُ لَحَافِظُون</a:t>
            </a:r>
            <a:endParaRPr lang="ar-SA" b="1" dirty="0"/>
          </a:p>
        </p:txBody>
      </p:sp>
      <p:cxnSp>
        <p:nvCxnSpPr>
          <p:cNvPr id="26" name="Straight Connector 25"/>
          <p:cNvCxnSpPr/>
          <p:nvPr/>
        </p:nvCxnSpPr>
        <p:spPr>
          <a:xfrm>
            <a:off x="4857752" y="3427412"/>
            <a:ext cx="857256"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4751389" y="3392487"/>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flipV="1">
            <a:off x="5607057" y="3392487"/>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429124" y="4429132"/>
            <a:ext cx="2714644" cy="1815882"/>
          </a:xfrm>
          <a:prstGeom prst="rect">
            <a:avLst/>
          </a:prstGeom>
          <a:noFill/>
        </p:spPr>
        <p:txBody>
          <a:bodyPr wrap="square" rtlCol="0">
            <a:spAutoFit/>
          </a:bodyPr>
          <a:lstStyle/>
          <a:p>
            <a:pPr>
              <a:buFont typeface="Arial" pitchFamily="34" charset="0"/>
              <a:buChar char="•"/>
            </a:pPr>
            <a:r>
              <a:rPr lang="en-US" sz="1400" dirty="0" smtClean="0"/>
              <a:t> ‘He will enjoy it’</a:t>
            </a:r>
            <a:br>
              <a:rPr lang="en-US" sz="1400" dirty="0" smtClean="0"/>
            </a:br>
            <a:r>
              <a:rPr lang="en-US" sz="1400" dirty="0" smtClean="0"/>
              <a:t>yaRta3 – Rata3a = when animals graze (eat).</a:t>
            </a:r>
          </a:p>
          <a:p>
            <a:pPr>
              <a:buFont typeface="Arial" pitchFamily="34" charset="0"/>
              <a:buChar char="•"/>
            </a:pPr>
            <a:r>
              <a:rPr lang="en-US" sz="1400" dirty="0" smtClean="0"/>
              <a:t> Meaning: he will enjoy it so much, just like how animals eat when they get food after a long time.</a:t>
            </a:r>
            <a:r>
              <a:rPr lang="en-US" sz="1400" b="1" dirty="0" smtClean="0"/>
              <a:t/>
            </a:r>
            <a:br>
              <a:rPr lang="en-US" sz="1400" b="1" dirty="0" smtClean="0"/>
            </a:br>
            <a:endParaRPr lang="en-US" sz="1400" b="1" dirty="0" smtClean="0"/>
          </a:p>
        </p:txBody>
      </p:sp>
      <p:cxnSp>
        <p:nvCxnSpPr>
          <p:cNvPr id="33" name="Straight Arrow Connector 32"/>
          <p:cNvCxnSpPr/>
          <p:nvPr/>
        </p:nvCxnSpPr>
        <p:spPr>
          <a:xfrm rot="16200000" flipH="1">
            <a:off x="4821636" y="3892950"/>
            <a:ext cx="92790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38146" y="2571744"/>
            <a:ext cx="2719408"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531783" y="260666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3249603" y="260666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1391818" y="1964918"/>
            <a:ext cx="1216034" cy="79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85786" y="1048392"/>
            <a:ext cx="2714644" cy="523220"/>
          </a:xfrm>
          <a:prstGeom prst="rect">
            <a:avLst/>
          </a:prstGeom>
          <a:noFill/>
        </p:spPr>
        <p:txBody>
          <a:bodyPr wrap="square" rtlCol="0">
            <a:spAutoFit/>
          </a:bodyPr>
          <a:lstStyle/>
          <a:p>
            <a:r>
              <a:rPr lang="en-US" sz="1400" dirty="0" smtClean="0"/>
              <a:t>“We will definitely protect him…”</a:t>
            </a:r>
            <a:r>
              <a:rPr lang="en-US" sz="1400" b="1" dirty="0" smtClean="0"/>
              <a:t/>
            </a:r>
            <a:br>
              <a:rPr lang="en-US" sz="1400" b="1" dirty="0" smtClean="0"/>
            </a:br>
            <a:endParaRPr lang="en-US" sz="1400" b="1" dirty="0" smtClean="0"/>
          </a:p>
        </p:txBody>
      </p:sp>
      <p:cxnSp>
        <p:nvCxnSpPr>
          <p:cNvPr id="13" name="Straight Connector 12"/>
          <p:cNvCxnSpPr/>
          <p:nvPr/>
        </p:nvCxnSpPr>
        <p:spPr>
          <a:xfrm>
            <a:off x="5715008" y="2571744"/>
            <a:ext cx="857256"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5608645" y="260666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6464313" y="260666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V="1">
            <a:off x="5563005" y="2001431"/>
            <a:ext cx="1153326" cy="793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072066" y="1192397"/>
            <a:ext cx="2714644" cy="307777"/>
          </a:xfrm>
          <a:prstGeom prst="rect">
            <a:avLst/>
          </a:prstGeom>
          <a:noFill/>
        </p:spPr>
        <p:txBody>
          <a:bodyPr wrap="square" rtlCol="0">
            <a:spAutoFit/>
          </a:bodyPr>
          <a:lstStyle/>
          <a:p>
            <a:r>
              <a:rPr lang="en-US" sz="1400" dirty="0" smtClean="0"/>
              <a:t>Next day OR ‘in the Morning’</a:t>
            </a:r>
            <a:endParaRPr 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Permissibility of Playing</a:t>
            </a:r>
            <a:endParaRPr lang="en-US" b="1" dirty="0"/>
          </a:p>
        </p:txBody>
      </p:sp>
      <p:sp>
        <p:nvSpPr>
          <p:cNvPr id="3" name="Content Placeholder 2"/>
          <p:cNvSpPr>
            <a:spLocks noGrp="1"/>
          </p:cNvSpPr>
          <p:nvPr>
            <p:ph idx="1"/>
          </p:nvPr>
        </p:nvSpPr>
        <p:spPr>
          <a:xfrm>
            <a:off x="457200" y="1600200"/>
            <a:ext cx="8229600" cy="4900634"/>
          </a:xfrm>
        </p:spPr>
        <p:txBody>
          <a:bodyPr>
            <a:normAutofit fontScale="85000" lnSpcReduction="20000"/>
          </a:bodyPr>
          <a:lstStyle/>
          <a:p>
            <a:r>
              <a:rPr lang="en-AU" dirty="0" smtClean="0"/>
              <a:t>Ayesha (may Allah be pleased with her) relates:</a:t>
            </a:r>
          </a:p>
          <a:p>
            <a:pPr lvl="1"/>
            <a:r>
              <a:rPr lang="en-US" dirty="0" smtClean="0"/>
              <a:t>“I swear by Allah that I saw Allah’s Messenger standing at the door of my room while the Abyssinians were engaged in spear-play in the mosque of Allah’s Messenger. He screened me with his cloak so that I could watch them perform. He stood there for my sake until I decided that I had had enough. Now just imagine how much time a young girl eager for entertainment would stand there watching.” (</a:t>
            </a:r>
            <a:r>
              <a:rPr lang="en-US" dirty="0" err="1" smtClean="0"/>
              <a:t>Bukhari</a:t>
            </a:r>
            <a:r>
              <a:rPr lang="en-US" dirty="0" smtClean="0"/>
              <a:t> and Muslim)</a:t>
            </a:r>
            <a:endParaRPr lang="en-AU" dirty="0" smtClean="0"/>
          </a:p>
          <a:p>
            <a:r>
              <a:rPr lang="en-AU" dirty="0" smtClean="0"/>
              <a:t>Guidelines for entertainment in Islam</a:t>
            </a:r>
          </a:p>
          <a:p>
            <a:pPr lvl="1"/>
            <a:r>
              <a:rPr lang="en-AU" dirty="0" smtClean="0"/>
              <a:t>Must be lawful.</a:t>
            </a:r>
          </a:p>
          <a:p>
            <a:pPr lvl="1"/>
            <a:r>
              <a:rPr lang="en-AU" dirty="0" smtClean="0"/>
              <a:t>Must not cause us to neglect duties.</a:t>
            </a:r>
          </a:p>
          <a:p>
            <a:pPr lvl="1"/>
            <a:r>
              <a:rPr lang="en-AU" dirty="0" smtClean="0"/>
              <a:t>It should have some benefit.</a:t>
            </a:r>
          </a:p>
          <a:p>
            <a:pPr lvl="1"/>
            <a:r>
              <a:rPr lang="en-AU" dirty="0" smtClean="0"/>
              <a:t>It should not take up too much of our time.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2428868"/>
            <a:ext cx="8229600" cy="1143000"/>
          </a:xfrm>
        </p:spPr>
        <p:txBody>
          <a:bodyPr>
            <a:noAutofit/>
          </a:bodyPr>
          <a:lstStyle/>
          <a:p>
            <a:r>
              <a:rPr lang="ar-SA" b="1" dirty="0" smtClean="0"/>
              <a:t>قَالَ إِنِّي لَيَحْزُنُنِي أَن تَذْهَبُوا </a:t>
            </a:r>
            <a:r>
              <a:rPr lang="ar-SA" b="1" dirty="0" err="1" smtClean="0"/>
              <a:t>بِهِ</a:t>
            </a:r>
            <a:r>
              <a:rPr lang="ar-SA" b="1" dirty="0" smtClean="0"/>
              <a:t> </a:t>
            </a:r>
            <a:r>
              <a:rPr lang="en-AU" b="1" dirty="0" smtClean="0"/>
              <a:t/>
            </a:r>
            <a:br>
              <a:rPr lang="en-AU" b="1" dirty="0" smtClean="0"/>
            </a:br>
            <a:r>
              <a:rPr lang="ar-SA" b="1" dirty="0" smtClean="0"/>
              <a:t>وَأَخَافُ أَن يَأْكُلَهُ الذِّئْبُ وَأَنتُمْ عَنْهُ غَافِلُونَ</a:t>
            </a:r>
            <a:endParaRPr lang="ar-SA" b="1" dirty="0"/>
          </a:p>
        </p:txBody>
      </p:sp>
      <p:cxnSp>
        <p:nvCxnSpPr>
          <p:cNvPr id="26" name="Straight Connector 25"/>
          <p:cNvCxnSpPr/>
          <p:nvPr/>
        </p:nvCxnSpPr>
        <p:spPr>
          <a:xfrm>
            <a:off x="4500562" y="2214554"/>
            <a:ext cx="2000264"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4394199"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flipV="1">
            <a:off x="6394463" y="224947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000892" y="3714752"/>
            <a:ext cx="1214446"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flipV="1">
            <a:off x="6892941" y="367823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flipV="1">
            <a:off x="8107387" y="367823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5400000">
            <a:off x="7108843" y="4178305"/>
            <a:ext cx="928694"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7143768" y="4572008"/>
            <a:ext cx="1214446" cy="646331"/>
          </a:xfrm>
          <a:prstGeom prst="rect">
            <a:avLst/>
          </a:prstGeom>
          <a:noFill/>
        </p:spPr>
        <p:txBody>
          <a:bodyPr wrap="square" rtlCol="0">
            <a:spAutoFit/>
          </a:bodyPr>
          <a:lstStyle/>
          <a:p>
            <a:r>
              <a:rPr lang="en-AU" dirty="0" smtClean="0"/>
              <a:t>“I fear…”</a:t>
            </a:r>
          </a:p>
          <a:p>
            <a:endParaRPr lang="en-US" dirty="0"/>
          </a:p>
        </p:txBody>
      </p:sp>
      <p:cxnSp>
        <p:nvCxnSpPr>
          <p:cNvPr id="18" name="Straight Connector 17"/>
          <p:cNvCxnSpPr/>
          <p:nvPr/>
        </p:nvCxnSpPr>
        <p:spPr>
          <a:xfrm rot="5400000" flipH="1" flipV="1">
            <a:off x="4643438" y="1356504"/>
            <a:ext cx="1714512"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500694" y="499248"/>
            <a:ext cx="642942" cy="79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215074" y="285728"/>
            <a:ext cx="1500198" cy="923330"/>
          </a:xfrm>
          <a:prstGeom prst="rect">
            <a:avLst/>
          </a:prstGeom>
          <a:noFill/>
        </p:spPr>
        <p:txBody>
          <a:bodyPr wrap="square" rtlCol="0">
            <a:spAutoFit/>
          </a:bodyPr>
          <a:lstStyle/>
          <a:p>
            <a:r>
              <a:rPr lang="en-AU" dirty="0" smtClean="0"/>
              <a:t>“Surely it depresses me…”</a:t>
            </a:r>
            <a:endParaRPr lang="en-US" dirty="0"/>
          </a:p>
        </p:txBody>
      </p:sp>
      <p:cxnSp>
        <p:nvCxnSpPr>
          <p:cNvPr id="32" name="Straight Connector 31"/>
          <p:cNvCxnSpPr/>
          <p:nvPr/>
        </p:nvCxnSpPr>
        <p:spPr>
          <a:xfrm>
            <a:off x="4357686" y="3714752"/>
            <a:ext cx="2500330"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4249735" y="367823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6750065" y="367823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4965703" y="4464057"/>
            <a:ext cx="150019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000628" y="5143512"/>
            <a:ext cx="1785950" cy="1200329"/>
          </a:xfrm>
          <a:prstGeom prst="rect">
            <a:avLst/>
          </a:prstGeom>
          <a:noFill/>
        </p:spPr>
        <p:txBody>
          <a:bodyPr wrap="square" rtlCol="0">
            <a:spAutoFit/>
          </a:bodyPr>
          <a:lstStyle/>
          <a:p>
            <a:r>
              <a:rPr lang="en-AU" dirty="0" smtClean="0"/>
              <a:t>“I fear that a wolf will devour him…”</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Scholarly Commentaries</a:t>
            </a:r>
            <a:endParaRPr lang="en-US" b="1" dirty="0"/>
          </a:p>
        </p:txBody>
      </p:sp>
      <p:sp>
        <p:nvSpPr>
          <p:cNvPr id="3" name="Content Placeholder 2"/>
          <p:cNvSpPr>
            <a:spLocks noGrp="1"/>
          </p:cNvSpPr>
          <p:nvPr>
            <p:ph idx="1"/>
          </p:nvPr>
        </p:nvSpPr>
        <p:spPr/>
        <p:txBody>
          <a:bodyPr/>
          <a:lstStyle/>
          <a:p>
            <a:r>
              <a:rPr lang="en-AU" b="1" dirty="0" smtClean="0"/>
              <a:t>Scholars derived the following benefits from this </a:t>
            </a:r>
            <a:r>
              <a:rPr lang="en-AU" b="1" i="1" dirty="0" smtClean="0"/>
              <a:t>ayah:</a:t>
            </a:r>
          </a:p>
          <a:p>
            <a:pPr lvl="1"/>
            <a:r>
              <a:rPr lang="en-AU" dirty="0" smtClean="0"/>
              <a:t>It is permissible for one to feel sadness.</a:t>
            </a:r>
          </a:p>
          <a:p>
            <a:pPr lvl="1"/>
            <a:r>
              <a:rPr lang="en-AU" dirty="0" smtClean="0"/>
              <a:t>One should avoid giving the opposition possible excuses.</a:t>
            </a:r>
          </a:p>
          <a:p>
            <a:pPr lvl="1"/>
            <a:r>
              <a:rPr lang="en-AU" dirty="0" smtClean="0"/>
              <a:t>An obedient child avoids that which his own parents are afraid of.</a:t>
            </a:r>
          </a:p>
          <a:p>
            <a:pPr lvl="1"/>
            <a:r>
              <a:rPr lang="en-AU" dirty="0" smtClean="0"/>
              <a:t>Parents should trust their children from the outset.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2428868"/>
            <a:ext cx="8229600" cy="1143000"/>
          </a:xfrm>
        </p:spPr>
        <p:txBody>
          <a:bodyPr>
            <a:noAutofit/>
          </a:bodyPr>
          <a:lstStyle/>
          <a:p>
            <a:r>
              <a:rPr lang="ar-SA" b="1" dirty="0" smtClean="0"/>
              <a:t>قَالُوا لَئِنْ أَكَلَهُ الذِّئْبُ </a:t>
            </a:r>
            <a:r>
              <a:rPr lang="en-AU" b="1" dirty="0" smtClean="0"/>
              <a:t/>
            </a:r>
            <a:br>
              <a:rPr lang="en-AU" b="1" dirty="0" smtClean="0"/>
            </a:br>
            <a:r>
              <a:rPr lang="ar-SA" b="1" dirty="0" smtClean="0"/>
              <a:t>وَنَحْنُ عُصْبَةٌ إِنَّا إِذًا لَّخَاسِرُونَ</a:t>
            </a:r>
            <a:endParaRPr lang="ar-SA" b="1" dirty="0"/>
          </a:p>
        </p:txBody>
      </p:sp>
      <p:cxnSp>
        <p:nvCxnSpPr>
          <p:cNvPr id="32" name="Straight Connector 31"/>
          <p:cNvCxnSpPr/>
          <p:nvPr/>
        </p:nvCxnSpPr>
        <p:spPr>
          <a:xfrm>
            <a:off x="1858944" y="3714752"/>
            <a:ext cx="2998808"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1750993" y="367823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4751389" y="367823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2894001" y="4249743"/>
            <a:ext cx="107157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571736" y="4786322"/>
            <a:ext cx="2214578" cy="1200329"/>
          </a:xfrm>
          <a:prstGeom prst="rect">
            <a:avLst/>
          </a:prstGeom>
          <a:noFill/>
        </p:spPr>
        <p:txBody>
          <a:bodyPr wrap="square" rtlCol="0">
            <a:spAutoFit/>
          </a:bodyPr>
          <a:lstStyle/>
          <a:p>
            <a:pPr>
              <a:buFont typeface="Arial" pitchFamily="34" charset="0"/>
              <a:buChar char="•"/>
            </a:pPr>
            <a:r>
              <a:rPr lang="en-AU" dirty="0" smtClean="0"/>
              <a:t>“We will be losers..”</a:t>
            </a:r>
          </a:p>
          <a:p>
            <a:pPr>
              <a:buFont typeface="Arial" pitchFamily="34" charset="0"/>
              <a:buChar char="•"/>
            </a:pPr>
            <a:r>
              <a:rPr lang="en-AU" dirty="0" smtClean="0"/>
              <a:t>Irony: They do become losers…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Where do they go?</a:t>
            </a:r>
            <a:endParaRPr lang="en-US" b="1" dirty="0"/>
          </a:p>
        </p:txBody>
      </p:sp>
      <p:pic>
        <p:nvPicPr>
          <p:cNvPr id="4" name="Picture 3" descr="dothan.jpg"/>
          <p:cNvPicPr>
            <a:picLocks noChangeAspect="1"/>
          </p:cNvPicPr>
          <p:nvPr/>
        </p:nvPicPr>
        <p:blipFill>
          <a:blip r:embed="rId2" cstate="print"/>
          <a:stretch>
            <a:fillRect/>
          </a:stretch>
        </p:blipFill>
        <p:spPr>
          <a:xfrm>
            <a:off x="2714612" y="1428736"/>
            <a:ext cx="3571448" cy="4898836"/>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Well of Yusuf</a:t>
            </a:r>
            <a:endParaRPr lang="en-US" b="1" dirty="0"/>
          </a:p>
        </p:txBody>
      </p:sp>
      <p:pic>
        <p:nvPicPr>
          <p:cNvPr id="4" name="Picture 3" descr="Joseph's_Well,_Dothan.jpg"/>
          <p:cNvPicPr>
            <a:picLocks noChangeAspect="1"/>
          </p:cNvPicPr>
          <p:nvPr/>
        </p:nvPicPr>
        <p:blipFill>
          <a:blip r:embed="rId2"/>
          <a:stretch>
            <a:fillRect/>
          </a:stretch>
        </p:blipFill>
        <p:spPr>
          <a:xfrm>
            <a:off x="1403354" y="1571612"/>
            <a:ext cx="6311918" cy="44687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Showing Kindness to Parents</a:t>
            </a:r>
            <a:endParaRPr lang="en-US" b="1" dirty="0"/>
          </a:p>
        </p:txBody>
      </p:sp>
      <p:sp>
        <p:nvSpPr>
          <p:cNvPr id="3" name="Content Placeholder 2"/>
          <p:cNvSpPr>
            <a:spLocks noGrp="1"/>
          </p:cNvSpPr>
          <p:nvPr>
            <p:ph idx="1"/>
          </p:nvPr>
        </p:nvSpPr>
        <p:spPr/>
        <p:txBody>
          <a:bodyPr/>
          <a:lstStyle/>
          <a:p>
            <a:r>
              <a:rPr lang="en-US" dirty="0" smtClean="0"/>
              <a:t>“And We have enjoined on man to be dutiful and kind to his parents” </a:t>
            </a:r>
            <a:r>
              <a:rPr lang="en-US" i="1" dirty="0" smtClean="0"/>
              <a:t>[al-</a:t>
            </a:r>
            <a:r>
              <a:rPr lang="en-US" i="1" dirty="0" err="1" smtClean="0"/>
              <a:t>Ahqaaf</a:t>
            </a:r>
            <a:r>
              <a:rPr lang="en-US" i="1" dirty="0" smtClean="0"/>
              <a:t> 46:15] </a:t>
            </a:r>
            <a:r>
              <a:rPr lang="en-US" dirty="0" smtClean="0"/>
              <a:t> </a:t>
            </a:r>
          </a:p>
          <a:p>
            <a:r>
              <a:rPr lang="en-US" dirty="0" smtClean="0"/>
              <a:t>“And We have enjoined on man to be dutiful and kind to his parents” [</a:t>
            </a:r>
            <a:r>
              <a:rPr lang="en-US" i="1" dirty="0" smtClean="0"/>
              <a:t>al-‘</a:t>
            </a:r>
            <a:r>
              <a:rPr lang="en-US" i="1" dirty="0" err="1" smtClean="0"/>
              <a:t>Ankaboot</a:t>
            </a:r>
            <a:r>
              <a:rPr lang="en-US" i="1" dirty="0" smtClean="0"/>
              <a:t> 29:8</a:t>
            </a:r>
            <a:r>
              <a:rPr lang="en-US" dirty="0" smtClean="0"/>
              <a:t>]  </a:t>
            </a:r>
          </a:p>
          <a:p>
            <a:r>
              <a:rPr lang="en-US" dirty="0" smtClean="0"/>
              <a:t>“But behave with them in the world kindly” [</a:t>
            </a:r>
            <a:r>
              <a:rPr lang="en-US" i="1" dirty="0" err="1" smtClean="0"/>
              <a:t>Luqmaan</a:t>
            </a:r>
            <a:r>
              <a:rPr lang="en-US" dirty="0" smtClean="0"/>
              <a:t> 31:15]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28868"/>
            <a:ext cx="8715436" cy="1143000"/>
          </a:xfrm>
        </p:spPr>
        <p:txBody>
          <a:bodyPr>
            <a:noAutofit/>
          </a:bodyPr>
          <a:lstStyle/>
          <a:p>
            <a:r>
              <a:rPr lang="en-AU" sz="4000" b="1" dirty="0" smtClean="0"/>
              <a:t>…</a:t>
            </a:r>
            <a:r>
              <a:rPr lang="ar-SA" sz="4000" b="1" dirty="0" smtClean="0"/>
              <a:t>فَلَمَّا ذَهَبُوا </a:t>
            </a:r>
            <a:r>
              <a:rPr lang="ar-SA" sz="4000" b="1" dirty="0" err="1" smtClean="0"/>
              <a:t>بِهِ</a:t>
            </a:r>
            <a:r>
              <a:rPr lang="ar-SA" sz="4000" b="1" dirty="0" smtClean="0"/>
              <a:t> وَأَجْمَعُوا أَن يَجْعَلُوهُ فِي </a:t>
            </a:r>
            <a:r>
              <a:rPr lang="ar-SA" sz="4000" b="1" dirty="0" err="1" smtClean="0"/>
              <a:t>غَيَابَتِ</a:t>
            </a:r>
            <a:r>
              <a:rPr lang="ar-SA" sz="4000" b="1" dirty="0" smtClean="0"/>
              <a:t> الْجُبِّ </a:t>
            </a:r>
            <a:endParaRPr lang="ar-SA" sz="4000" b="1" dirty="0"/>
          </a:p>
        </p:txBody>
      </p:sp>
      <p:cxnSp>
        <p:nvCxnSpPr>
          <p:cNvPr id="32" name="Straight Connector 31"/>
          <p:cNvCxnSpPr/>
          <p:nvPr/>
        </p:nvCxnSpPr>
        <p:spPr>
          <a:xfrm>
            <a:off x="5287968" y="3429000"/>
            <a:ext cx="1069982"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5180017" y="3392487"/>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6249999" y="3392487"/>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5321305" y="3963991"/>
            <a:ext cx="107157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929190" y="4429132"/>
            <a:ext cx="2214578" cy="369332"/>
          </a:xfrm>
          <a:prstGeom prst="rect">
            <a:avLst/>
          </a:prstGeom>
          <a:noFill/>
        </p:spPr>
        <p:txBody>
          <a:bodyPr wrap="square" rtlCol="0">
            <a:spAutoFit/>
          </a:bodyPr>
          <a:lstStyle/>
          <a:p>
            <a:r>
              <a:rPr lang="en-AU" dirty="0" smtClean="0"/>
              <a:t>All of them agreed…</a:t>
            </a:r>
          </a:p>
        </p:txBody>
      </p:sp>
      <p:cxnSp>
        <p:nvCxnSpPr>
          <p:cNvPr id="10" name="Straight Connector 9"/>
          <p:cNvCxnSpPr/>
          <p:nvPr/>
        </p:nvCxnSpPr>
        <p:spPr>
          <a:xfrm>
            <a:off x="857224" y="3286124"/>
            <a:ext cx="855668"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749273" y="3249611"/>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1606529" y="3249611"/>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750861" y="3821115"/>
            <a:ext cx="107157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28596" y="4286256"/>
            <a:ext cx="2214578" cy="646331"/>
          </a:xfrm>
          <a:prstGeom prst="rect">
            <a:avLst/>
          </a:prstGeom>
          <a:noFill/>
        </p:spPr>
        <p:txBody>
          <a:bodyPr wrap="square" rtlCol="0">
            <a:spAutoFit/>
          </a:bodyPr>
          <a:lstStyle/>
          <a:p>
            <a:r>
              <a:rPr lang="en-AU" dirty="0" smtClean="0"/>
              <a:t>A hidden well with shallow water.</a:t>
            </a:r>
          </a:p>
        </p:txBody>
      </p:sp>
      <p:cxnSp>
        <p:nvCxnSpPr>
          <p:cNvPr id="16" name="Straight Arrow Connector 15"/>
          <p:cNvCxnSpPr/>
          <p:nvPr/>
        </p:nvCxnSpPr>
        <p:spPr>
          <a:xfrm rot="5400000" flipH="1" flipV="1">
            <a:off x="1752581" y="1963727"/>
            <a:ext cx="121444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928794" y="2571744"/>
            <a:ext cx="788994"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1822431" y="260666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2611425" y="260666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14414" y="571480"/>
            <a:ext cx="1714512" cy="954107"/>
          </a:xfrm>
          <a:prstGeom prst="rect">
            <a:avLst/>
          </a:prstGeom>
          <a:noFill/>
        </p:spPr>
        <p:txBody>
          <a:bodyPr wrap="square" rtlCol="0">
            <a:spAutoFit/>
          </a:bodyPr>
          <a:lstStyle/>
          <a:p>
            <a:r>
              <a:rPr lang="en-US" sz="1400" dirty="0" err="1" smtClean="0"/>
              <a:t>Ghayaabah</a:t>
            </a:r>
            <a:r>
              <a:rPr lang="en-US" sz="1400" dirty="0" smtClean="0"/>
              <a:t> – a </a:t>
            </a:r>
            <a:r>
              <a:rPr lang="en-US" sz="1400" dirty="0" err="1" smtClean="0"/>
              <a:t>Concealer</a:t>
            </a:r>
            <a:r>
              <a:rPr lang="en-US" sz="1400" dirty="0" smtClean="0"/>
              <a:t> (this word is also used for “Grave.”)</a:t>
            </a:r>
            <a:endParaRPr lang="en-US" sz="1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28868"/>
            <a:ext cx="8715436" cy="1143000"/>
          </a:xfrm>
        </p:spPr>
        <p:txBody>
          <a:bodyPr>
            <a:noAutofit/>
          </a:bodyPr>
          <a:lstStyle/>
          <a:p>
            <a:r>
              <a:rPr lang="ar-SA" sz="4000" b="1" dirty="0" smtClean="0"/>
              <a:t>وَأَوْحَيْنَا إِلَيْهِ لَتُنَبِّئَنَّهُم بِأَمْرِهِمْ هَٰذَا وَهُمْ لَا يَشْعُرُونَ</a:t>
            </a:r>
            <a:r>
              <a:rPr lang="en-AU" sz="4000" b="1" dirty="0" smtClean="0"/>
              <a:t>…</a:t>
            </a:r>
            <a:endParaRPr lang="ar-SA" sz="4000" b="1" dirty="0"/>
          </a:p>
        </p:txBody>
      </p:sp>
      <p:cxnSp>
        <p:nvCxnSpPr>
          <p:cNvPr id="32" name="Straight Connector 31"/>
          <p:cNvCxnSpPr/>
          <p:nvPr/>
        </p:nvCxnSpPr>
        <p:spPr>
          <a:xfrm>
            <a:off x="5000628" y="3429000"/>
            <a:ext cx="1357322"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4894265" y="3392487"/>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6249999" y="3392487"/>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5106991" y="3963991"/>
            <a:ext cx="107157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714876" y="4429132"/>
            <a:ext cx="3357586" cy="1569660"/>
          </a:xfrm>
          <a:prstGeom prst="rect">
            <a:avLst/>
          </a:prstGeom>
          <a:noFill/>
        </p:spPr>
        <p:txBody>
          <a:bodyPr wrap="square" rtlCol="0">
            <a:spAutoFit/>
          </a:bodyPr>
          <a:lstStyle/>
          <a:p>
            <a:pPr>
              <a:buFont typeface="Arial" pitchFamily="34" charset="0"/>
              <a:buChar char="•"/>
            </a:pPr>
            <a:r>
              <a:rPr lang="en-US" sz="1600" dirty="0" smtClean="0"/>
              <a:t> </a:t>
            </a:r>
            <a:r>
              <a:rPr lang="en-US" sz="1600" dirty="0" err="1" smtClean="0"/>
              <a:t>Naba</a:t>
            </a:r>
            <a:r>
              <a:rPr lang="en-US" sz="1600" dirty="0" smtClean="0"/>
              <a:t>’ = knowledge/news which is Great/Big news. </a:t>
            </a:r>
          </a:p>
          <a:p>
            <a:pPr>
              <a:buFont typeface="Arial" pitchFamily="34" charset="0"/>
              <a:buChar char="•"/>
            </a:pPr>
            <a:r>
              <a:rPr lang="en-US" sz="1600" dirty="0" smtClean="0"/>
              <a:t> None can tell it except the one who knew it (i.e. not easy knowledge to find out yourself). </a:t>
            </a:r>
          </a:p>
          <a:p>
            <a:pPr>
              <a:buFont typeface="Arial" pitchFamily="34" charset="0"/>
              <a:buChar char="•"/>
            </a:pPr>
            <a:r>
              <a:rPr lang="en-US" sz="1600" dirty="0" smtClean="0"/>
              <a:t> This is why Prophets are called </a:t>
            </a:r>
            <a:r>
              <a:rPr lang="en-US" sz="1600" dirty="0" err="1" smtClean="0"/>
              <a:t>Nabi</a:t>
            </a:r>
            <a:r>
              <a:rPr lang="en-US" sz="1600" dirty="0" smtClean="0"/>
              <a:t>'.</a:t>
            </a:r>
            <a:endParaRPr lang="en-US" sz="1600" dirty="0"/>
          </a:p>
        </p:txBody>
      </p:sp>
      <p:cxnSp>
        <p:nvCxnSpPr>
          <p:cNvPr id="10" name="Straight Connector 9"/>
          <p:cNvCxnSpPr/>
          <p:nvPr/>
        </p:nvCxnSpPr>
        <p:spPr>
          <a:xfrm>
            <a:off x="857224" y="3286124"/>
            <a:ext cx="855668"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749273" y="3249611"/>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1606529" y="3249611"/>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750861" y="3821115"/>
            <a:ext cx="1071570"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28596" y="4286256"/>
            <a:ext cx="2214578" cy="646331"/>
          </a:xfrm>
          <a:prstGeom prst="rect">
            <a:avLst/>
          </a:prstGeom>
          <a:noFill/>
        </p:spPr>
        <p:txBody>
          <a:bodyPr wrap="square" rtlCol="0">
            <a:spAutoFit/>
          </a:bodyPr>
          <a:lstStyle/>
          <a:p>
            <a:r>
              <a:rPr lang="en-AU" dirty="0" smtClean="0"/>
              <a:t>A hidden well with shallow water.</a:t>
            </a:r>
          </a:p>
        </p:txBody>
      </p:sp>
      <p:cxnSp>
        <p:nvCxnSpPr>
          <p:cNvPr id="16" name="Straight Arrow Connector 15"/>
          <p:cNvCxnSpPr/>
          <p:nvPr/>
        </p:nvCxnSpPr>
        <p:spPr>
          <a:xfrm rot="5400000" flipH="1" flipV="1">
            <a:off x="1752581" y="1963727"/>
            <a:ext cx="121444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928794" y="2571744"/>
            <a:ext cx="788994"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1822431" y="260666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2611425" y="2606669"/>
            <a:ext cx="214314"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14414" y="571480"/>
            <a:ext cx="1714512" cy="954107"/>
          </a:xfrm>
          <a:prstGeom prst="rect">
            <a:avLst/>
          </a:prstGeom>
          <a:noFill/>
        </p:spPr>
        <p:txBody>
          <a:bodyPr wrap="square" rtlCol="0">
            <a:spAutoFit/>
          </a:bodyPr>
          <a:lstStyle/>
          <a:p>
            <a:r>
              <a:rPr lang="en-US" sz="1400" dirty="0" err="1" smtClean="0"/>
              <a:t>Ghayaabah</a:t>
            </a:r>
            <a:r>
              <a:rPr lang="en-US" sz="1400" dirty="0" smtClean="0"/>
              <a:t> – a </a:t>
            </a:r>
            <a:r>
              <a:rPr lang="en-US" sz="1400" dirty="0" err="1" smtClean="0"/>
              <a:t>Concealer</a:t>
            </a:r>
            <a:r>
              <a:rPr lang="en-US" sz="1400" dirty="0" smtClean="0"/>
              <a:t> (this word is also used for “Grave.”)</a:t>
            </a:r>
            <a:endParaRPr lang="en-US" sz="1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868"/>
            <a:ext cx="8229600" cy="1143000"/>
          </a:xfrm>
        </p:spPr>
        <p:txBody>
          <a:bodyPr>
            <a:noAutofit/>
          </a:bodyPr>
          <a:lstStyle/>
          <a:p>
            <a:r>
              <a:rPr lang="ar-SA" sz="4000" b="1" dirty="0" smtClean="0"/>
              <a:t>وَجَاءُوا أَبَاهُمْ عِشَاءً يَبْكُونَ</a:t>
            </a:r>
            <a:endParaRPr lang="ar-SA"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868"/>
            <a:ext cx="8229600" cy="1143000"/>
          </a:xfrm>
        </p:spPr>
        <p:txBody>
          <a:bodyPr>
            <a:noAutofit/>
          </a:bodyPr>
          <a:lstStyle/>
          <a:p>
            <a:r>
              <a:rPr lang="ar-SA" sz="4000" b="1" dirty="0" smtClean="0"/>
              <a:t>إِذْ قَالَ يُوسُفُ لِأَبِيهِ يَا أَبَتِ إِنِّي رَأَيْتُ أَحَدَ عَشَرَ كَوْكَبًا وَالشَّمْسَ وَالْقَمَرَ رَأَيْتُهُمْ لِي سَاجِدِينَ</a:t>
            </a:r>
            <a:endParaRPr lang="ar-SA" sz="4000" b="1" dirty="0"/>
          </a:p>
        </p:txBody>
      </p:sp>
      <p:cxnSp>
        <p:nvCxnSpPr>
          <p:cNvPr id="5" name="Straight Arrow Connector 4"/>
          <p:cNvCxnSpPr/>
          <p:nvPr/>
        </p:nvCxnSpPr>
        <p:spPr>
          <a:xfrm rot="5400000" flipH="1" flipV="1">
            <a:off x="3821901" y="1821645"/>
            <a:ext cx="121444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680215" y="4321181"/>
            <a:ext cx="150019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929058" y="500042"/>
            <a:ext cx="1714512" cy="646331"/>
          </a:xfrm>
          <a:prstGeom prst="rect">
            <a:avLst/>
          </a:prstGeom>
          <a:noFill/>
        </p:spPr>
        <p:txBody>
          <a:bodyPr wrap="square" rtlCol="0">
            <a:spAutoFit/>
          </a:bodyPr>
          <a:lstStyle/>
          <a:p>
            <a:r>
              <a:rPr lang="en-AU" dirty="0" smtClean="0"/>
              <a:t>“My dear father…”</a:t>
            </a:r>
            <a:endParaRPr lang="en-US" dirty="0"/>
          </a:p>
        </p:txBody>
      </p:sp>
      <p:sp>
        <p:nvSpPr>
          <p:cNvPr id="9" name="TextBox 8"/>
          <p:cNvSpPr txBox="1"/>
          <p:nvPr/>
        </p:nvSpPr>
        <p:spPr>
          <a:xfrm>
            <a:off x="6858016" y="5072074"/>
            <a:ext cx="1714512" cy="646331"/>
          </a:xfrm>
          <a:prstGeom prst="rect">
            <a:avLst/>
          </a:prstGeom>
          <a:noFill/>
        </p:spPr>
        <p:txBody>
          <a:bodyPr wrap="square" rtlCol="0">
            <a:spAutoFit/>
          </a:bodyPr>
          <a:lstStyle/>
          <a:p>
            <a:r>
              <a:rPr lang="en-AU" dirty="0" smtClean="0"/>
              <a:t>Star but specific type…</a:t>
            </a:r>
            <a:endParaRPr lang="en-US" dirty="0"/>
          </a:p>
        </p:txBody>
      </p:sp>
      <p:cxnSp>
        <p:nvCxnSpPr>
          <p:cNvPr id="7" name="Straight Arrow Connector 6"/>
          <p:cNvCxnSpPr/>
          <p:nvPr/>
        </p:nvCxnSpPr>
        <p:spPr>
          <a:xfrm rot="5400000">
            <a:off x="2894001" y="4321181"/>
            <a:ext cx="150019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857488" y="5072074"/>
            <a:ext cx="3357586" cy="1200329"/>
          </a:xfrm>
          <a:prstGeom prst="rect">
            <a:avLst/>
          </a:prstGeom>
          <a:noFill/>
        </p:spPr>
        <p:txBody>
          <a:bodyPr wrap="square" rtlCol="0">
            <a:spAutoFit/>
          </a:bodyPr>
          <a:lstStyle/>
          <a:p>
            <a:pPr>
              <a:buFont typeface="Arial" pitchFamily="34" charset="0"/>
              <a:buChar char="•"/>
            </a:pPr>
            <a:r>
              <a:rPr lang="en-AU" dirty="0" smtClean="0"/>
              <a:t>Repeating: Emphasises he stopped.</a:t>
            </a:r>
          </a:p>
          <a:p>
            <a:pPr>
              <a:buFont typeface="Arial" pitchFamily="34" charset="0"/>
              <a:buChar char="•"/>
            </a:pPr>
            <a:r>
              <a:rPr lang="en-AU" dirty="0" smtClean="0"/>
              <a:t>Shows shock in conveying dream</a:t>
            </a:r>
          </a:p>
          <a:p>
            <a:endParaRPr lang="en-US" dirty="0"/>
          </a:p>
        </p:txBody>
      </p:sp>
      <p:cxnSp>
        <p:nvCxnSpPr>
          <p:cNvPr id="11" name="Straight Arrow Connector 10"/>
          <p:cNvCxnSpPr/>
          <p:nvPr/>
        </p:nvCxnSpPr>
        <p:spPr>
          <a:xfrm rot="5400000">
            <a:off x="465109" y="4249743"/>
            <a:ext cx="150019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42910" y="5000636"/>
            <a:ext cx="1714512" cy="646331"/>
          </a:xfrm>
          <a:prstGeom prst="rect">
            <a:avLst/>
          </a:prstGeom>
          <a:noFill/>
        </p:spPr>
        <p:txBody>
          <a:bodyPr wrap="square" rtlCol="0">
            <a:spAutoFit/>
          </a:bodyPr>
          <a:lstStyle/>
          <a:p>
            <a:r>
              <a:rPr lang="en-AU" dirty="0" smtClean="0"/>
              <a:t>Hinted he understood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118" y="214290"/>
            <a:ext cx="8229600" cy="1143000"/>
          </a:xfrm>
        </p:spPr>
        <p:txBody>
          <a:bodyPr/>
          <a:lstStyle/>
          <a:p>
            <a:r>
              <a:rPr lang="en-AU" b="1" dirty="0" smtClean="0"/>
              <a:t>Dreams in Islam</a:t>
            </a:r>
            <a:endParaRPr lang="en-US" b="1" dirty="0"/>
          </a:p>
        </p:txBody>
      </p:sp>
      <p:sp>
        <p:nvSpPr>
          <p:cNvPr id="3" name="Content Placeholder 2"/>
          <p:cNvSpPr>
            <a:spLocks noGrp="1"/>
          </p:cNvSpPr>
          <p:nvPr>
            <p:ph idx="1"/>
          </p:nvPr>
        </p:nvSpPr>
        <p:spPr>
          <a:xfrm>
            <a:off x="700118" y="1225512"/>
            <a:ext cx="3829048" cy="4989570"/>
          </a:xfrm>
        </p:spPr>
        <p:txBody>
          <a:bodyPr>
            <a:normAutofit fontScale="92500" lnSpcReduction="20000"/>
          </a:bodyPr>
          <a:lstStyle/>
          <a:p>
            <a:r>
              <a:rPr lang="en-US" dirty="0" smtClean="0"/>
              <a:t>Abu </a:t>
            </a:r>
            <a:r>
              <a:rPr lang="en-US" dirty="0" err="1" smtClean="0"/>
              <a:t>Hurayrah</a:t>
            </a:r>
            <a:r>
              <a:rPr lang="en-US" dirty="0" smtClean="0"/>
              <a:t> narrated that the Prophet (peace be upon him) said:</a:t>
            </a:r>
          </a:p>
          <a:p>
            <a:pPr lvl="1"/>
            <a:r>
              <a:rPr lang="en-US" dirty="0" smtClean="0"/>
              <a:t>“</a:t>
            </a:r>
            <a:r>
              <a:rPr lang="en-US" b="1" dirty="0" smtClean="0"/>
              <a:t>There are three types of dreams: a righteous dream, which is glad tidings from Allah; the dream which causes sadness is from Satan; and a dream from the ramblings of the mind</a:t>
            </a:r>
            <a:r>
              <a:rPr lang="en-US" dirty="0" smtClean="0"/>
              <a:t>.”</a:t>
            </a:r>
          </a:p>
          <a:p>
            <a:endParaRPr lang="en-US" dirty="0"/>
          </a:p>
        </p:txBody>
      </p:sp>
      <p:graphicFrame>
        <p:nvGraphicFramePr>
          <p:cNvPr id="4" name="Diagram 3"/>
          <p:cNvGraphicFramePr/>
          <p:nvPr/>
        </p:nvGraphicFramePr>
        <p:xfrm>
          <a:off x="4929190" y="1500174"/>
          <a:ext cx="3143272"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14"/>
            <a:ext cx="8229600" cy="1143000"/>
          </a:xfrm>
        </p:spPr>
        <p:txBody>
          <a:bodyPr/>
          <a:lstStyle/>
          <a:p>
            <a:r>
              <a:rPr lang="en-AU" b="1" dirty="0" smtClean="0"/>
              <a:t>The Etiquette of Dreams</a:t>
            </a:r>
            <a:endParaRPr lang="en-US" b="1" dirty="0"/>
          </a:p>
        </p:txBody>
      </p:sp>
      <p:sp>
        <p:nvSpPr>
          <p:cNvPr id="5" name="Content Placeholder 2"/>
          <p:cNvSpPr>
            <a:spLocks noGrp="1"/>
          </p:cNvSpPr>
          <p:nvPr>
            <p:ph idx="1"/>
          </p:nvPr>
        </p:nvSpPr>
        <p:spPr>
          <a:xfrm>
            <a:off x="1328686" y="2868586"/>
            <a:ext cx="6786610" cy="3571900"/>
          </a:xfrm>
        </p:spPr>
        <p:txBody>
          <a:bodyPr>
            <a:normAutofit fontScale="40000" lnSpcReduction="20000"/>
          </a:bodyPr>
          <a:lstStyle/>
          <a:p>
            <a:endParaRPr lang="en-US" sz="5100" b="1" dirty="0" smtClean="0"/>
          </a:p>
          <a:p>
            <a:endParaRPr lang="en-US" sz="5100" b="1" dirty="0" smtClean="0"/>
          </a:p>
          <a:p>
            <a:r>
              <a:rPr lang="en-US" sz="5100" b="1" dirty="0" smtClean="0"/>
              <a:t>Ibn </a:t>
            </a:r>
            <a:r>
              <a:rPr lang="en-US" sz="5100" b="1" dirty="0" err="1" smtClean="0"/>
              <a:t>Hajar</a:t>
            </a:r>
            <a:r>
              <a:rPr lang="en-US" sz="5100" b="1" dirty="0" smtClean="0"/>
              <a:t> said: to sum up what has been said about good dreams, we may say three things: </a:t>
            </a:r>
          </a:p>
          <a:p>
            <a:endParaRPr lang="en-US" dirty="0" smtClean="0"/>
          </a:p>
          <a:p>
            <a:pPr lvl="1"/>
            <a:r>
              <a:rPr lang="en-US" sz="3500" dirty="0" smtClean="0"/>
              <a:t>A person should praise </a:t>
            </a:r>
            <a:r>
              <a:rPr lang="en-US" sz="3500" dirty="0" err="1" smtClean="0"/>
              <a:t>Allaah</a:t>
            </a:r>
            <a:r>
              <a:rPr lang="en-US" sz="3500" dirty="0" smtClean="0"/>
              <a:t> for the good dream </a:t>
            </a:r>
          </a:p>
          <a:p>
            <a:pPr lvl="1"/>
            <a:r>
              <a:rPr lang="en-US" sz="3500" dirty="0" smtClean="0"/>
              <a:t>He should feel happy about it </a:t>
            </a:r>
          </a:p>
          <a:p>
            <a:pPr lvl="1"/>
            <a:r>
              <a:rPr lang="en-US" sz="3500" dirty="0" smtClean="0"/>
              <a:t>He should talk about it to those whom he loves but not to those whom he dislikes. </a:t>
            </a:r>
          </a:p>
          <a:p>
            <a:pPr lvl="1"/>
            <a:r>
              <a:rPr lang="en-US" sz="3500" dirty="0" smtClean="0"/>
              <a:t>To sum up what has been said about bad dreams, we may say four things:</a:t>
            </a:r>
          </a:p>
          <a:p>
            <a:pPr lvl="1"/>
            <a:r>
              <a:rPr lang="en-US" sz="3500" dirty="0" smtClean="0"/>
              <a:t>He should seek refuge with </a:t>
            </a:r>
            <a:r>
              <a:rPr lang="en-US" sz="3500" dirty="0" err="1" smtClean="0"/>
              <a:t>Allaah</a:t>
            </a:r>
            <a:r>
              <a:rPr lang="en-US" sz="3500" dirty="0" smtClean="0"/>
              <a:t> from the evil of the dream. </a:t>
            </a:r>
          </a:p>
          <a:p>
            <a:pPr lvl="1"/>
            <a:r>
              <a:rPr lang="en-US" sz="3500" dirty="0" smtClean="0"/>
              <a:t>He should seek refuge with </a:t>
            </a:r>
            <a:r>
              <a:rPr lang="en-US" sz="3500" dirty="0" err="1" smtClean="0"/>
              <a:t>Allaah</a:t>
            </a:r>
            <a:r>
              <a:rPr lang="en-US" sz="3500" dirty="0" smtClean="0"/>
              <a:t> from the evil of the </a:t>
            </a:r>
            <a:r>
              <a:rPr lang="en-US" sz="3500" dirty="0" err="1" smtClean="0"/>
              <a:t>Shaytaan</a:t>
            </a:r>
            <a:r>
              <a:rPr lang="en-US" sz="3500" dirty="0" smtClean="0"/>
              <a:t>. </a:t>
            </a:r>
          </a:p>
          <a:p>
            <a:pPr lvl="1"/>
            <a:r>
              <a:rPr lang="en-US" sz="3500" dirty="0" smtClean="0"/>
              <a:t>He should spit to his left three times when he wakes up.</a:t>
            </a:r>
          </a:p>
          <a:p>
            <a:pPr lvl="1"/>
            <a:r>
              <a:rPr lang="en-US" sz="3500" dirty="0" smtClean="0"/>
              <a:t>He should not mention it to anyone at all. </a:t>
            </a:r>
          </a:p>
        </p:txBody>
      </p:sp>
      <p:graphicFrame>
        <p:nvGraphicFramePr>
          <p:cNvPr id="7" name="Table 6"/>
          <p:cNvGraphicFramePr>
            <a:graphicFrameLocks noGrp="1"/>
          </p:cNvGraphicFramePr>
          <p:nvPr/>
        </p:nvGraphicFramePr>
        <p:xfrm>
          <a:off x="1285852" y="1043459"/>
          <a:ext cx="6715172" cy="2099789"/>
        </p:xfrm>
        <a:graphic>
          <a:graphicData uri="http://schemas.openxmlformats.org/drawingml/2006/table">
            <a:tbl>
              <a:tblPr firstRow="1" bandRow="1">
                <a:tableStyleId>{5C22544A-7EE6-4342-B048-85BDC9FD1C3A}</a:tableStyleId>
              </a:tblPr>
              <a:tblGrid>
                <a:gridCol w="3357586"/>
                <a:gridCol w="3357586"/>
              </a:tblGrid>
              <a:tr h="392909">
                <a:tc>
                  <a:txBody>
                    <a:bodyPr/>
                    <a:lstStyle/>
                    <a:p>
                      <a:pPr algn="ctr"/>
                      <a:r>
                        <a:rPr lang="en-AU" dirty="0" smtClean="0"/>
                        <a:t>Bad</a:t>
                      </a:r>
                      <a:r>
                        <a:rPr lang="en-AU" baseline="0" dirty="0" smtClean="0"/>
                        <a:t> Dream</a:t>
                      </a:r>
                      <a:endParaRPr lang="en-US" dirty="0"/>
                    </a:p>
                  </a:txBody>
                  <a:tcPr/>
                </a:tc>
                <a:tc>
                  <a:txBody>
                    <a:bodyPr/>
                    <a:lstStyle/>
                    <a:p>
                      <a:pPr algn="ctr"/>
                      <a:r>
                        <a:rPr lang="en-AU" b="1" dirty="0" smtClean="0"/>
                        <a:t>Good</a:t>
                      </a:r>
                      <a:r>
                        <a:rPr lang="en-AU" b="1" baseline="0" dirty="0" smtClean="0"/>
                        <a:t> Dream</a:t>
                      </a:r>
                      <a:endParaRPr lang="en-US" b="1" dirty="0"/>
                    </a:p>
                  </a:txBody>
                  <a:tcPr/>
                </a:tc>
              </a:tr>
              <a:tr h="392909">
                <a:tc>
                  <a:txBody>
                    <a:bodyPr/>
                    <a:lstStyle/>
                    <a:p>
                      <a:r>
                        <a:rPr lang="en-AU" sz="2000" dirty="0" smtClean="0"/>
                        <a:t>He should refuge in</a:t>
                      </a:r>
                      <a:r>
                        <a:rPr lang="en-AU" sz="2000" baseline="0" dirty="0" smtClean="0"/>
                        <a:t> Allah. </a:t>
                      </a:r>
                      <a:r>
                        <a:rPr lang="en-AU" sz="800" baseline="0" dirty="0" smtClean="0"/>
                        <a:t>[</a:t>
                      </a:r>
                      <a:r>
                        <a:rPr lang="en-AU" sz="800" baseline="0" dirty="0" err="1" smtClean="0"/>
                        <a:t>Bukhari</a:t>
                      </a:r>
                      <a:r>
                        <a:rPr lang="en-AU" sz="800" baseline="0" dirty="0" smtClean="0"/>
                        <a:t> and Muslim]</a:t>
                      </a:r>
                      <a:endParaRPr lang="en-US" sz="800" dirty="0"/>
                    </a:p>
                  </a:txBody>
                  <a:tcPr/>
                </a:tc>
                <a:tc>
                  <a:txBody>
                    <a:bodyPr/>
                    <a:lstStyle/>
                    <a:p>
                      <a:pPr algn="l"/>
                      <a:r>
                        <a:rPr lang="en-AU" sz="2000" dirty="0" smtClean="0"/>
                        <a:t>He should praise</a:t>
                      </a:r>
                      <a:r>
                        <a:rPr lang="en-AU" sz="2000" baseline="0" dirty="0" smtClean="0"/>
                        <a:t> Allah. </a:t>
                      </a:r>
                      <a:r>
                        <a:rPr lang="en-AU" sz="800" baseline="0" dirty="0" smtClean="0"/>
                        <a:t>[</a:t>
                      </a:r>
                      <a:r>
                        <a:rPr lang="en-AU" sz="800" baseline="0" dirty="0" err="1" smtClean="0"/>
                        <a:t>Bukhari</a:t>
                      </a:r>
                      <a:r>
                        <a:rPr lang="en-AU" sz="800" baseline="0" dirty="0" smtClean="0"/>
                        <a:t> and Muslim]</a:t>
                      </a:r>
                      <a:endParaRPr lang="en-US" sz="800" dirty="0"/>
                    </a:p>
                  </a:txBody>
                  <a:tcPr/>
                </a:tc>
              </a:tr>
              <a:tr h="392909">
                <a:tc>
                  <a:txBody>
                    <a:bodyPr/>
                    <a:lstStyle/>
                    <a:p>
                      <a:r>
                        <a:rPr lang="en-AU" sz="2000" dirty="0" smtClean="0"/>
                        <a:t>He should lightly spit to his left</a:t>
                      </a:r>
                      <a:r>
                        <a:rPr lang="en-AU" sz="2000" baseline="0" dirty="0" smtClean="0"/>
                        <a:t> thrice. </a:t>
                      </a:r>
                      <a:r>
                        <a:rPr lang="en-AU" sz="800" baseline="0" dirty="0" smtClean="0"/>
                        <a:t>[</a:t>
                      </a:r>
                      <a:r>
                        <a:rPr lang="en-AU" sz="800" baseline="0" dirty="0" err="1" smtClean="0"/>
                        <a:t>Bukhari</a:t>
                      </a:r>
                      <a:r>
                        <a:rPr lang="en-AU" sz="800" baseline="0" dirty="0" smtClean="0"/>
                        <a:t> and Muslim]</a:t>
                      </a:r>
                      <a:endParaRPr lang="en-US" sz="800" dirty="0"/>
                    </a:p>
                  </a:txBody>
                  <a:tcPr/>
                </a:tc>
                <a:tc>
                  <a:txBody>
                    <a:bodyPr/>
                    <a:lstStyle/>
                    <a:p>
                      <a:r>
                        <a:rPr lang="en-AU" sz="2000" dirty="0" smtClean="0"/>
                        <a:t>He can mention</a:t>
                      </a:r>
                      <a:r>
                        <a:rPr lang="en-AU" sz="2000" baseline="0" dirty="0" smtClean="0"/>
                        <a:t> it to others. </a:t>
                      </a:r>
                      <a:r>
                        <a:rPr lang="en-AU" sz="800" baseline="0" dirty="0" smtClean="0"/>
                        <a:t>[</a:t>
                      </a:r>
                      <a:r>
                        <a:rPr lang="en-AU" sz="800" baseline="0" dirty="0" err="1" smtClean="0"/>
                        <a:t>Bukhari</a:t>
                      </a:r>
                      <a:r>
                        <a:rPr lang="en-AU" sz="800" baseline="0" dirty="0" smtClean="0"/>
                        <a:t> and Muslim]</a:t>
                      </a:r>
                      <a:endParaRPr lang="en-US" sz="800" dirty="0"/>
                    </a:p>
                  </a:txBody>
                  <a:tcPr/>
                </a:tc>
              </a:tr>
              <a:tr h="392909">
                <a:tc>
                  <a:txBody>
                    <a:bodyPr/>
                    <a:lstStyle/>
                    <a:p>
                      <a:endParaRPr lang="en-US"/>
                    </a:p>
                  </a:txBody>
                  <a:tcPr/>
                </a:tc>
                <a:tc>
                  <a:txBody>
                    <a:bodyPr/>
                    <a:lstStyle/>
                    <a:p>
                      <a:r>
                        <a:rPr lang="en-AU" dirty="0" smtClean="0"/>
                        <a:t>He should pray 2 units of prayer.</a:t>
                      </a:r>
                      <a:r>
                        <a:rPr lang="en-AU" baseline="0" dirty="0" smtClean="0"/>
                        <a:t> </a:t>
                      </a:r>
                      <a:r>
                        <a:rPr lang="en-AU" sz="800" baseline="0" dirty="0" smtClean="0"/>
                        <a:t>[Muslim]</a:t>
                      </a:r>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Interpreting Dreams</a:t>
            </a:r>
            <a:endParaRPr lang="en-US" b="1" dirty="0"/>
          </a:p>
        </p:txBody>
      </p:sp>
      <p:sp>
        <p:nvSpPr>
          <p:cNvPr id="3" name="Content Placeholder 2"/>
          <p:cNvSpPr>
            <a:spLocks noGrp="1"/>
          </p:cNvSpPr>
          <p:nvPr>
            <p:ph idx="1"/>
          </p:nvPr>
        </p:nvSpPr>
        <p:spPr/>
        <p:txBody>
          <a:bodyPr>
            <a:normAutofit/>
          </a:bodyPr>
          <a:lstStyle/>
          <a:p>
            <a:r>
              <a:rPr lang="en-AU" dirty="0" smtClean="0"/>
              <a:t>A knowledge which has largely been lost…</a:t>
            </a:r>
            <a:endParaRPr lang="en-US" dirty="0" smtClean="0"/>
          </a:p>
          <a:p>
            <a:r>
              <a:rPr lang="en-US" dirty="0" smtClean="0"/>
              <a:t>Imam al-</a:t>
            </a:r>
            <a:r>
              <a:rPr lang="en-US" dirty="0" err="1" smtClean="0"/>
              <a:t>Baghawi</a:t>
            </a:r>
            <a:r>
              <a:rPr lang="en-US" dirty="0" smtClean="0"/>
              <a:t> said: </a:t>
            </a:r>
          </a:p>
          <a:p>
            <a:pPr lvl="1"/>
            <a:r>
              <a:rPr lang="en-US" dirty="0" smtClean="0"/>
              <a:t>Know that the interpretation of dreams falls into various categories. Dreams may be interpreted in the light of the </a:t>
            </a:r>
            <a:r>
              <a:rPr lang="en-US" dirty="0" err="1" smtClean="0"/>
              <a:t>Qur’aan</a:t>
            </a:r>
            <a:r>
              <a:rPr lang="en-US" dirty="0" smtClean="0"/>
              <a:t> or in the light of the </a:t>
            </a:r>
            <a:r>
              <a:rPr lang="en-US" dirty="0" err="1" smtClean="0"/>
              <a:t>Sunnah</a:t>
            </a:r>
            <a:r>
              <a:rPr lang="en-US" dirty="0" smtClean="0"/>
              <a:t>, or by means of the proverbs that are current among people, or by names and metaphors, or in terms of opposites. (</a:t>
            </a:r>
            <a:r>
              <a:rPr lang="en-US" i="1" dirty="0" err="1" smtClean="0"/>
              <a:t>Sharh</a:t>
            </a:r>
            <a:r>
              <a:rPr lang="en-US" i="1" dirty="0" smtClean="0"/>
              <a:t> al-</a:t>
            </a:r>
            <a:r>
              <a:rPr lang="en-US" i="1" dirty="0" err="1" smtClean="0"/>
              <a:t>Sunnah</a:t>
            </a:r>
            <a:r>
              <a:rPr lang="en-US" dirty="0" smtClean="0"/>
              <a:t>, 12/220)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62"/>
            <a:ext cx="8229600" cy="1143000"/>
          </a:xfrm>
        </p:spPr>
        <p:txBody>
          <a:bodyPr/>
          <a:lstStyle/>
          <a:p>
            <a:r>
              <a:rPr lang="en-AU" b="1" dirty="0" smtClean="0"/>
              <a:t>Interpreting Dreams (Cont.)</a:t>
            </a:r>
            <a:endParaRPr lang="en-US" b="1" dirty="0"/>
          </a:p>
        </p:txBody>
      </p:sp>
      <p:graphicFrame>
        <p:nvGraphicFramePr>
          <p:cNvPr id="5" name="Table 4"/>
          <p:cNvGraphicFramePr>
            <a:graphicFrameLocks noGrp="1"/>
          </p:cNvGraphicFramePr>
          <p:nvPr/>
        </p:nvGraphicFramePr>
        <p:xfrm>
          <a:off x="285720" y="1025866"/>
          <a:ext cx="8643998" cy="5673364"/>
        </p:xfrm>
        <a:graphic>
          <a:graphicData uri="http://schemas.openxmlformats.org/drawingml/2006/table">
            <a:tbl>
              <a:tblPr firstRow="1" bandRow="1">
                <a:tableStyleId>{5C22544A-7EE6-4342-B048-85BDC9FD1C3A}</a:tableStyleId>
              </a:tblPr>
              <a:tblGrid>
                <a:gridCol w="1722058"/>
                <a:gridCol w="6921940"/>
              </a:tblGrid>
              <a:tr h="335412">
                <a:tc gridSpan="2">
                  <a:txBody>
                    <a:bodyPr/>
                    <a:lstStyle/>
                    <a:p>
                      <a:pPr algn="ctr"/>
                      <a:r>
                        <a:rPr lang="en-US" dirty="0" smtClean="0"/>
                        <a:t>Imam al-</a:t>
                      </a:r>
                      <a:r>
                        <a:rPr lang="en-US" dirty="0" err="1" smtClean="0"/>
                        <a:t>Baghawi</a:t>
                      </a:r>
                      <a:r>
                        <a:rPr lang="en-US" dirty="0" smtClean="0"/>
                        <a:t> </a:t>
                      </a:r>
                      <a:r>
                        <a:rPr lang="en-US" dirty="0" err="1" smtClean="0"/>
                        <a:t>gaves</a:t>
                      </a:r>
                      <a:r>
                        <a:rPr lang="en-US" dirty="0" smtClean="0"/>
                        <a:t> examples of this:</a:t>
                      </a:r>
                    </a:p>
                  </a:txBody>
                  <a:tcPr/>
                </a:tc>
                <a:tc hMerge="1">
                  <a:txBody>
                    <a:bodyPr/>
                    <a:lstStyle/>
                    <a:p>
                      <a:endParaRPr lang="en-US" dirty="0"/>
                    </a:p>
                  </a:txBody>
                  <a:tcPr/>
                </a:tc>
              </a:tr>
              <a:tr h="1323271">
                <a:tc>
                  <a:txBody>
                    <a:bodyPr/>
                    <a:lstStyle/>
                    <a:p>
                      <a:pPr algn="ctr"/>
                      <a:r>
                        <a:rPr lang="en-AU" sz="2000" b="1" dirty="0" smtClean="0"/>
                        <a:t>Quran</a:t>
                      </a:r>
                      <a:endParaRPr lang="en-US" sz="2000" b="1" dirty="0"/>
                    </a:p>
                  </a:txBody>
                  <a:tcPr/>
                </a:tc>
                <a:tc>
                  <a:txBody>
                    <a:bodyPr/>
                    <a:lstStyle/>
                    <a:p>
                      <a:r>
                        <a:rPr lang="en-US" dirty="0" smtClean="0"/>
                        <a:t>Interpretation in the light of the </a:t>
                      </a:r>
                      <a:r>
                        <a:rPr lang="en-US" dirty="0" err="1" smtClean="0"/>
                        <a:t>Qur’aan</a:t>
                      </a:r>
                      <a:r>
                        <a:rPr lang="en-US" dirty="0" smtClean="0"/>
                        <a:t>: </a:t>
                      </a:r>
                      <a:r>
                        <a:rPr lang="en-US" i="1" dirty="0" smtClean="0"/>
                        <a:t>such as a rope</a:t>
                      </a:r>
                      <a:r>
                        <a:rPr lang="en-US" dirty="0" smtClean="0"/>
                        <a:t> meaning a covenant, Allah says: </a:t>
                      </a:r>
                    </a:p>
                    <a:p>
                      <a:endParaRPr lang="en-US" i="1" dirty="0" smtClean="0"/>
                    </a:p>
                    <a:p>
                      <a:r>
                        <a:rPr lang="en-US" b="1" i="0" dirty="0" smtClean="0"/>
                        <a:t>“And hold fast, all of you together, to the Rope of </a:t>
                      </a:r>
                      <a:r>
                        <a:rPr lang="en-US" b="1" i="0" dirty="0" err="1" smtClean="0"/>
                        <a:t>Allaah</a:t>
                      </a:r>
                      <a:r>
                        <a:rPr lang="en-US" b="1" i="0" dirty="0" smtClean="0"/>
                        <a:t>…” [</a:t>
                      </a:r>
                      <a:r>
                        <a:rPr lang="en-US" b="1" i="0" dirty="0" err="1" smtClean="0"/>
                        <a:t>Aal</a:t>
                      </a:r>
                      <a:r>
                        <a:rPr lang="en-US" b="1" i="0" dirty="0" smtClean="0"/>
                        <a:t> ‘</a:t>
                      </a:r>
                      <a:r>
                        <a:rPr lang="en-US" b="1" i="0" dirty="0" err="1" smtClean="0"/>
                        <a:t>Imraan</a:t>
                      </a:r>
                      <a:r>
                        <a:rPr lang="en-US" b="1" i="0" dirty="0" smtClean="0"/>
                        <a:t> 3:103] </a:t>
                      </a:r>
                    </a:p>
                  </a:txBody>
                  <a:tcPr/>
                </a:tc>
              </a:tr>
              <a:tr h="827044">
                <a:tc>
                  <a:txBody>
                    <a:bodyPr/>
                    <a:lstStyle/>
                    <a:p>
                      <a:pPr algn="ctr"/>
                      <a:r>
                        <a:rPr lang="en-AU" sz="2000" b="1" dirty="0" err="1" smtClean="0"/>
                        <a:t>Sunnah</a:t>
                      </a:r>
                      <a:endParaRPr lang="en-US" sz="2000" b="1" dirty="0"/>
                    </a:p>
                  </a:txBody>
                  <a:tcPr/>
                </a:tc>
                <a:tc>
                  <a:txBody>
                    <a:bodyPr/>
                    <a:lstStyle/>
                    <a:p>
                      <a:r>
                        <a:rPr lang="en-US" dirty="0" smtClean="0"/>
                        <a:t>Interpretation in the light of the </a:t>
                      </a:r>
                      <a:r>
                        <a:rPr lang="en-US" dirty="0" err="1" smtClean="0"/>
                        <a:t>Sunnah</a:t>
                      </a:r>
                      <a:r>
                        <a:rPr lang="en-US" dirty="0" smtClean="0"/>
                        <a:t>: such as the crow representing an immoral man (</a:t>
                      </a:r>
                      <a:r>
                        <a:rPr lang="en-US" i="1" dirty="0" err="1" smtClean="0"/>
                        <a:t>faasiq</a:t>
                      </a:r>
                      <a:r>
                        <a:rPr lang="en-US" dirty="0" smtClean="0"/>
                        <a:t>), because the Prophet (peace and be upon him) called it such.</a:t>
                      </a:r>
                      <a:endParaRPr lang="en-US" dirty="0"/>
                    </a:p>
                  </a:txBody>
                  <a:tcPr/>
                </a:tc>
              </a:tr>
              <a:tr h="827044">
                <a:tc>
                  <a:txBody>
                    <a:bodyPr/>
                    <a:lstStyle/>
                    <a:p>
                      <a:pPr algn="ctr"/>
                      <a:r>
                        <a:rPr lang="en-AU" sz="2000" b="1" dirty="0" smtClean="0"/>
                        <a:t>Proverbs</a:t>
                      </a:r>
                      <a:endParaRPr lang="en-US"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Interpretation by means of proverbs: such a digging a hole meaning a plot, because people say “Whoever digs a hole will fall in it.” </a:t>
                      </a:r>
                    </a:p>
                  </a:txBody>
                  <a:tcPr/>
                </a:tc>
              </a:tr>
              <a:tr h="578931">
                <a:tc>
                  <a:txBody>
                    <a:bodyPr/>
                    <a:lstStyle/>
                    <a:p>
                      <a:pPr algn="ctr"/>
                      <a:r>
                        <a:rPr lang="en-AU" sz="2000" b="1" dirty="0" smtClean="0"/>
                        <a:t>Names</a:t>
                      </a:r>
                      <a:endParaRPr lang="en-US"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Interpretation by means of names: such as seeing a man called </a:t>
                      </a:r>
                      <a:r>
                        <a:rPr lang="en-US" dirty="0" err="1" smtClean="0"/>
                        <a:t>Raashid</a:t>
                      </a:r>
                      <a:r>
                        <a:rPr lang="en-US" dirty="0" smtClean="0"/>
                        <a:t> meaning wisdom. </a:t>
                      </a:r>
                    </a:p>
                  </a:txBody>
                  <a:tcPr/>
                </a:tc>
              </a:tr>
              <a:tr h="1323271">
                <a:tc>
                  <a:txBody>
                    <a:bodyPr/>
                    <a:lstStyle/>
                    <a:p>
                      <a:pPr algn="ctr"/>
                      <a:r>
                        <a:rPr lang="en-AU" sz="2000" b="1" dirty="0" err="1" smtClean="0"/>
                        <a:t>Opposities</a:t>
                      </a:r>
                      <a:endParaRPr lang="en-US" sz="2000" b="1" dirty="0"/>
                    </a:p>
                  </a:txBody>
                  <a:tcPr/>
                </a:tc>
                <a:tc>
                  <a:txBody>
                    <a:bodyPr/>
                    <a:lstStyle/>
                    <a:p>
                      <a:r>
                        <a:rPr lang="en-US" dirty="0" smtClean="0"/>
                        <a:t>Interpretation by means of opposites: such as fear meaning safety, because Allah says:</a:t>
                      </a:r>
                      <a:r>
                        <a:rPr lang="en-US" baseline="0" dirty="0" smtClean="0"/>
                        <a:t> </a:t>
                      </a:r>
                    </a:p>
                    <a:p>
                      <a:endParaRPr lang="en-US" i="1" baseline="0" dirty="0" smtClean="0"/>
                    </a:p>
                    <a:p>
                      <a:r>
                        <a:rPr lang="en-US" b="1" i="0" dirty="0" smtClean="0"/>
                        <a:t>“And He will surely give them in exchange a safe security after their fear” [al-</a:t>
                      </a:r>
                      <a:r>
                        <a:rPr lang="en-US" b="1" i="0" dirty="0" err="1" smtClean="0"/>
                        <a:t>Noor</a:t>
                      </a:r>
                      <a:r>
                        <a:rPr lang="en-US" b="1" i="0" dirty="0" smtClean="0"/>
                        <a:t> 24:55] </a:t>
                      </a: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868"/>
            <a:ext cx="8229600" cy="1143000"/>
          </a:xfrm>
        </p:spPr>
        <p:txBody>
          <a:bodyPr>
            <a:noAutofit/>
          </a:bodyPr>
          <a:lstStyle/>
          <a:p>
            <a:r>
              <a:rPr lang="ar-SA" sz="4000" b="1" dirty="0" smtClean="0"/>
              <a:t>قَالَ يَا بُنَيَّ لَا تَقْصُصْ </a:t>
            </a:r>
            <a:r>
              <a:rPr lang="ar-SA" sz="4000" b="1" dirty="0" err="1" smtClean="0"/>
              <a:t>رُؤْيَاكَ</a:t>
            </a:r>
            <a:r>
              <a:rPr lang="ar-SA" sz="4000" b="1" dirty="0" smtClean="0"/>
              <a:t> عَلَىٰ إِخْوَتِكَ فَيَكِيدُوا </a:t>
            </a:r>
            <a:r>
              <a:rPr lang="ar-SA" sz="4000" b="1" dirty="0" err="1" smtClean="0"/>
              <a:t>لَكَ</a:t>
            </a:r>
            <a:r>
              <a:rPr lang="ar-SA" sz="4000" b="1" dirty="0" smtClean="0"/>
              <a:t> كَيْدًا ۖ إِنَّ الشَّيْطَانَ لِلْإِنسَانِ عَدُوٌّ مُّبِينٌ</a:t>
            </a:r>
            <a:endParaRPr lang="ar-SA" sz="4000" b="1" dirty="0"/>
          </a:p>
        </p:txBody>
      </p:sp>
      <p:cxnSp>
        <p:nvCxnSpPr>
          <p:cNvPr id="5" name="Straight Arrow Connector 4"/>
          <p:cNvCxnSpPr/>
          <p:nvPr/>
        </p:nvCxnSpPr>
        <p:spPr>
          <a:xfrm rot="5400000" flipH="1" flipV="1">
            <a:off x="6464313" y="1821645"/>
            <a:ext cx="121444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322231" y="4247148"/>
            <a:ext cx="150019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357950" y="568091"/>
            <a:ext cx="1714512" cy="369332"/>
          </a:xfrm>
          <a:prstGeom prst="rect">
            <a:avLst/>
          </a:prstGeom>
          <a:noFill/>
        </p:spPr>
        <p:txBody>
          <a:bodyPr wrap="square" rtlCol="0">
            <a:spAutoFit/>
          </a:bodyPr>
          <a:lstStyle/>
          <a:p>
            <a:r>
              <a:rPr lang="en-AU" dirty="0" smtClean="0"/>
              <a:t>“My dear son…”</a:t>
            </a:r>
            <a:endParaRPr lang="en-US" dirty="0"/>
          </a:p>
        </p:txBody>
      </p:sp>
      <p:sp>
        <p:nvSpPr>
          <p:cNvPr id="9" name="TextBox 8"/>
          <p:cNvSpPr txBox="1"/>
          <p:nvPr/>
        </p:nvSpPr>
        <p:spPr>
          <a:xfrm>
            <a:off x="6215074" y="4997247"/>
            <a:ext cx="1714512" cy="646331"/>
          </a:xfrm>
          <a:prstGeom prst="rect">
            <a:avLst/>
          </a:prstGeom>
          <a:noFill/>
        </p:spPr>
        <p:txBody>
          <a:bodyPr wrap="square" rtlCol="0">
            <a:spAutoFit/>
          </a:bodyPr>
          <a:lstStyle/>
          <a:p>
            <a:r>
              <a:rPr lang="en-AU" dirty="0" smtClean="0"/>
              <a:t>“Outright” or “clear.”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TotalTime>
  <Words>1801</Words>
  <Application>Microsoft Office PowerPoint</Application>
  <PresentationFormat>On-screen Show (4:3)</PresentationFormat>
  <Paragraphs>193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Tafseer: Surah Yusuf </vt:lpstr>
      <vt:lpstr>إِذْ قَالَ يُوسُفُ لِأَبِيهِ يَا أَبَتِ إِنِّي رَأَيْتُ أَحَدَ عَشَرَ كَوْكَبًا وَالشَّمْسَ وَالْقَمَرَ رَأَيْتُهُمْ لِي سَاجِدِينَ</vt:lpstr>
      <vt:lpstr>Showing Kindness to Parents</vt:lpstr>
      <vt:lpstr>إِذْ قَالَ يُوسُفُ لِأَبِيهِ يَا أَبَتِ إِنِّي رَأَيْتُ أَحَدَ عَشَرَ كَوْكَبًا وَالشَّمْسَ وَالْقَمَرَ رَأَيْتُهُمْ لِي سَاجِدِينَ</vt:lpstr>
      <vt:lpstr>Dreams in Islam</vt:lpstr>
      <vt:lpstr>The Etiquette of Dreams</vt:lpstr>
      <vt:lpstr>Interpreting Dreams</vt:lpstr>
      <vt:lpstr>Interpreting Dreams (Cont.)</vt:lpstr>
      <vt:lpstr>قَالَ يَا بُنَيَّ لَا تَقْصُصْ رُؤْيَاكَ عَلَىٰ إِخْوَتِكَ فَيَكِيدُوا لَكَ كَيْدًا ۖ إِنَّ الشَّيْطَانَ لِلْإِنسَانِ عَدُوٌّ مُّبِينٌ</vt:lpstr>
      <vt:lpstr>The Brothers of Yusuf</vt:lpstr>
      <vt:lpstr>PowerPoint Presentation</vt:lpstr>
      <vt:lpstr>لَّقَدْ كَانَ فِي يُوسُفَ وَإِخْوَتِهِ آيَاتٌ لِّلسَّائِلِينَ</vt:lpstr>
      <vt:lpstr>إِذْ قَالُوا لَيُوسُفُ وَأَخُوهُ أَحَبُّ إِلَىٰ أَبِينَا مِنَّا وَنَحْنُ عُصْبَةٌ إِنَّ أَبَانَا لَفِي ضَلَالٍ مُّبِينٍ</vt:lpstr>
      <vt:lpstr>Is it blameworthy to love one more child than the other?</vt:lpstr>
      <vt:lpstr>What did the Prophet say about Jealousy?</vt:lpstr>
      <vt:lpstr>Discuss ways to eradicate or decrease jealousy?</vt:lpstr>
      <vt:lpstr>اقْتُلُوا يُوسُفَ أَوِ اطْرَحُوهُ أَرْضًا يَخْلُ لَكُمْ وَجْهُ أَبِيكُمْ وَتَكُونُوا مِن بَعْدِهِ قَوْمًا صَالِحِينَ</vt:lpstr>
      <vt:lpstr>It is apparent from this ayah…</vt:lpstr>
      <vt:lpstr>Twisted Love</vt:lpstr>
      <vt:lpstr>قَالَ قَائِلٌ مِّنْهُمْ لَا تَقْتُلُوا يُوسُفَ وَأَلْقُوهُ فِي غَيَابَتِ الْجُبِّ يَلْتَقِطْهُ بَعْضُ السَّيَّارَةِ إِن كُنتُمْ فَاعِلِينَ</vt:lpstr>
      <vt:lpstr>قَالُوا يَا أَبَانَا مَا لَكَ لَا تَأْمَنَّا عَلَىٰ يُوسُفَ  وَإِنَّا لَهُ لَنَاصِحُونَ</vt:lpstr>
      <vt:lpstr>Sincerity for Yourself</vt:lpstr>
      <vt:lpstr>أَرْسِلْهُ مَعَنَا غَدًا يَرْتَعْ وَيَلْعَبْ وَإِنَّا لَهُ لَحَافِظُون</vt:lpstr>
      <vt:lpstr>The Permissibility of Playing</vt:lpstr>
      <vt:lpstr>قَالَ إِنِّي لَيَحْزُنُنِي أَن تَذْهَبُوا بِهِ  وَأَخَافُ أَن يَأْكُلَهُ الذِّئْبُ وَأَنتُمْ عَنْهُ غَافِلُونَ</vt:lpstr>
      <vt:lpstr>Scholarly Commentaries</vt:lpstr>
      <vt:lpstr>قَالُوا لَئِنْ أَكَلَهُ الذِّئْبُ  وَنَحْنُ عُصْبَةٌ إِنَّا إِذًا لَّخَاسِرُونَ</vt:lpstr>
      <vt:lpstr>Where do they go?</vt:lpstr>
      <vt:lpstr>The Well of Yusuf</vt:lpstr>
      <vt:lpstr>…فَلَمَّا ذَهَبُوا بِهِ وَأَجْمَعُوا أَن يَجْعَلُوهُ فِي غَيَابَتِ الْجُبِّ </vt:lpstr>
      <vt:lpstr>وَأَوْحَيْنَا إِلَيْهِ لَتُنَبِّئَنَّهُم بِأَمْرِهِمْ هَٰذَا وَهُمْ لَا يَشْعُرُونَ…</vt:lpstr>
      <vt:lpstr>وَجَاءُوا أَبَاهُمْ عِشَاءً يَبْكُونَ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jabbar</dc:creator>
  <cp:lastModifiedBy>Badri</cp:lastModifiedBy>
  <cp:revision>91</cp:revision>
  <dcterms:created xsi:type="dcterms:W3CDTF">2014-02-10T02:59:15Z</dcterms:created>
  <dcterms:modified xsi:type="dcterms:W3CDTF">2014-02-24T22:37:49Z</dcterms:modified>
</cp:coreProperties>
</file>