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80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9" r:id="rId17"/>
    <p:sldId id="275" r:id="rId18"/>
    <p:sldId id="276" r:id="rId19"/>
    <p:sldId id="278" r:id="rId20"/>
    <p:sldId id="277" r:id="rId21"/>
    <p:sldId id="281" r:id="rId22"/>
    <p:sldId id="283" r:id="rId23"/>
    <p:sldId id="282" r:id="rId24"/>
    <p:sldId id="285" r:id="rId25"/>
    <p:sldId id="284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2AF50-C46A-4E25-8720-67B29AB0CAFB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C819-D2D3-4B5F-9A9C-25E3A17C4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smtClean="0"/>
              <a:t>Forbidden Transactions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Part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Conditions concerning the item (3)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/>
          </a:bodyPr>
          <a:lstStyle/>
          <a:p>
            <a:r>
              <a:rPr lang="en-US" b="1" dirty="0" smtClean="0"/>
              <a:t>The item must be owned by the seller.</a:t>
            </a:r>
          </a:p>
          <a:p>
            <a:pPr lvl="1"/>
            <a:r>
              <a:rPr lang="en-US" dirty="0" smtClean="0"/>
              <a:t>The Prophet (peace be upon him) said:</a:t>
            </a:r>
          </a:p>
          <a:p>
            <a:pPr lvl="1"/>
            <a:r>
              <a:rPr lang="en-AU" b="1" dirty="0" smtClean="0"/>
              <a:t>((</a:t>
            </a:r>
            <a:r>
              <a:rPr lang="ar-SA" b="1" dirty="0" smtClean="0"/>
              <a:t>لا تبع ما ليس عندك</a:t>
            </a:r>
            <a:r>
              <a:rPr lang="en-AU" b="1" dirty="0" smtClean="0"/>
              <a:t>))</a:t>
            </a:r>
            <a:endParaRPr lang="ar-SA" b="1" dirty="0" smtClean="0"/>
          </a:p>
          <a:p>
            <a:pPr lvl="1"/>
            <a:r>
              <a:rPr lang="en-US" dirty="0" smtClean="0"/>
              <a:t>“Do not sell that which you do not have.” </a:t>
            </a:r>
            <a:r>
              <a:rPr lang="en-US" sz="1500" dirty="0" smtClean="0"/>
              <a:t>[</a:t>
            </a:r>
            <a:r>
              <a:rPr lang="en-US" sz="1500" dirty="0" err="1" smtClean="0"/>
              <a:t>Tirmidhi</a:t>
            </a:r>
            <a:r>
              <a:rPr lang="en-US" sz="1500" dirty="0" smtClean="0"/>
              <a:t>, it was authenticated by Al-</a:t>
            </a:r>
            <a:r>
              <a:rPr lang="en-US" sz="1500" dirty="0" err="1" smtClean="0"/>
              <a:t>Albaani</a:t>
            </a:r>
            <a:r>
              <a:rPr lang="en-US" sz="1500" dirty="0" smtClean="0"/>
              <a:t> in </a:t>
            </a:r>
            <a:r>
              <a:rPr lang="en-US" sz="1500" dirty="0" err="1" smtClean="0"/>
              <a:t>Sahih</a:t>
            </a:r>
            <a:r>
              <a:rPr lang="en-US" sz="1500" dirty="0" smtClean="0"/>
              <a:t> Al-</a:t>
            </a:r>
            <a:r>
              <a:rPr lang="en-US" sz="1500" dirty="0" err="1" smtClean="0"/>
              <a:t>Jaami</a:t>
            </a:r>
            <a:r>
              <a:rPr lang="en-US" sz="1500" dirty="0" smtClean="0"/>
              <a:t>’, no. 7083]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Conditions concerning the item (4)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/>
          </a:bodyPr>
          <a:lstStyle/>
          <a:p>
            <a:r>
              <a:rPr lang="en-US" b="1" dirty="0" smtClean="0"/>
              <a:t>One must have the ability to deliver the item:</a:t>
            </a:r>
          </a:p>
          <a:p>
            <a:endParaRPr lang="en-US" dirty="0" smtClean="0"/>
          </a:p>
          <a:p>
            <a:r>
              <a:rPr lang="en-US" b="1" dirty="0" smtClean="0"/>
              <a:t>Based on this it is not permitted to sell:</a:t>
            </a:r>
          </a:p>
          <a:p>
            <a:pPr lvl="1"/>
            <a:r>
              <a:rPr lang="en-US" dirty="0" smtClean="0"/>
              <a:t>A bird in the sky.</a:t>
            </a:r>
          </a:p>
          <a:p>
            <a:pPr lvl="1"/>
            <a:r>
              <a:rPr lang="en-US" dirty="0" smtClean="0"/>
              <a:t>A fish in a river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Conditions concerning the item (5)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/>
          </a:bodyPr>
          <a:lstStyle/>
          <a:p>
            <a:r>
              <a:rPr lang="en-US" b="1" dirty="0" smtClean="0"/>
              <a:t>The item being sold must be known by both parties:</a:t>
            </a:r>
          </a:p>
          <a:p>
            <a:endParaRPr lang="en-US" dirty="0" smtClean="0"/>
          </a:p>
          <a:p>
            <a:r>
              <a:rPr lang="en-US" b="1" dirty="0" smtClean="0"/>
              <a:t>Based on this it is not permitted to sell:</a:t>
            </a:r>
          </a:p>
          <a:p>
            <a:pPr lvl="1"/>
            <a:r>
              <a:rPr lang="en-US" dirty="0" smtClean="0"/>
              <a:t>Ambiguous transactions</a:t>
            </a:r>
          </a:p>
          <a:p>
            <a:pPr lvl="1"/>
            <a:r>
              <a:rPr lang="en-US" dirty="0" smtClean="0"/>
              <a:t>Mystery </a:t>
            </a:r>
            <a:r>
              <a:rPr lang="en-US" dirty="0" err="1" smtClean="0"/>
              <a:t>showbags</a:t>
            </a:r>
            <a:endParaRPr lang="en-US" dirty="0" smtClean="0"/>
          </a:p>
          <a:p>
            <a:pPr lvl="1"/>
            <a:r>
              <a:rPr lang="en-US" dirty="0" smtClean="0"/>
              <a:t>Mystery tours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Conditions concerning the item (6)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item being sold must be ‘pure’:</a:t>
            </a:r>
          </a:p>
          <a:p>
            <a:r>
              <a:rPr lang="en-US" dirty="0" smtClean="0"/>
              <a:t>This was a point added by the:</a:t>
            </a:r>
          </a:p>
          <a:p>
            <a:pPr lvl="1"/>
            <a:r>
              <a:rPr lang="en-US" dirty="0" err="1" smtClean="0"/>
              <a:t>Shafis</a:t>
            </a:r>
            <a:endParaRPr lang="en-US" dirty="0" smtClean="0"/>
          </a:p>
          <a:p>
            <a:pPr lvl="1"/>
            <a:r>
              <a:rPr lang="en-US" dirty="0" err="1" smtClean="0"/>
              <a:t>Malikis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Based on this it is not permitted to sell:</a:t>
            </a:r>
          </a:p>
          <a:p>
            <a:pPr lvl="1"/>
            <a:r>
              <a:rPr lang="en-US" dirty="0" smtClean="0"/>
              <a:t>Pigs</a:t>
            </a:r>
          </a:p>
          <a:p>
            <a:pPr lvl="1"/>
            <a:r>
              <a:rPr lang="en-US" dirty="0" smtClean="0"/>
              <a:t>Dogs</a:t>
            </a:r>
          </a:p>
          <a:p>
            <a:pPr lvl="1"/>
            <a:r>
              <a:rPr lang="en-US" dirty="0" smtClean="0"/>
              <a:t>Alcohol</a:t>
            </a:r>
          </a:p>
          <a:p>
            <a:pPr lvl="1"/>
            <a:r>
              <a:rPr lang="en-US" dirty="0" smtClean="0"/>
              <a:t>Dead flesh before being tanned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274638"/>
            <a:ext cx="9001188" cy="1143000"/>
          </a:xfrm>
        </p:spPr>
        <p:txBody>
          <a:bodyPr>
            <a:noAutofit/>
          </a:bodyPr>
          <a:lstStyle/>
          <a:p>
            <a:r>
              <a:rPr lang="en-AU" sz="4000" b="1" dirty="0" smtClean="0"/>
              <a:t>Conditions Concerning the Buyer and Seller</a:t>
            </a:r>
            <a:r>
              <a:rPr lang="ar-SA" sz="4000" b="1" dirty="0" smtClean="0"/>
              <a:t> </a:t>
            </a:r>
            <a:r>
              <a:rPr lang="en-US" sz="4000" b="1" dirty="0" smtClean="0"/>
              <a:t> (1)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Both parties must be able to perform transactions, they must be:</a:t>
            </a:r>
          </a:p>
          <a:p>
            <a:pPr lvl="1"/>
            <a:r>
              <a:rPr lang="en-AU" dirty="0" smtClean="0"/>
              <a:t>Free (</a:t>
            </a:r>
            <a:r>
              <a:rPr lang="ar-SA" dirty="0" smtClean="0"/>
              <a:t>حر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Over the age of puberty (</a:t>
            </a:r>
            <a:r>
              <a:rPr lang="ar-SA" dirty="0" smtClean="0"/>
              <a:t>مكلف</a:t>
            </a:r>
            <a:r>
              <a:rPr lang="en-AU" dirty="0" smtClean="0"/>
              <a:t>)</a:t>
            </a:r>
          </a:p>
          <a:p>
            <a:pPr lvl="1"/>
            <a:r>
              <a:rPr lang="en-AU" dirty="0" err="1" smtClean="0"/>
              <a:t>Rasheed</a:t>
            </a:r>
            <a:r>
              <a:rPr lang="en-AU" dirty="0" smtClean="0"/>
              <a:t> (</a:t>
            </a:r>
            <a:r>
              <a:rPr lang="ar-SA" dirty="0" smtClean="0"/>
              <a:t>رشيد</a:t>
            </a:r>
            <a:r>
              <a:rPr lang="en-AU" dirty="0" smtClean="0"/>
              <a:t>)</a:t>
            </a:r>
          </a:p>
          <a:p>
            <a:pPr lvl="1"/>
            <a:endParaRPr lang="en-AU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274638"/>
            <a:ext cx="9001188" cy="1143000"/>
          </a:xfrm>
        </p:spPr>
        <p:txBody>
          <a:bodyPr>
            <a:noAutofit/>
          </a:bodyPr>
          <a:lstStyle/>
          <a:p>
            <a:r>
              <a:rPr lang="en-AU" sz="4000" b="1" dirty="0" smtClean="0"/>
              <a:t>Conditions Concerning the Buyer and Seller</a:t>
            </a:r>
            <a:r>
              <a:rPr lang="ar-SA" sz="4000" b="1" dirty="0" smtClean="0"/>
              <a:t> </a:t>
            </a:r>
            <a:r>
              <a:rPr lang="en-US" sz="4000" b="1" dirty="0" smtClean="0"/>
              <a:t> (2)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That there be no compulsion within the transaction, the proof for this is:</a:t>
            </a:r>
          </a:p>
          <a:p>
            <a:r>
              <a:rPr lang="en-AU" dirty="0" smtClean="0"/>
              <a:t>Allah said:</a:t>
            </a:r>
          </a:p>
          <a:p>
            <a:pPr lvl="1"/>
            <a:r>
              <a:rPr lang="ar-SA" b="1" dirty="0" smtClean="0"/>
              <a:t>يَا أَيُّهَا الَّذِينَ آمَنُوا لَا تَأْكُلُوا أَمْوَالَكُمْ بَيْنَكُمْ بِالْبَاطِلِ إِلَّا أَنْ تَكُونَ تِجَارَةً عَنْ تَرَاضٍ مِنْكُمْ</a:t>
            </a:r>
            <a:endParaRPr lang="en-US" b="1" dirty="0" smtClean="0"/>
          </a:p>
          <a:p>
            <a:pPr lvl="1"/>
            <a:r>
              <a:rPr lang="en-AU" dirty="0" smtClean="0"/>
              <a:t>“O you who believe! Do not wrongfully devour each others’ wealth except if it be a trade by mutual consent.” [An-</a:t>
            </a:r>
            <a:r>
              <a:rPr lang="en-AU" dirty="0" err="1" smtClean="0"/>
              <a:t>Nisaa</a:t>
            </a:r>
            <a:r>
              <a:rPr lang="en-AU" dirty="0" smtClean="0"/>
              <a:t> 4:29]</a:t>
            </a:r>
          </a:p>
          <a:p>
            <a:endParaRPr lang="en-AU" dirty="0" smtClean="0"/>
          </a:p>
          <a:p>
            <a:r>
              <a:rPr lang="en-AU" dirty="0" smtClean="0"/>
              <a:t>The Prophet (peace be upon him) said:</a:t>
            </a:r>
          </a:p>
          <a:p>
            <a:pPr lvl="1"/>
            <a:r>
              <a:rPr lang="ar-SA" b="1" dirty="0" smtClean="0"/>
              <a:t>((إنما البيع عن التراضي))</a:t>
            </a:r>
          </a:p>
          <a:p>
            <a:pPr lvl="1"/>
            <a:r>
              <a:rPr lang="en-US" dirty="0" smtClean="0"/>
              <a:t>“Indeed, sale can only be through consent.” [Ibn </a:t>
            </a:r>
            <a:r>
              <a:rPr lang="en-US" dirty="0" err="1" smtClean="0"/>
              <a:t>Majah</a:t>
            </a:r>
            <a:r>
              <a:rPr lang="en-US" dirty="0" smtClean="0"/>
              <a:t> 1/13, authenticated by Al-</a:t>
            </a:r>
            <a:r>
              <a:rPr lang="en-US" dirty="0" err="1" smtClean="0"/>
              <a:t>Albaani</a:t>
            </a:r>
            <a:r>
              <a:rPr lang="en-US" dirty="0" smtClean="0"/>
              <a:t> in </a:t>
            </a:r>
            <a:r>
              <a:rPr lang="en-US" i="1" dirty="0" err="1" smtClean="0"/>
              <a:t>Sahih</a:t>
            </a:r>
            <a:r>
              <a:rPr lang="en-US" i="1" dirty="0" smtClean="0"/>
              <a:t> </a:t>
            </a:r>
            <a:r>
              <a:rPr lang="en-US" i="1" dirty="0" err="1" smtClean="0"/>
              <a:t>Sunan</a:t>
            </a:r>
            <a:r>
              <a:rPr lang="en-US" i="1" dirty="0" smtClean="0"/>
              <a:t> Ibn </a:t>
            </a:r>
            <a:r>
              <a:rPr lang="en-US" i="1" dirty="0" err="1" smtClean="0"/>
              <a:t>Majah</a:t>
            </a:r>
            <a:r>
              <a:rPr lang="en-US" dirty="0" smtClean="0"/>
              <a:t>]</a:t>
            </a:r>
            <a:endParaRPr lang="en-AU" dirty="0" smtClean="0"/>
          </a:p>
          <a:p>
            <a:pPr lvl="1"/>
            <a:endParaRPr lang="en-AU" b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AU" sz="7200" b="1" dirty="0" smtClean="0"/>
              <a:t>Conditions in a Sale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3638327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Valid Conditions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Correct (</a:t>
            </a:r>
            <a:r>
              <a:rPr lang="en-US" b="1" i="1" dirty="0" err="1" smtClean="0"/>
              <a:t>Sahih</a:t>
            </a:r>
            <a:r>
              <a:rPr lang="en-US" b="1" dirty="0" smtClean="0"/>
              <a:t>) Conditions:</a:t>
            </a:r>
          </a:p>
          <a:p>
            <a:r>
              <a:rPr lang="en-US" dirty="0" smtClean="0"/>
              <a:t>This refers to conditions: </a:t>
            </a:r>
          </a:p>
          <a:p>
            <a:pPr lvl="1"/>
            <a:r>
              <a:rPr lang="en-US" dirty="0" smtClean="0"/>
              <a:t>1) Which are not prohibited.</a:t>
            </a:r>
          </a:p>
          <a:p>
            <a:pPr lvl="1"/>
            <a:r>
              <a:rPr lang="en-US" dirty="0" smtClean="0"/>
              <a:t>2) Which must fulfilled based on the Prophet’s (peace be upon him) statement: </a:t>
            </a:r>
          </a:p>
          <a:p>
            <a:pPr lvl="2"/>
            <a:r>
              <a:rPr lang="en-US" b="1" dirty="0" smtClean="0"/>
              <a:t>((</a:t>
            </a:r>
            <a:r>
              <a:rPr lang="ar-SA" b="1" dirty="0" smtClean="0"/>
              <a:t>المسلمون على شروطهم</a:t>
            </a:r>
            <a:r>
              <a:rPr lang="en-US" b="1" dirty="0" smtClean="0"/>
              <a:t>))</a:t>
            </a:r>
            <a:endParaRPr lang="ar-SA" b="1" dirty="0" smtClean="0"/>
          </a:p>
          <a:p>
            <a:pPr lvl="2"/>
            <a:r>
              <a:rPr lang="en-US" b="1" dirty="0" smtClean="0"/>
              <a:t>“Must are to be upon their conditions.” </a:t>
            </a:r>
            <a:r>
              <a:rPr lang="en-US" dirty="0" smtClean="0"/>
              <a:t>[Abu </a:t>
            </a:r>
            <a:r>
              <a:rPr lang="en-US" dirty="0" err="1" smtClean="0"/>
              <a:t>Dawud</a:t>
            </a:r>
            <a:r>
              <a:rPr lang="en-US" dirty="0" smtClean="0"/>
              <a:t>, no. 3594, authentic according to Al-</a:t>
            </a:r>
            <a:r>
              <a:rPr lang="en-US" dirty="0" err="1" smtClean="0"/>
              <a:t>Albaani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These are of </a:t>
            </a:r>
            <a:r>
              <a:rPr lang="ar-SA" dirty="0" smtClean="0"/>
              <a:t>3</a:t>
            </a:r>
            <a:r>
              <a:rPr lang="en-US" dirty="0" smtClean="0"/>
              <a:t> kinds:</a:t>
            </a:r>
          </a:p>
          <a:p>
            <a:pPr lvl="1"/>
            <a:r>
              <a:rPr lang="en-US" dirty="0" smtClean="0"/>
              <a:t>1) Conditions which are necessary for the contract.</a:t>
            </a:r>
          </a:p>
          <a:p>
            <a:pPr lvl="1"/>
            <a:r>
              <a:rPr lang="en-US" dirty="0" smtClean="0"/>
              <a:t>2) Conditions which are generally part of the contract.</a:t>
            </a:r>
          </a:p>
          <a:p>
            <a:pPr lvl="2"/>
            <a:r>
              <a:rPr lang="en-US" dirty="0" err="1" smtClean="0"/>
              <a:t>Shart</a:t>
            </a:r>
            <a:r>
              <a:rPr lang="en-US" dirty="0" smtClean="0"/>
              <a:t> </a:t>
            </a:r>
            <a:r>
              <a:rPr lang="en-US" i="1" dirty="0" err="1" smtClean="0"/>
              <a:t>Jaza’I</a:t>
            </a:r>
            <a:r>
              <a:rPr lang="en-US" i="1" dirty="0" smtClean="0"/>
              <a:t> </a:t>
            </a:r>
            <a:r>
              <a:rPr lang="en-US" dirty="0" smtClean="0"/>
              <a:t>may fall under this category.</a:t>
            </a:r>
          </a:p>
          <a:p>
            <a:pPr lvl="2"/>
            <a:r>
              <a:rPr lang="en-US" dirty="0" smtClean="0"/>
              <a:t>Ibn </a:t>
            </a:r>
            <a:r>
              <a:rPr lang="en-US" dirty="0" err="1" smtClean="0"/>
              <a:t>Sirin</a:t>
            </a:r>
            <a:r>
              <a:rPr lang="en-US" dirty="0" smtClean="0"/>
              <a:t> reported that </a:t>
            </a:r>
            <a:r>
              <a:rPr lang="en-US" dirty="0" err="1" smtClean="0"/>
              <a:t>Shurayh</a:t>
            </a:r>
            <a:r>
              <a:rPr lang="en-US" dirty="0" smtClean="0"/>
              <a:t> said: </a:t>
            </a:r>
            <a:r>
              <a:rPr lang="en-US" b="1" dirty="0" smtClean="0"/>
              <a:t>((</a:t>
            </a:r>
            <a:r>
              <a:rPr lang="ar-SA" b="1" dirty="0" smtClean="0"/>
              <a:t>من شرط على نفسه طائعا غير مكره فهو عليه</a:t>
            </a:r>
            <a:r>
              <a:rPr lang="en-US" b="1" dirty="0" smtClean="0"/>
              <a:t>))</a:t>
            </a:r>
            <a:endParaRPr lang="en-US" b="1" dirty="0" smtClean="0"/>
          </a:p>
          <a:p>
            <a:pPr lvl="1"/>
            <a:r>
              <a:rPr lang="en-US" dirty="0" smtClean="0"/>
              <a:t>3) Conditions which relate to a benefit.</a:t>
            </a:r>
          </a:p>
          <a:p>
            <a:pPr lvl="2"/>
            <a:r>
              <a:rPr lang="en-US" dirty="0" smtClean="0"/>
              <a:t>In the </a:t>
            </a:r>
            <a:r>
              <a:rPr lang="en-US" dirty="0" err="1" smtClean="0"/>
              <a:t>hadith</a:t>
            </a:r>
            <a:r>
              <a:rPr lang="en-US" dirty="0" smtClean="0"/>
              <a:t> of </a:t>
            </a:r>
            <a:r>
              <a:rPr lang="en-US" dirty="0" err="1" smtClean="0"/>
              <a:t>Jaabir</a:t>
            </a:r>
            <a:r>
              <a:rPr lang="en-US" dirty="0" smtClean="0"/>
              <a:t>: </a:t>
            </a:r>
            <a:r>
              <a:rPr lang="en-US" b="1" dirty="0" smtClean="0"/>
              <a:t>((</a:t>
            </a:r>
            <a:r>
              <a:rPr lang="ar-SA" b="1" dirty="0" smtClean="0"/>
              <a:t>باع جملاً </a:t>
            </a:r>
            <a:r>
              <a:rPr lang="ar-SA" b="1" dirty="0" err="1" smtClean="0"/>
              <a:t>و</a:t>
            </a:r>
            <a:r>
              <a:rPr lang="ar-SA" b="1" dirty="0" smtClean="0"/>
              <a:t> اشترط ظهره إلى المدينة</a:t>
            </a:r>
            <a:r>
              <a:rPr lang="en-US" b="1" dirty="0" smtClean="0"/>
              <a:t>))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err="1" smtClean="0"/>
              <a:t>Jaabir</a:t>
            </a:r>
            <a:r>
              <a:rPr lang="en-US" dirty="0" smtClean="0"/>
              <a:t> sold a camel to the Prophet (peace be upon him) on a journey but made the condition that he be allowed to ride it to </a:t>
            </a:r>
            <a:r>
              <a:rPr lang="en-US" dirty="0" err="1" smtClean="0"/>
              <a:t>Madinah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Invalid Conditions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143536"/>
          </a:xfrm>
        </p:spPr>
        <p:txBody>
          <a:bodyPr>
            <a:normAutofit/>
          </a:bodyPr>
          <a:lstStyle/>
          <a:p>
            <a:r>
              <a:rPr lang="en-US" dirty="0" smtClean="0"/>
              <a:t>Invalid (</a:t>
            </a:r>
            <a:r>
              <a:rPr lang="en-US" i="1" dirty="0" err="1" smtClean="0"/>
              <a:t>Faasid</a:t>
            </a:r>
            <a:r>
              <a:rPr lang="en-US" dirty="0" smtClean="0"/>
              <a:t>) Conditions:</a:t>
            </a:r>
          </a:p>
          <a:p>
            <a:r>
              <a:rPr lang="en-US" dirty="0" smtClean="0"/>
              <a:t>There are 3 types of invalid conditions:</a:t>
            </a:r>
          </a:p>
          <a:p>
            <a:r>
              <a:rPr lang="en-US" dirty="0" smtClean="0"/>
              <a:t>1) That a contract be conditional upon another contract.</a:t>
            </a:r>
          </a:p>
          <a:p>
            <a:pPr lvl="1"/>
            <a:r>
              <a:rPr lang="en-US" dirty="0" smtClean="0"/>
              <a:t>Ahmed viewed as a </a:t>
            </a:r>
            <a:r>
              <a:rPr lang="en-US" i="1" dirty="0" err="1" smtClean="0"/>
              <a:t>Bai’atayn</a:t>
            </a:r>
            <a:r>
              <a:rPr lang="en-US" i="1" dirty="0" smtClean="0"/>
              <a:t> </a:t>
            </a:r>
            <a:r>
              <a:rPr lang="en-US" i="1" dirty="0" err="1" smtClean="0"/>
              <a:t>fil</a:t>
            </a:r>
            <a:r>
              <a:rPr lang="en-US" i="1" dirty="0" smtClean="0"/>
              <a:t> </a:t>
            </a:r>
            <a:r>
              <a:rPr lang="en-US" i="1" dirty="0" err="1" smtClean="0"/>
              <a:t>Bai</a:t>
            </a:r>
            <a:r>
              <a:rPr lang="en-US" i="1" dirty="0" smtClean="0"/>
              <a:t>’</a:t>
            </a:r>
          </a:p>
          <a:p>
            <a:pPr lvl="1"/>
            <a:r>
              <a:rPr lang="en-US" dirty="0" err="1" smtClean="0"/>
              <a:t>Maliks</a:t>
            </a:r>
            <a:r>
              <a:rPr lang="en-US" dirty="0" smtClean="0"/>
              <a:t> allowed some transactions such as </a:t>
            </a:r>
            <a:r>
              <a:rPr lang="en-US" i="1" dirty="0" err="1" smtClean="0"/>
              <a:t>Sharikah</a:t>
            </a:r>
            <a:r>
              <a:rPr lang="en-US" i="1" dirty="0" smtClean="0"/>
              <a:t>, </a:t>
            </a:r>
            <a:r>
              <a:rPr lang="en-US" i="1" dirty="0" err="1" smtClean="0"/>
              <a:t>Nikah</a:t>
            </a:r>
            <a:r>
              <a:rPr lang="en-US" i="1" dirty="0" smtClean="0"/>
              <a:t>, </a:t>
            </a:r>
            <a:r>
              <a:rPr lang="en-US" i="1" dirty="0" err="1" smtClean="0"/>
              <a:t>Qiradh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err="1" smtClean="0"/>
              <a:t>Ijarah</a:t>
            </a:r>
            <a:r>
              <a:rPr lang="en-US" i="1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Invalid Conditions </a:t>
            </a:r>
            <a:r>
              <a:rPr lang="en-US" b="1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2) That a contract go against the wisdom of Selling:</a:t>
            </a:r>
          </a:p>
          <a:p>
            <a:pPr lvl="1"/>
            <a:r>
              <a:rPr lang="en-US" dirty="0" smtClean="0"/>
              <a:t>i.e. Return the object back to the seller if the object loses value.</a:t>
            </a:r>
          </a:p>
          <a:p>
            <a:pPr lvl="1"/>
            <a:r>
              <a:rPr lang="en-US" dirty="0" smtClean="0"/>
              <a:t>Proof: </a:t>
            </a:r>
            <a:r>
              <a:rPr lang="en-US" b="1" dirty="0" smtClean="0"/>
              <a:t>((</a:t>
            </a:r>
            <a:r>
              <a:rPr lang="ar-SA" b="1" dirty="0" smtClean="0"/>
              <a:t>من اشترط شرطاً ليس في كتاب الله فهو باطل </a:t>
            </a:r>
            <a:r>
              <a:rPr lang="ar-SA" b="1" dirty="0" err="1" smtClean="0"/>
              <a:t>و</a:t>
            </a:r>
            <a:r>
              <a:rPr lang="ar-SA" b="1" dirty="0" smtClean="0"/>
              <a:t> إن كانت </a:t>
            </a:r>
            <a:r>
              <a:rPr lang="ar-SA" b="1" dirty="0" err="1" smtClean="0"/>
              <a:t>ماىة</a:t>
            </a:r>
            <a:r>
              <a:rPr lang="ar-SA" b="1" dirty="0" smtClean="0"/>
              <a:t> شرط</a:t>
            </a:r>
            <a:r>
              <a:rPr lang="en-US" b="1" dirty="0" smtClean="0"/>
              <a:t>))</a:t>
            </a:r>
            <a:endParaRPr lang="ar-SA" sz="2400" b="1" dirty="0" smtClean="0"/>
          </a:p>
          <a:p>
            <a:pPr lvl="1"/>
            <a:r>
              <a:rPr lang="en-US" sz="2400" b="1" dirty="0" smtClean="0"/>
              <a:t>“Whoever makes a condition that is not in the Book of Allah, then it is invalid even it if they are one-hundred conditions.” </a:t>
            </a:r>
            <a:r>
              <a:rPr lang="en-US" sz="2400" dirty="0" smtClean="0"/>
              <a:t>[</a:t>
            </a:r>
            <a:r>
              <a:rPr lang="en-US" sz="2400" dirty="0" err="1" smtClean="0"/>
              <a:t>Bukhari</a:t>
            </a:r>
            <a:r>
              <a:rPr lang="en-US" sz="2400" dirty="0" smtClean="0"/>
              <a:t> &amp; Muslim]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AU" sz="7200" b="1" dirty="0" smtClean="0"/>
              <a:t>Sales in Islam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3638327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Invalid Conditions </a:t>
            </a:r>
            <a:r>
              <a:rPr lang="en-US" b="1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 </a:t>
            </a:r>
            <a:r>
              <a:rPr lang="en-US" dirty="0" err="1" smtClean="0"/>
              <a:t>Bai</a:t>
            </a:r>
            <a:r>
              <a:rPr lang="en-US" dirty="0" smtClean="0"/>
              <a:t>’ </a:t>
            </a:r>
            <a:r>
              <a:rPr lang="en-US" dirty="0" err="1" smtClean="0"/>
              <a:t>Mu’allaq</a:t>
            </a:r>
            <a:r>
              <a:rPr lang="en-US" dirty="0" smtClean="0"/>
              <a:t>: Conditions that are reliant on something which may or may not happen.</a:t>
            </a:r>
          </a:p>
          <a:p>
            <a:pPr lvl="1"/>
            <a:r>
              <a:rPr lang="en-US" dirty="0" smtClean="0"/>
              <a:t>i.e. Someone saying: ‘If my father agrees, I will sell.”</a:t>
            </a:r>
          </a:p>
          <a:p>
            <a:pPr lvl="1"/>
            <a:r>
              <a:rPr lang="en-US" dirty="0" err="1" smtClean="0"/>
              <a:t>Hanbalis</a:t>
            </a:r>
            <a:r>
              <a:rPr lang="en-US" dirty="0" smtClean="0"/>
              <a:t>: This is an incorrect condition.</a:t>
            </a:r>
          </a:p>
          <a:p>
            <a:pPr lvl="1"/>
            <a:r>
              <a:rPr lang="en-US" dirty="0" err="1" smtClean="0"/>
              <a:t>Malikis</a:t>
            </a:r>
            <a:r>
              <a:rPr lang="en-US" dirty="0" smtClean="0"/>
              <a:t>: This is a valid condition.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AU" sz="7200" b="1" dirty="0" err="1" smtClean="0"/>
              <a:t>Gharar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363832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Imam An-</a:t>
            </a:r>
            <a:r>
              <a:rPr lang="en-US" dirty="0" err="1" smtClean="0"/>
              <a:t>Nawawi</a:t>
            </a:r>
            <a:r>
              <a:rPr lang="en-US" dirty="0" smtClean="0"/>
              <a:t> </a:t>
            </a:r>
            <a:r>
              <a:rPr lang="en-US" dirty="0" smtClean="0"/>
              <a:t>said in </a:t>
            </a:r>
            <a:r>
              <a:rPr lang="en-US" i="1" dirty="0" err="1" smtClean="0"/>
              <a:t>Sharh</a:t>
            </a:r>
            <a:r>
              <a:rPr lang="en-US" i="1" dirty="0" smtClean="0"/>
              <a:t> Muslim</a:t>
            </a:r>
            <a:r>
              <a:rPr lang="en-US" dirty="0" smtClean="0"/>
              <a:t>: </a:t>
            </a:r>
          </a:p>
          <a:p>
            <a:pPr lvl="1"/>
            <a:r>
              <a:rPr lang="en-US" b="1" dirty="0" smtClean="0"/>
              <a:t>“With </a:t>
            </a:r>
            <a:r>
              <a:rPr lang="en-US" b="1" dirty="0" smtClean="0"/>
              <a:t>regard to the prohibition on </a:t>
            </a:r>
            <a:r>
              <a:rPr lang="en-US" b="1" i="1" dirty="0" err="1" smtClean="0"/>
              <a:t>gharar</a:t>
            </a:r>
            <a:r>
              <a:rPr lang="en-US" b="1" dirty="0" smtClean="0"/>
              <a:t> transactions, this is one of the important principles in the book of financial transactions, and it includes many </a:t>
            </a:r>
            <a:r>
              <a:rPr lang="en-US" b="1" dirty="0" smtClean="0"/>
              <a:t>issues…”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</a:t>
            </a:r>
            <a:r>
              <a:rPr lang="en-US" b="1" dirty="0" err="1" smtClean="0"/>
              <a:t>Gharar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Abu </a:t>
            </a:r>
            <a:r>
              <a:rPr lang="en-US" dirty="0" err="1" smtClean="0"/>
              <a:t>Hurayrah</a:t>
            </a:r>
            <a:r>
              <a:rPr lang="en-US" dirty="0" smtClean="0"/>
              <a:t> (may </a:t>
            </a:r>
            <a:r>
              <a:rPr lang="en-US" dirty="0" smtClean="0"/>
              <a:t>Allah </a:t>
            </a:r>
            <a:r>
              <a:rPr lang="en-US" dirty="0" smtClean="0"/>
              <a:t>be pleased with him) that the Prophet (peace </a:t>
            </a:r>
            <a:r>
              <a:rPr lang="en-US" dirty="0" smtClean="0"/>
              <a:t>be </a:t>
            </a:r>
            <a:r>
              <a:rPr lang="en-US" dirty="0" smtClean="0"/>
              <a:t>upon him</a:t>
            </a:r>
            <a:r>
              <a:rPr lang="en-US" dirty="0" smtClean="0"/>
              <a:t>): </a:t>
            </a:r>
          </a:p>
          <a:p>
            <a:pPr lvl="1"/>
            <a:r>
              <a:rPr lang="en-US" b="1" dirty="0" smtClean="0"/>
              <a:t>“Forbade </a:t>
            </a:r>
            <a:r>
              <a:rPr lang="en-US" b="1" dirty="0" err="1" smtClean="0"/>
              <a:t>gharar</a:t>
            </a:r>
            <a:r>
              <a:rPr lang="en-US" b="1" dirty="0" smtClean="0"/>
              <a:t> (ambiguous) transactions</a:t>
            </a:r>
            <a:r>
              <a:rPr lang="en-US" b="1" dirty="0" smtClean="0"/>
              <a:t>).”</a:t>
            </a:r>
            <a:r>
              <a:rPr lang="en-US" dirty="0" smtClean="0"/>
              <a:t> </a:t>
            </a:r>
            <a:r>
              <a:rPr lang="en-US" sz="2100" dirty="0" smtClean="0"/>
              <a:t>[Muslim, no. 1513]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Gharar</a:t>
            </a:r>
            <a:r>
              <a:rPr lang="en-US" dirty="0" smtClean="0"/>
              <a:t> can be understood as: </a:t>
            </a:r>
          </a:p>
          <a:p>
            <a:pPr lvl="1"/>
            <a:r>
              <a:rPr lang="en-US" b="1" dirty="0" smtClean="0"/>
              <a:t>“A </a:t>
            </a:r>
            <a:r>
              <a:rPr lang="en-US" b="1" dirty="0" smtClean="0"/>
              <a:t>risk which  is not certain; it may happen or not, such as selling fish in the water or birds in the air, because the purchaser may or may not get it</a:t>
            </a:r>
            <a:r>
              <a:rPr lang="en-US" b="1" dirty="0" smtClean="0"/>
              <a:t>.”</a:t>
            </a:r>
            <a:r>
              <a:rPr lang="en-US" dirty="0" smtClean="0"/>
              <a:t> </a:t>
            </a:r>
            <a:r>
              <a:rPr lang="en-US" sz="2100" dirty="0" smtClean="0"/>
              <a:t>[</a:t>
            </a:r>
            <a:r>
              <a:rPr lang="en-US" sz="2100" i="1" dirty="0" err="1" smtClean="0"/>
              <a:t>Mu’jam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Maqaayees</a:t>
            </a:r>
            <a:r>
              <a:rPr lang="en-US" sz="2100" i="1" dirty="0" smtClean="0"/>
              <a:t> al-</a:t>
            </a:r>
            <a:r>
              <a:rPr lang="en-US" sz="2100" i="1" dirty="0" err="1" smtClean="0"/>
              <a:t>Lughah</a:t>
            </a:r>
            <a:r>
              <a:rPr lang="en-US" sz="2100" dirty="0" smtClean="0"/>
              <a:t> (4/380-381</a:t>
            </a:r>
            <a:r>
              <a:rPr lang="en-US" sz="2100" dirty="0" smtClean="0"/>
              <a:t>)]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Al-</a:t>
            </a:r>
            <a:r>
              <a:rPr lang="en-US" dirty="0" err="1" smtClean="0"/>
              <a:t>Azhari</a:t>
            </a:r>
            <a:r>
              <a:rPr lang="en-US" dirty="0" smtClean="0"/>
              <a:t> </a:t>
            </a:r>
            <a:r>
              <a:rPr lang="en-US" dirty="0" smtClean="0"/>
              <a:t>said: </a:t>
            </a:r>
            <a:endParaRPr lang="en-US" dirty="0" smtClean="0"/>
          </a:p>
          <a:p>
            <a:pPr lvl="1"/>
            <a:r>
              <a:rPr lang="en-US" b="1" dirty="0" smtClean="0"/>
              <a:t>“</a:t>
            </a:r>
            <a:r>
              <a:rPr lang="en-US" b="1" dirty="0" err="1" smtClean="0"/>
              <a:t>Gharar</a:t>
            </a:r>
            <a:r>
              <a:rPr lang="en-US" b="1" dirty="0" smtClean="0"/>
              <a:t> </a:t>
            </a:r>
            <a:r>
              <a:rPr lang="en-US" b="1" dirty="0" smtClean="0"/>
              <a:t>transactions include any transactions in which something is not </a:t>
            </a:r>
            <a:r>
              <a:rPr lang="en-US" b="1" dirty="0" smtClean="0"/>
              <a:t>known.” </a:t>
            </a:r>
            <a:r>
              <a:rPr lang="en-US" sz="2300" dirty="0" smtClean="0"/>
              <a:t>[</a:t>
            </a:r>
            <a:r>
              <a:rPr lang="en-US" sz="2300" i="1" dirty="0" err="1" smtClean="0"/>
              <a:t>Lisaan</a:t>
            </a:r>
            <a:r>
              <a:rPr lang="en-US" sz="2300" i="1" dirty="0" smtClean="0"/>
              <a:t> </a:t>
            </a:r>
            <a:r>
              <a:rPr lang="en-US" sz="2300" i="1" dirty="0" smtClean="0"/>
              <a:t>al-‘Arab</a:t>
            </a:r>
            <a:r>
              <a:rPr lang="en-US" sz="2300" dirty="0" smtClean="0"/>
              <a:t> (6/317</a:t>
            </a:r>
            <a:r>
              <a:rPr lang="en-US" sz="2300" dirty="0" smtClean="0"/>
              <a:t>)]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AU" sz="7200" b="1" dirty="0" smtClean="0"/>
              <a:t>All you can eat buffets?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3638327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‘Acceptable </a:t>
            </a:r>
            <a:r>
              <a:rPr lang="en-US" b="1" dirty="0" err="1" smtClean="0"/>
              <a:t>Gharar</a:t>
            </a:r>
            <a:r>
              <a:rPr lang="en-US" b="1" dirty="0" smtClean="0"/>
              <a:t>’ [1]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Al-</a:t>
            </a:r>
            <a:r>
              <a:rPr lang="en-US" b="1" dirty="0" err="1" smtClean="0"/>
              <a:t>Quraafi</a:t>
            </a:r>
            <a:r>
              <a:rPr lang="en-US" b="1" dirty="0" smtClean="0"/>
              <a:t> </a:t>
            </a:r>
            <a:r>
              <a:rPr lang="en-US" b="1" dirty="0" smtClean="0"/>
              <a:t>said: </a:t>
            </a:r>
            <a:endParaRPr lang="en-US" b="1" dirty="0" smtClean="0"/>
          </a:p>
          <a:p>
            <a:pPr lvl="1"/>
            <a:r>
              <a:rPr lang="en-US" dirty="0" smtClean="0"/>
              <a:t>“Ambiguity </a:t>
            </a:r>
            <a:r>
              <a:rPr lang="en-US" dirty="0" smtClean="0"/>
              <a:t>and unknown matters – i.e., in selling – are of three types: a large degree is forbidden according to consensus, such as selling birds in the air; a small amount is permissible according to consensus, such as the foundations of a house and cotton filling of a quilted garment; there is a difference of opinion concerning a moderate </a:t>
            </a:r>
            <a:r>
              <a:rPr lang="en-US" dirty="0" smtClean="0"/>
              <a:t>amount…”</a:t>
            </a:r>
            <a:r>
              <a:rPr lang="en-US" sz="1900" dirty="0" smtClean="0"/>
              <a:t> [</a:t>
            </a:r>
            <a:r>
              <a:rPr lang="en-US" sz="1900" i="1" dirty="0" smtClean="0"/>
              <a:t>al-</a:t>
            </a:r>
            <a:r>
              <a:rPr lang="en-US" sz="1900" i="1" dirty="0" err="1" smtClean="0"/>
              <a:t>Mawsoo’ah</a:t>
            </a:r>
            <a:r>
              <a:rPr lang="en-US" sz="1900" i="1" dirty="0" smtClean="0"/>
              <a:t> </a:t>
            </a:r>
            <a:r>
              <a:rPr lang="en-US" sz="1900" i="1" dirty="0" smtClean="0"/>
              <a:t>al-</a:t>
            </a:r>
            <a:r>
              <a:rPr lang="en-US" sz="1900" i="1" dirty="0" err="1" smtClean="0"/>
              <a:t>Fiqhiyyah</a:t>
            </a:r>
            <a:r>
              <a:rPr lang="en-US" sz="1900" i="1" dirty="0" smtClean="0"/>
              <a:t> </a:t>
            </a:r>
            <a:r>
              <a:rPr lang="en-US" sz="1900" dirty="0" smtClean="0"/>
              <a:t>(31/151</a:t>
            </a:r>
            <a:r>
              <a:rPr lang="en-US" sz="1900" dirty="0" smtClean="0"/>
              <a:t>)] </a:t>
            </a:r>
            <a:r>
              <a:rPr lang="en-US" dirty="0" smtClean="0"/>
              <a:t> </a:t>
            </a:r>
          </a:p>
          <a:p>
            <a:endParaRPr lang="en-US" dirty="0" smtClean="0"/>
          </a:p>
          <a:p>
            <a:r>
              <a:rPr lang="en-US" b="1" dirty="0" smtClean="0"/>
              <a:t>Ibn </a:t>
            </a:r>
            <a:r>
              <a:rPr lang="en-US" b="1" dirty="0" err="1" smtClean="0"/>
              <a:t>Rushd</a:t>
            </a:r>
            <a:r>
              <a:rPr lang="en-US" b="1" dirty="0" smtClean="0"/>
              <a:t> al-</a:t>
            </a:r>
            <a:r>
              <a:rPr lang="en-US" b="1" dirty="0" err="1" smtClean="0"/>
              <a:t>Hafeed</a:t>
            </a:r>
            <a:r>
              <a:rPr lang="en-US" b="1" dirty="0" smtClean="0"/>
              <a:t> said: </a:t>
            </a:r>
            <a:endParaRPr lang="en-US" b="1" dirty="0" smtClean="0"/>
          </a:p>
          <a:p>
            <a:pPr lvl="1"/>
            <a:r>
              <a:rPr lang="en-US" dirty="0" smtClean="0"/>
              <a:t>“The </a:t>
            </a:r>
            <a:r>
              <a:rPr lang="en-US" dirty="0" err="1" smtClean="0"/>
              <a:t>fuqaha</a:t>
            </a:r>
            <a:r>
              <a:rPr lang="en-US" dirty="0" smtClean="0"/>
              <a:t>’ are agreed that a large degree of ambiguity in transactions is not allowed, and that a little is permissible</a:t>
            </a:r>
            <a:r>
              <a:rPr lang="en-US" dirty="0" smtClean="0"/>
              <a:t>.” </a:t>
            </a:r>
            <a:r>
              <a:rPr lang="en-US" sz="1700" dirty="0" smtClean="0"/>
              <a:t>[</a:t>
            </a:r>
            <a:r>
              <a:rPr lang="en-US" sz="1700" i="1" dirty="0" smtClean="0"/>
              <a:t>al-</a:t>
            </a:r>
            <a:r>
              <a:rPr lang="en-US" sz="1700" i="1" dirty="0" err="1" smtClean="0"/>
              <a:t>Mawsoo’ah</a:t>
            </a:r>
            <a:r>
              <a:rPr lang="en-US" sz="1700" i="1" dirty="0" smtClean="0"/>
              <a:t> al-</a:t>
            </a:r>
            <a:r>
              <a:rPr lang="en-US" sz="1700" i="1" dirty="0" err="1" smtClean="0"/>
              <a:t>Fiqhiyyah</a:t>
            </a:r>
            <a:r>
              <a:rPr lang="en-US" sz="1700" i="1" dirty="0" smtClean="0"/>
              <a:t> </a:t>
            </a:r>
            <a:r>
              <a:rPr lang="en-US" sz="1700" dirty="0" smtClean="0"/>
              <a:t>(31/151)] 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‘Acceptable </a:t>
            </a:r>
            <a:r>
              <a:rPr lang="en-US" b="1" dirty="0" err="1" smtClean="0"/>
              <a:t>Gharar</a:t>
            </a:r>
            <a:r>
              <a:rPr lang="en-US" b="1" dirty="0" smtClean="0"/>
              <a:t>’ </a:t>
            </a:r>
            <a:r>
              <a:rPr lang="en-US" b="1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00066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Al-</a:t>
            </a:r>
            <a:r>
              <a:rPr lang="en-US" b="1" dirty="0" err="1" smtClean="0"/>
              <a:t>Nawawi</a:t>
            </a:r>
            <a:r>
              <a:rPr lang="en-US" b="1" dirty="0" smtClean="0"/>
              <a:t> said in </a:t>
            </a:r>
            <a:r>
              <a:rPr lang="en-US" b="1" i="1" dirty="0" err="1" smtClean="0"/>
              <a:t>Sharh</a:t>
            </a:r>
            <a:r>
              <a:rPr lang="en-US" b="1" i="1" dirty="0" smtClean="0"/>
              <a:t> Muslim</a:t>
            </a:r>
            <a:r>
              <a:rPr lang="en-US" b="1" dirty="0" smtClean="0"/>
              <a:t>: 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Similarly the Muslims are unanimously agreed that it is permissible to sell things in which there is slight ambiguity, such as selling a quilter garment with its filling, but if one is buying the filling separately, that is not permissible. And they agreed that it is permissible to rent out a house, an animal or a garment etc for a month, even though the month may be thirty days or it may be twenty-nine. And they agreed that it is permissible to sell admission to bath-houses for a certain amount even though people will differ in how much water they use and how long they stay. </a:t>
            </a:r>
            <a:r>
              <a:rPr lang="en-US" dirty="0" smtClean="0"/>
              <a:t>“</a:t>
            </a:r>
          </a:p>
          <a:p>
            <a:endParaRPr lang="en-US" dirty="0" smtClean="0"/>
          </a:p>
          <a:p>
            <a:r>
              <a:rPr lang="en-US" b="1" dirty="0" err="1" smtClean="0"/>
              <a:t>Shaykh</a:t>
            </a:r>
            <a:r>
              <a:rPr lang="en-US" b="1" dirty="0" smtClean="0"/>
              <a:t> Ibn ‘</a:t>
            </a:r>
            <a:r>
              <a:rPr lang="en-US" b="1" dirty="0" err="1" smtClean="0"/>
              <a:t>Uthaymeen</a:t>
            </a:r>
            <a:r>
              <a:rPr lang="en-US" b="1" dirty="0" smtClean="0"/>
              <a:t> </a:t>
            </a:r>
            <a:r>
              <a:rPr lang="en-US" b="1" dirty="0" smtClean="0"/>
              <a:t>said</a:t>
            </a:r>
            <a:r>
              <a:rPr lang="en-US" b="1" dirty="0" smtClean="0"/>
              <a:t>: </a:t>
            </a:r>
            <a:endParaRPr lang="en-US" b="1" dirty="0" smtClean="0"/>
          </a:p>
          <a:p>
            <a:pPr lvl="1"/>
            <a:r>
              <a:rPr lang="en-US" dirty="0" smtClean="0"/>
              <a:t>“There </a:t>
            </a:r>
            <a:r>
              <a:rPr lang="en-US" dirty="0" smtClean="0"/>
              <a:t>are stores that sell food and say, “Pay twenty riyals and eat all you want”. He said: It seems that this may be tolerated, because the size of an average meal is known and this is something that is allowed by custom. But if a person knows that he eats a lot, then he must tell the restaurant owner, because people vary. </a:t>
            </a:r>
            <a:r>
              <a:rPr lang="en-US" dirty="0" smtClean="0"/>
              <a:t>[</a:t>
            </a:r>
            <a:r>
              <a:rPr lang="en-US" i="1" dirty="0" smtClean="0"/>
              <a:t>al-</a:t>
            </a:r>
            <a:r>
              <a:rPr lang="en-US" i="1" dirty="0" err="1" smtClean="0"/>
              <a:t>Sharh</a:t>
            </a:r>
            <a:r>
              <a:rPr lang="en-US" i="1" dirty="0" smtClean="0"/>
              <a:t> </a:t>
            </a:r>
            <a:r>
              <a:rPr lang="en-US" i="1" dirty="0" smtClean="0"/>
              <a:t>al-</a:t>
            </a:r>
            <a:r>
              <a:rPr lang="en-US" i="1" dirty="0" err="1" smtClean="0"/>
              <a:t>Mumti</a:t>
            </a:r>
            <a:r>
              <a:rPr lang="en-US" i="1" dirty="0" smtClean="0"/>
              <a:t>’</a:t>
            </a:r>
            <a:r>
              <a:rPr lang="en-US" dirty="0" smtClean="0"/>
              <a:t> (4/322</a:t>
            </a:r>
            <a:r>
              <a:rPr lang="en-US" dirty="0" smtClean="0"/>
              <a:t>)]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AU" sz="7200" b="1" dirty="0" smtClean="0"/>
              <a:t>Salam Contracts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3638327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Salam?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Salam </a:t>
            </a:r>
            <a:r>
              <a:rPr lang="en-US" dirty="0" smtClean="0"/>
              <a:t>is a sale whereby the seller undertakes to supply some specific goods to the buyer at a future date in exchange of an advanced price fully paid at spot.” </a:t>
            </a:r>
          </a:p>
          <a:p>
            <a:pPr lvl="1"/>
            <a:r>
              <a:rPr lang="en-US" dirty="0" smtClean="0"/>
              <a:t>Mufti </a:t>
            </a:r>
            <a:r>
              <a:rPr lang="en-US" dirty="0" err="1" smtClean="0"/>
              <a:t>Taqi</a:t>
            </a:r>
            <a:r>
              <a:rPr lang="en-US" dirty="0" smtClean="0"/>
              <a:t> </a:t>
            </a:r>
            <a:r>
              <a:rPr lang="en-US" dirty="0" err="1" smtClean="0"/>
              <a:t>Usman</a:t>
            </a:r>
            <a:r>
              <a:rPr lang="en-US" dirty="0" smtClean="0"/>
              <a:t> (</a:t>
            </a:r>
            <a:r>
              <a:rPr lang="en-US" i="1" dirty="0" smtClean="0"/>
              <a:t>An Introduction to Islamic </a:t>
            </a:r>
            <a:r>
              <a:rPr lang="en-US" dirty="0" smtClean="0"/>
              <a:t>Finance, p. 126)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Condition for Salam Contract</a:t>
            </a:r>
            <a:br>
              <a:rPr lang="en-US" b="1" dirty="0" smtClean="0"/>
            </a:br>
            <a:r>
              <a:rPr lang="en-US" b="1" dirty="0" smtClean="0"/>
              <a:t>(No difference of Opinion)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1) The buyer must pay the full price at the time of the sale.</a:t>
            </a:r>
          </a:p>
          <a:p>
            <a:r>
              <a:rPr lang="en-US" dirty="0" smtClean="0"/>
              <a:t>2) Salam can only be effected when the quality and quantity of the commodity is known.</a:t>
            </a:r>
          </a:p>
          <a:p>
            <a:r>
              <a:rPr lang="en-US" dirty="0" smtClean="0"/>
              <a:t>3) It is not permissible to condition that Salam be effected on a particular field.</a:t>
            </a:r>
          </a:p>
          <a:p>
            <a:r>
              <a:rPr lang="en-US" dirty="0" smtClean="0"/>
              <a:t>4) The quality of the commodity must be specified.</a:t>
            </a:r>
          </a:p>
          <a:p>
            <a:r>
              <a:rPr lang="en-US" dirty="0" smtClean="0"/>
              <a:t>5) The quantity must be agreed upon.</a:t>
            </a:r>
          </a:p>
          <a:p>
            <a:r>
              <a:rPr lang="en-US" dirty="0" smtClean="0"/>
              <a:t>6) The exact date and place of delivery must be specified.</a:t>
            </a:r>
          </a:p>
          <a:p>
            <a:r>
              <a:rPr lang="en-US" dirty="0" smtClean="0"/>
              <a:t>7) Salam cannot be effected in respect to things which must be delivered on spot.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Status of Sales in Islam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14974"/>
          </a:xfrm>
        </p:spPr>
        <p:txBody>
          <a:bodyPr>
            <a:normAutofit fontScale="92500" lnSpcReduction="20000"/>
          </a:bodyPr>
          <a:lstStyle/>
          <a:p>
            <a:r>
              <a:rPr lang="en-AU" b="1" dirty="0" smtClean="0"/>
              <a:t>The Qur’an:</a:t>
            </a:r>
          </a:p>
          <a:p>
            <a:pPr lvl="1"/>
            <a:r>
              <a:rPr lang="en-AU" dirty="0" smtClean="0"/>
              <a:t>1) ((</a:t>
            </a:r>
            <a:r>
              <a:rPr lang="ar-SA" b="1" dirty="0" smtClean="0"/>
              <a:t>وَأَحَلَّ اللَّهُ الْبَيْعَ وَحَرَّمَ الرِّبَا</a:t>
            </a:r>
            <a:r>
              <a:rPr lang="en-AU" dirty="0" smtClean="0"/>
              <a:t>))</a:t>
            </a:r>
          </a:p>
          <a:p>
            <a:pPr lvl="1"/>
            <a:r>
              <a:rPr lang="en-AU" dirty="0" smtClean="0"/>
              <a:t>“And Allah has permitted sale and has forbidden interest…” [Al-</a:t>
            </a:r>
            <a:r>
              <a:rPr lang="en-AU" dirty="0" err="1" smtClean="0"/>
              <a:t>Baqarah</a:t>
            </a:r>
            <a:r>
              <a:rPr lang="en-AU" dirty="0" smtClean="0"/>
              <a:t> 2: 275]</a:t>
            </a:r>
          </a:p>
          <a:p>
            <a:endParaRPr lang="en-AU" dirty="0" smtClean="0"/>
          </a:p>
          <a:p>
            <a:pPr lvl="1"/>
            <a:r>
              <a:rPr lang="en-AU" dirty="0" smtClean="0"/>
              <a:t>2) ((</a:t>
            </a:r>
            <a:r>
              <a:rPr lang="ar-SA" b="1" dirty="0" smtClean="0"/>
              <a:t>لَيْسَ عَلَيْكُمْ جُنَاحٌ أَنْ تَبْتَغُوا فَضْلًا مِنْ رَبِّكُمْ</a:t>
            </a:r>
            <a:r>
              <a:rPr lang="en-AU" dirty="0" smtClean="0"/>
              <a:t>))</a:t>
            </a:r>
          </a:p>
          <a:p>
            <a:pPr lvl="1"/>
            <a:r>
              <a:rPr lang="en-AU" dirty="0" smtClean="0"/>
              <a:t>“There is no harm upon you to seek bounty from your Lord…” [Al-</a:t>
            </a:r>
            <a:r>
              <a:rPr lang="en-AU" dirty="0" err="1" smtClean="0"/>
              <a:t>Baqarah</a:t>
            </a:r>
            <a:r>
              <a:rPr lang="en-AU" dirty="0" smtClean="0"/>
              <a:t> 2: 198]</a:t>
            </a:r>
          </a:p>
          <a:p>
            <a:endParaRPr lang="en-AU" dirty="0" smtClean="0"/>
          </a:p>
          <a:p>
            <a:r>
              <a:rPr lang="en-AU" b="1" dirty="0" smtClean="0"/>
              <a:t>The </a:t>
            </a:r>
            <a:r>
              <a:rPr lang="en-AU" b="1" dirty="0" err="1" smtClean="0"/>
              <a:t>Sunnah</a:t>
            </a:r>
            <a:r>
              <a:rPr lang="en-AU" b="1" dirty="0" smtClean="0"/>
              <a:t>:</a:t>
            </a:r>
          </a:p>
          <a:p>
            <a:pPr lvl="1"/>
            <a:r>
              <a:rPr lang="en-AU" dirty="0" smtClean="0"/>
              <a:t>((</a:t>
            </a:r>
            <a:r>
              <a:rPr lang="ar-SA" b="1" dirty="0" err="1" smtClean="0"/>
              <a:t>البيعان</a:t>
            </a:r>
            <a:r>
              <a:rPr lang="ar-SA" b="1" dirty="0" smtClean="0"/>
              <a:t> بالخيار ما لم يتفرقا</a:t>
            </a:r>
            <a:r>
              <a:rPr lang="en-AU" dirty="0" smtClean="0"/>
              <a:t>))</a:t>
            </a:r>
            <a:endParaRPr lang="ar-SA" dirty="0" smtClean="0"/>
          </a:p>
          <a:p>
            <a:pPr lvl="1"/>
            <a:r>
              <a:rPr lang="en-US" dirty="0" smtClean="0"/>
              <a:t>“Two parties to a sale have option until they part.” [</a:t>
            </a:r>
            <a:r>
              <a:rPr lang="en-US" dirty="0" err="1" smtClean="0"/>
              <a:t>Bukhari</a:t>
            </a:r>
            <a:r>
              <a:rPr lang="en-US" dirty="0" smtClean="0"/>
              <a:t>]</a:t>
            </a:r>
            <a:endParaRPr lang="en-AU" dirty="0" smtClean="0"/>
          </a:p>
          <a:p>
            <a:endParaRPr lang="en-A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Condition for Salam Contract</a:t>
            </a:r>
            <a:br>
              <a:rPr lang="en-US" b="1" dirty="0" smtClean="0"/>
            </a:br>
            <a:r>
              <a:rPr lang="en-US" b="1" dirty="0" smtClean="0"/>
              <a:t>(Difference of Opinion)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According to </a:t>
            </a:r>
            <a:r>
              <a:rPr lang="en-US" b="1" dirty="0" err="1" smtClean="0"/>
              <a:t>Hanafis</a:t>
            </a:r>
            <a:r>
              <a:rPr lang="en-US" b="1" dirty="0" smtClean="0"/>
              <a:t>: </a:t>
            </a:r>
          </a:p>
          <a:p>
            <a:pPr lvl="1"/>
            <a:r>
              <a:rPr lang="en-US" dirty="0" smtClean="0"/>
              <a:t>The commodity for which Salam is effected should be available in the market from the day of the contract to delivery. </a:t>
            </a:r>
            <a:r>
              <a:rPr lang="en-US" sz="2000" dirty="0" smtClean="0"/>
              <a:t>[Al-</a:t>
            </a:r>
            <a:r>
              <a:rPr lang="en-US" sz="2000" dirty="0" err="1" smtClean="0"/>
              <a:t>Kasani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Bada’I</a:t>
            </a:r>
            <a:r>
              <a:rPr lang="en-US" sz="2000" i="1" dirty="0" smtClean="0"/>
              <a:t> Al-</a:t>
            </a:r>
            <a:r>
              <a:rPr lang="en-US" sz="2000" i="1" dirty="0" err="1" smtClean="0"/>
              <a:t>Sana’I</a:t>
            </a:r>
            <a:r>
              <a:rPr lang="en-US" sz="2000" dirty="0" smtClean="0"/>
              <a:t>, 5/211]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Shafis</a:t>
            </a:r>
            <a:r>
              <a:rPr lang="en-US" dirty="0" smtClean="0"/>
              <a:t>, </a:t>
            </a:r>
            <a:r>
              <a:rPr lang="en-US" dirty="0" err="1" smtClean="0"/>
              <a:t>Malikis</a:t>
            </a:r>
            <a:r>
              <a:rPr lang="en-US" dirty="0" smtClean="0"/>
              <a:t> and </a:t>
            </a:r>
            <a:r>
              <a:rPr lang="en-US" dirty="0" err="1" smtClean="0"/>
              <a:t>Hanbalis</a:t>
            </a:r>
            <a:r>
              <a:rPr lang="en-US" dirty="0" smtClean="0"/>
              <a:t> say that it is only necessary for the commodity that the commodity be available on delivery.</a:t>
            </a:r>
          </a:p>
          <a:p>
            <a:endParaRPr lang="en-US" b="1" dirty="0" smtClean="0"/>
          </a:p>
          <a:p>
            <a:r>
              <a:rPr lang="en-US" b="1" dirty="0" smtClean="0"/>
              <a:t>According to </a:t>
            </a:r>
            <a:r>
              <a:rPr lang="en-US" b="1" dirty="0" err="1" smtClean="0"/>
              <a:t>Hanafis</a:t>
            </a:r>
            <a:r>
              <a:rPr lang="en-US" b="1" dirty="0" smtClean="0"/>
              <a:t> &amp; </a:t>
            </a:r>
            <a:r>
              <a:rPr lang="en-US" b="1" dirty="0" err="1" smtClean="0"/>
              <a:t>Hanbalis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The time of delivery is one month (minimum) from the date of the agreement. If not, then Salam is not valid.</a:t>
            </a:r>
          </a:p>
          <a:p>
            <a:pPr lvl="1"/>
            <a:r>
              <a:rPr lang="en-US" dirty="0" smtClean="0"/>
              <a:t>Imam </a:t>
            </a:r>
            <a:r>
              <a:rPr lang="en-US" dirty="0" err="1" smtClean="0"/>
              <a:t>Malik</a:t>
            </a:r>
            <a:r>
              <a:rPr lang="en-US" dirty="0" smtClean="0"/>
              <a:t> says it should be 15 days.</a:t>
            </a:r>
          </a:p>
          <a:p>
            <a:pPr lvl="1"/>
            <a:r>
              <a:rPr lang="en-US" dirty="0" err="1" smtClean="0"/>
              <a:t>Shafis</a:t>
            </a:r>
            <a:r>
              <a:rPr lang="en-US" dirty="0" smtClean="0"/>
              <a:t> and some </a:t>
            </a:r>
            <a:r>
              <a:rPr lang="en-US" dirty="0" err="1" smtClean="0"/>
              <a:t>Hanafis</a:t>
            </a:r>
            <a:r>
              <a:rPr lang="en-US" dirty="0" smtClean="0"/>
              <a:t> say that the Prophet (peace be upon him) never specified a time, the only condition is that a time period must be defined.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AU" sz="7200" b="1" dirty="0" err="1" smtClean="0"/>
              <a:t>Istisna</a:t>
            </a:r>
            <a:r>
              <a:rPr lang="en-AU" sz="7200" b="1" dirty="0" smtClean="0"/>
              <a:t> Contracts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36383279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</a:t>
            </a:r>
            <a:r>
              <a:rPr lang="en-US" b="1" i="1" dirty="0" err="1" smtClean="0"/>
              <a:t>Istisna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i="1" dirty="0" err="1" smtClean="0"/>
              <a:t>Istisna</a:t>
            </a:r>
            <a:r>
              <a:rPr lang="en-US" i="1" dirty="0" smtClean="0"/>
              <a:t> </a:t>
            </a:r>
            <a:r>
              <a:rPr lang="en-US" dirty="0" smtClean="0"/>
              <a:t>is the second kind of sale where a commodity is transacted before it comes into existence. It means to order a manufacturer to manufacture a specific commodity for the purchaser. If the manufacturer undertakes to manufacture the goods for him with material from the manufacturer, the transaction of </a:t>
            </a:r>
            <a:r>
              <a:rPr lang="en-US" i="1" dirty="0" err="1" smtClean="0"/>
              <a:t>istisna</a:t>
            </a:r>
            <a:r>
              <a:rPr lang="en-US" i="1" dirty="0" smtClean="0"/>
              <a:t> </a:t>
            </a:r>
            <a:r>
              <a:rPr lang="en-US" dirty="0" smtClean="0"/>
              <a:t>comes into existence.”</a:t>
            </a:r>
            <a:endParaRPr lang="en-US" i="1" dirty="0" smtClean="0"/>
          </a:p>
          <a:p>
            <a:pPr lvl="1"/>
            <a:r>
              <a:rPr lang="en-US" dirty="0" smtClean="0"/>
              <a:t>Mufti </a:t>
            </a:r>
            <a:r>
              <a:rPr lang="en-US" dirty="0" err="1" smtClean="0"/>
              <a:t>Taqi</a:t>
            </a:r>
            <a:r>
              <a:rPr lang="en-US" dirty="0" smtClean="0"/>
              <a:t> </a:t>
            </a:r>
            <a:r>
              <a:rPr lang="en-US" dirty="0" err="1" smtClean="0"/>
              <a:t>Usman</a:t>
            </a:r>
            <a:r>
              <a:rPr lang="en-US" dirty="0" smtClean="0"/>
              <a:t> (</a:t>
            </a:r>
            <a:r>
              <a:rPr lang="en-US" i="1" dirty="0" smtClean="0"/>
              <a:t>An Introduction to Islamic </a:t>
            </a:r>
            <a:r>
              <a:rPr lang="en-US" dirty="0" smtClean="0"/>
              <a:t>Finance, p. 135)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difference between </a:t>
            </a:r>
            <a:r>
              <a:rPr lang="en-US" b="1" i="1" dirty="0" err="1" smtClean="0"/>
              <a:t>Istisna</a:t>
            </a:r>
            <a:r>
              <a:rPr lang="en-US" b="1" i="1" dirty="0" smtClean="0"/>
              <a:t> </a:t>
            </a:r>
            <a:r>
              <a:rPr lang="en-US" b="1" dirty="0" smtClean="0"/>
              <a:t>and </a:t>
            </a:r>
            <a:r>
              <a:rPr lang="en-US" b="1" i="1" dirty="0" smtClean="0"/>
              <a:t>Salam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err="1" smtClean="0"/>
              <a:t>Istisna</a:t>
            </a:r>
            <a:r>
              <a:rPr lang="en-US" dirty="0" smtClean="0"/>
              <a:t> related to manufactured goods.</a:t>
            </a:r>
          </a:p>
          <a:p>
            <a:r>
              <a:rPr lang="en-US" dirty="0" smtClean="0"/>
              <a:t>2) The time of delivery must be fixed in Salam whilst this is not the case with </a:t>
            </a:r>
            <a:r>
              <a:rPr lang="en-US" dirty="0" err="1" smtClean="0"/>
              <a:t>Istisna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3</a:t>
            </a:r>
            <a:r>
              <a:rPr lang="en-US" dirty="0" smtClean="0"/>
              <a:t>) Salam cannot be cancelled unilaterally whilst </a:t>
            </a:r>
            <a:r>
              <a:rPr lang="en-US" dirty="0" err="1" smtClean="0"/>
              <a:t>Istisna</a:t>
            </a:r>
            <a:r>
              <a:rPr lang="en-US" dirty="0" smtClean="0"/>
              <a:t> can be cancelled before the manufacturer starts the work.</a:t>
            </a:r>
          </a:p>
          <a:p>
            <a:r>
              <a:rPr lang="en-US" smtClean="0"/>
              <a:t>4) </a:t>
            </a:r>
            <a:r>
              <a:rPr lang="en-US" dirty="0" smtClean="0"/>
              <a:t>Salam requires that price be paid in full in advance, this is not necessary with </a:t>
            </a:r>
            <a:r>
              <a:rPr lang="en-US" dirty="0" err="1" smtClean="0"/>
              <a:t>Istisna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Status of Sales in Islam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Ijma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Ibn </a:t>
            </a:r>
            <a:r>
              <a:rPr lang="en-US" b="1" dirty="0" err="1" smtClean="0"/>
              <a:t>Qudamah</a:t>
            </a:r>
            <a:r>
              <a:rPr lang="en-US" b="1" dirty="0" smtClean="0"/>
              <a:t> (</a:t>
            </a:r>
            <a:r>
              <a:rPr lang="ar-SA" b="1" dirty="0" smtClean="0"/>
              <a:t>يرحمه الله</a:t>
            </a:r>
            <a:r>
              <a:rPr lang="en-US" b="1" dirty="0" smtClean="0"/>
              <a:t>) said:</a:t>
            </a:r>
          </a:p>
          <a:p>
            <a:pPr lvl="1"/>
            <a:r>
              <a:rPr lang="en-US" dirty="0" smtClean="0"/>
              <a:t>“Muslims have unanimously agreed upon the </a:t>
            </a:r>
            <a:r>
              <a:rPr lang="en-US" dirty="0" err="1" smtClean="0"/>
              <a:t>permissibality</a:t>
            </a:r>
            <a:r>
              <a:rPr lang="en-US" dirty="0" smtClean="0"/>
              <a:t> of sale in general…” [Al-</a:t>
            </a:r>
            <a:r>
              <a:rPr lang="en-US" dirty="0" err="1" smtClean="0"/>
              <a:t>Mughni</a:t>
            </a:r>
            <a:r>
              <a:rPr lang="en-US" dirty="0" smtClean="0"/>
              <a:t> 6/6]</a:t>
            </a:r>
            <a:endParaRPr lang="ar-S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Pillars of Sale in Islam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Imam An-</a:t>
            </a:r>
            <a:r>
              <a:rPr lang="en-US" b="1" dirty="0" err="1" smtClean="0"/>
              <a:t>Nawawi</a:t>
            </a:r>
            <a:r>
              <a:rPr lang="en-US" b="1" dirty="0" smtClean="0"/>
              <a:t> (</a:t>
            </a:r>
            <a:r>
              <a:rPr lang="ar-SA" b="1" dirty="0" smtClean="0"/>
              <a:t>يرحمه الله</a:t>
            </a:r>
            <a:r>
              <a:rPr lang="en-US" b="1" dirty="0" smtClean="0"/>
              <a:t>) said in </a:t>
            </a:r>
            <a:r>
              <a:rPr lang="en-US" b="1" i="1" dirty="0" smtClean="0"/>
              <a:t>Al-</a:t>
            </a:r>
            <a:r>
              <a:rPr lang="en-US" b="1" i="1" dirty="0" err="1" smtClean="0"/>
              <a:t>Majmu</a:t>
            </a:r>
            <a:r>
              <a:rPr lang="en-US" b="1" i="1" dirty="0" smtClean="0"/>
              <a:t>’ </a:t>
            </a:r>
            <a:r>
              <a:rPr lang="en-US" b="1" i="1" dirty="0" err="1" smtClean="0"/>
              <a:t>Sharh</a:t>
            </a:r>
            <a:r>
              <a:rPr lang="en-US" b="1" i="1" dirty="0" smtClean="0"/>
              <a:t> Al-</a:t>
            </a:r>
            <a:r>
              <a:rPr lang="en-US" b="1" i="1" dirty="0" err="1" smtClean="0"/>
              <a:t>Mahzab</a:t>
            </a:r>
            <a:r>
              <a:rPr lang="en-US" b="1" dirty="0" smtClean="0"/>
              <a:t>, 149/9 that the pillars of sale transaction are:</a:t>
            </a:r>
          </a:p>
          <a:p>
            <a:pPr lvl="1"/>
            <a:r>
              <a:rPr lang="en-US" dirty="0" smtClean="0"/>
              <a:t>The two parties (</a:t>
            </a:r>
            <a:r>
              <a:rPr lang="ar-SA" dirty="0" smtClean="0"/>
              <a:t>العاقدان</a:t>
            </a:r>
            <a:r>
              <a:rPr lang="en-US" dirty="0" smtClean="0"/>
              <a:t>)</a:t>
            </a:r>
            <a:endParaRPr lang="ar-SA" dirty="0" smtClean="0"/>
          </a:p>
          <a:p>
            <a:pPr lvl="1"/>
            <a:r>
              <a:rPr lang="en-US" dirty="0" smtClean="0"/>
              <a:t>The agreement (</a:t>
            </a:r>
            <a:r>
              <a:rPr lang="ar-SA" dirty="0" smtClean="0"/>
              <a:t>الصيغة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subject (</a:t>
            </a:r>
            <a:r>
              <a:rPr lang="ar-SA" dirty="0" smtClean="0"/>
              <a:t>معقود عليه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/>
          </a:bodyPr>
          <a:lstStyle/>
          <a:p>
            <a:r>
              <a:rPr lang="en-AU" sz="7200" b="1" dirty="0" smtClean="0"/>
              <a:t>Conditions of a Sale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363832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Conditions of a Sale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2 types of conditions which must be considered:</a:t>
            </a:r>
          </a:p>
          <a:p>
            <a:pPr lvl="1"/>
            <a:r>
              <a:rPr lang="en-US" dirty="0" smtClean="0"/>
              <a:t>1) Conditions concerning the item</a:t>
            </a:r>
            <a:endParaRPr lang="ar-SA" dirty="0" smtClean="0"/>
          </a:p>
          <a:p>
            <a:pPr lvl="1"/>
            <a:r>
              <a:rPr lang="ar-SA" dirty="0" smtClean="0"/>
              <a:t>(الشروط المعتبرة في المعقود عليه)</a:t>
            </a:r>
            <a:endParaRPr lang="en-US" dirty="0" smtClean="0"/>
          </a:p>
          <a:p>
            <a:pPr lvl="1"/>
            <a:endParaRPr lang="ar-SA" dirty="0" smtClean="0"/>
          </a:p>
          <a:p>
            <a:pPr lvl="1"/>
            <a:r>
              <a:rPr lang="en-US" dirty="0" smtClean="0"/>
              <a:t>2) Conditions concerning the </a:t>
            </a:r>
            <a:r>
              <a:rPr lang="en-US" dirty="0" smtClean="0"/>
              <a:t>buyer and seller</a:t>
            </a:r>
            <a:endParaRPr lang="ar-SA" dirty="0" smtClean="0"/>
          </a:p>
          <a:p>
            <a:pPr lvl="1"/>
            <a:r>
              <a:rPr lang="ar-SA" dirty="0" smtClean="0"/>
              <a:t>(الشروط المعتبرة في </a:t>
            </a:r>
            <a:r>
              <a:rPr lang="ar-SA" dirty="0" err="1" smtClean="0"/>
              <a:t>المتعقدان</a:t>
            </a:r>
            <a:r>
              <a:rPr lang="ar-SA" dirty="0" smtClean="0"/>
              <a:t>)</a:t>
            </a:r>
            <a:endParaRPr lang="en-US" dirty="0" smtClean="0"/>
          </a:p>
          <a:p>
            <a:pPr lvl="1"/>
            <a:endParaRPr lang="ar-SA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Conditions concerning the item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The item must exist at the time of transaction:</a:t>
            </a:r>
          </a:p>
          <a:p>
            <a:pPr lvl="1"/>
            <a:r>
              <a:rPr lang="en-US" sz="2300" b="1" dirty="0" smtClean="0"/>
              <a:t>1) ((</a:t>
            </a:r>
            <a:r>
              <a:rPr lang="ar-SA" sz="2300" b="1" dirty="0" smtClean="0"/>
              <a:t>نهى رسول الله صلى عليه </a:t>
            </a:r>
            <a:r>
              <a:rPr lang="ar-SA" sz="2300" b="1" dirty="0" err="1" smtClean="0"/>
              <a:t>و</a:t>
            </a:r>
            <a:r>
              <a:rPr lang="ar-SA" sz="2300" b="1" dirty="0" smtClean="0"/>
              <a:t> سلم عن بيع المضامين </a:t>
            </a:r>
            <a:r>
              <a:rPr lang="ar-SA" sz="2300" b="1" dirty="0" err="1" smtClean="0"/>
              <a:t>و</a:t>
            </a:r>
            <a:r>
              <a:rPr lang="ar-SA" sz="2300" b="1" dirty="0" smtClean="0"/>
              <a:t> </a:t>
            </a:r>
            <a:r>
              <a:rPr lang="ar-SA" sz="2300" b="1" dirty="0" err="1" smtClean="0"/>
              <a:t>الملاقيح</a:t>
            </a:r>
            <a:r>
              <a:rPr lang="ar-SA" sz="2300" b="1" dirty="0" smtClean="0"/>
              <a:t> و حبل </a:t>
            </a:r>
            <a:r>
              <a:rPr lang="ar-SA" sz="2300" b="1" dirty="0" err="1" smtClean="0"/>
              <a:t>الحبلة</a:t>
            </a:r>
            <a:r>
              <a:rPr lang="en-US" sz="2300" b="1" dirty="0" smtClean="0"/>
              <a:t>))</a:t>
            </a:r>
            <a:endParaRPr lang="ar-SA" sz="2300" b="1" dirty="0" smtClean="0"/>
          </a:p>
          <a:p>
            <a:pPr lvl="1"/>
            <a:r>
              <a:rPr lang="en-US" dirty="0" smtClean="0"/>
              <a:t>The Prophet (peace be upon him) forbade the sale of what is in the wombs of female camels, the sale of the breeding qualities of camels and selling the </a:t>
            </a:r>
            <a:r>
              <a:rPr lang="en-US" dirty="0" err="1" smtClean="0"/>
              <a:t>offpsring</a:t>
            </a:r>
            <a:r>
              <a:rPr lang="en-US" dirty="0" smtClean="0"/>
              <a:t> of the offspring of a pregnant camel. </a:t>
            </a:r>
            <a:r>
              <a:rPr lang="en-US" sz="1900" dirty="0" smtClean="0"/>
              <a:t>[</a:t>
            </a:r>
            <a:r>
              <a:rPr lang="en-US" sz="1900" i="1" dirty="0" err="1" smtClean="0"/>
              <a:t>Sahih</a:t>
            </a:r>
            <a:r>
              <a:rPr lang="en-US" sz="1900" i="1" dirty="0" smtClean="0"/>
              <a:t> Al-Jami</a:t>
            </a:r>
            <a:r>
              <a:rPr lang="en-US" sz="1900" dirty="0" smtClean="0"/>
              <a:t>’ 6/62, authenticated by Al-</a:t>
            </a:r>
            <a:r>
              <a:rPr lang="en-US" sz="1900" dirty="0" err="1" smtClean="0"/>
              <a:t>Albaani</a:t>
            </a:r>
            <a:r>
              <a:rPr lang="en-US" sz="1900" dirty="0" smtClean="0"/>
              <a:t>]</a:t>
            </a:r>
            <a:endParaRPr lang="en-US" dirty="0" smtClean="0"/>
          </a:p>
          <a:p>
            <a:endParaRPr lang="en-AU" dirty="0" smtClean="0"/>
          </a:p>
          <a:p>
            <a:pPr lvl="1"/>
            <a:r>
              <a:rPr lang="en-AU" sz="2300" b="1" dirty="0" smtClean="0"/>
              <a:t>2) ((</a:t>
            </a:r>
            <a:r>
              <a:rPr lang="ar-SA" sz="2300" b="1" dirty="0" smtClean="0"/>
              <a:t>نهى رسول الله صلى الله عليه </a:t>
            </a:r>
            <a:r>
              <a:rPr lang="ar-SA" sz="2300" b="1" dirty="0" err="1" smtClean="0"/>
              <a:t>و</a:t>
            </a:r>
            <a:r>
              <a:rPr lang="ar-SA" sz="2300" b="1" dirty="0" smtClean="0"/>
              <a:t> سلم عن بيع الغرر</a:t>
            </a:r>
            <a:r>
              <a:rPr lang="en-AU" sz="2300" b="1" dirty="0" smtClean="0"/>
              <a:t>))</a:t>
            </a:r>
            <a:endParaRPr lang="ar-SA" sz="2300" b="1" dirty="0" smtClean="0"/>
          </a:p>
          <a:p>
            <a:pPr lvl="1"/>
            <a:r>
              <a:rPr lang="en-US" dirty="0" smtClean="0"/>
              <a:t>The Prophet (peace be upon him) forbade ‘</a:t>
            </a:r>
            <a:r>
              <a:rPr lang="en-US" dirty="0" err="1" smtClean="0"/>
              <a:t>Gharar</a:t>
            </a:r>
            <a:r>
              <a:rPr lang="en-US" dirty="0" smtClean="0"/>
              <a:t>’ sales.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Conditions concerning the item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/>
          </a:bodyPr>
          <a:lstStyle/>
          <a:p>
            <a:r>
              <a:rPr lang="en-US" b="1" dirty="0" smtClean="0"/>
              <a:t>The item must have value.</a:t>
            </a:r>
          </a:p>
          <a:p>
            <a:pPr lvl="1"/>
            <a:r>
              <a:rPr lang="en-US" dirty="0" smtClean="0"/>
              <a:t>That is, the item being traded must have benefit.</a:t>
            </a:r>
          </a:p>
          <a:p>
            <a:endParaRPr lang="en-US" dirty="0" smtClean="0"/>
          </a:p>
          <a:p>
            <a:r>
              <a:rPr lang="en-US" b="1" dirty="0" smtClean="0"/>
              <a:t>Based on this it is not permitted to sell:</a:t>
            </a:r>
          </a:p>
          <a:p>
            <a:pPr lvl="1"/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Dead meat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1643</Words>
  <Application>Microsoft Macintosh PowerPoint</Application>
  <PresentationFormat>On-screen Show (4:3)</PresentationFormat>
  <Paragraphs>176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Forbidden Transactions</vt:lpstr>
      <vt:lpstr>Sales in Islam</vt:lpstr>
      <vt:lpstr>The Status of Sales in Islam</vt:lpstr>
      <vt:lpstr>The Status of Sales in Islam (Cont.)</vt:lpstr>
      <vt:lpstr>Pillars of Sale in Islam</vt:lpstr>
      <vt:lpstr>Conditions of a Sale</vt:lpstr>
      <vt:lpstr>Conditions of a Sale</vt:lpstr>
      <vt:lpstr>Conditions concerning the item (1)</vt:lpstr>
      <vt:lpstr>Conditions concerning the item (2)</vt:lpstr>
      <vt:lpstr>Conditions concerning the item (3)</vt:lpstr>
      <vt:lpstr>Conditions concerning the item (4)</vt:lpstr>
      <vt:lpstr>Conditions concerning the item (5)</vt:lpstr>
      <vt:lpstr>Conditions concerning the item (6)</vt:lpstr>
      <vt:lpstr>Conditions Concerning the Buyer and Seller  (1)</vt:lpstr>
      <vt:lpstr>Conditions Concerning the Buyer and Seller  (2)</vt:lpstr>
      <vt:lpstr>Conditions in a Sale</vt:lpstr>
      <vt:lpstr>Valid Conditions</vt:lpstr>
      <vt:lpstr>Invalid Conditions (1)</vt:lpstr>
      <vt:lpstr>Invalid Conditions (2)</vt:lpstr>
      <vt:lpstr>Invalid Conditions (3)</vt:lpstr>
      <vt:lpstr>Gharar</vt:lpstr>
      <vt:lpstr>Slide 22</vt:lpstr>
      <vt:lpstr>What is Gharar?</vt:lpstr>
      <vt:lpstr>All you can eat buffets?</vt:lpstr>
      <vt:lpstr>‘Acceptable Gharar’ [1]</vt:lpstr>
      <vt:lpstr>‘Acceptable Gharar’ [2]</vt:lpstr>
      <vt:lpstr>Salam Contracts</vt:lpstr>
      <vt:lpstr>What is Salam?</vt:lpstr>
      <vt:lpstr>Condition for Salam Contract (No difference of Opinion)</vt:lpstr>
      <vt:lpstr>Condition for Salam Contract (Difference of Opinion)</vt:lpstr>
      <vt:lpstr>Istisna Contracts</vt:lpstr>
      <vt:lpstr>What is Istisna?</vt:lpstr>
      <vt:lpstr>What is the difference between Istisna and Salam?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Fiqh of Riba</dc:title>
  <dc:creator>jabbar</dc:creator>
  <cp:lastModifiedBy>jabbar</cp:lastModifiedBy>
  <cp:revision>134</cp:revision>
  <dcterms:created xsi:type="dcterms:W3CDTF">2014-05-01T05:27:28Z</dcterms:created>
  <dcterms:modified xsi:type="dcterms:W3CDTF">2014-05-21T05:56:45Z</dcterms:modified>
</cp:coreProperties>
</file>