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7" r:id="rId4"/>
    <p:sldId id="274" r:id="rId5"/>
    <p:sldId id="266" r:id="rId6"/>
    <p:sldId id="264" r:id="rId7"/>
    <p:sldId id="275" r:id="rId8"/>
    <p:sldId id="276" r:id="rId9"/>
    <p:sldId id="277" r:id="rId10"/>
    <p:sldId id="265" r:id="rId11"/>
    <p:sldId id="279" r:id="rId12"/>
    <p:sldId id="278" r:id="rId13"/>
    <p:sldId id="280" r:id="rId14"/>
    <p:sldId id="260" r:id="rId15"/>
    <p:sldId id="258" r:id="rId16"/>
    <p:sldId id="263" r:id="rId17"/>
    <p:sldId id="269" r:id="rId18"/>
    <p:sldId id="270" r:id="rId19"/>
    <p:sldId id="267" r:id="rId20"/>
    <p:sldId id="271" r:id="rId21"/>
    <p:sldId id="268" r:id="rId22"/>
    <p:sldId id="273" r:id="rId23"/>
    <p:sldId id="261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9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B38DA-2890-4AD8-BBA0-50D749BDD5ED}" type="datetimeFigureOut">
              <a:rPr lang="en-AU" smtClean="0"/>
              <a:pPr/>
              <a:t>25/04/2013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982F-BA8A-491F-85B5-7ABB83C5462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46640" cy="2907755"/>
          </a:xfrm>
        </p:spPr>
        <p:txBody>
          <a:bodyPr>
            <a:normAutofit fontScale="90000"/>
          </a:bodyPr>
          <a:lstStyle/>
          <a:p>
            <a:r>
              <a:rPr lang="en-AU" dirty="0" err="1" smtClean="0"/>
              <a:t>Ahkam</a:t>
            </a:r>
            <a:r>
              <a:rPr lang="en-AU" dirty="0" smtClean="0"/>
              <a:t>  </a:t>
            </a:r>
            <a:r>
              <a:rPr lang="en-AU" dirty="0" err="1" smtClean="0"/>
              <a:t>Altajweed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err="1" smtClean="0">
                <a:solidFill>
                  <a:srgbClr val="002060"/>
                </a:solidFill>
              </a:rPr>
              <a:t>Rewayat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r>
              <a:rPr lang="en-AU" dirty="0" err="1" smtClean="0">
                <a:solidFill>
                  <a:srgbClr val="002060"/>
                </a:solidFill>
              </a:rPr>
              <a:t>Hafs</a:t>
            </a:r>
            <a:r>
              <a:rPr lang="en-AU" dirty="0" smtClean="0">
                <a:solidFill>
                  <a:srgbClr val="002060"/>
                </a:solidFill>
              </a:rPr>
              <a:t> 'An '</a:t>
            </a:r>
            <a:r>
              <a:rPr lang="en-AU" dirty="0" err="1" smtClean="0">
                <a:solidFill>
                  <a:srgbClr val="002060"/>
                </a:solidFill>
              </a:rPr>
              <a:t>Aasim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>
                <a:solidFill>
                  <a:srgbClr val="002060"/>
                </a:solidFill>
              </a:rPr>
              <a:t>by the way of </a:t>
            </a:r>
            <a:r>
              <a:rPr lang="en-AU" dirty="0" err="1" smtClean="0">
                <a:solidFill>
                  <a:srgbClr val="002060"/>
                </a:solidFill>
              </a:rPr>
              <a:t>Shaatibiyyah</a:t>
            </a:r>
            <a:r>
              <a:rPr lang="en-AU" dirty="0" smtClean="0">
                <a:solidFill>
                  <a:srgbClr val="002060"/>
                </a:solidFill>
              </a:rPr>
              <a:t> </a:t>
            </a:r>
            <a:br>
              <a:rPr lang="en-AU" dirty="0" smtClean="0">
                <a:solidFill>
                  <a:srgbClr val="002060"/>
                </a:solidFill>
              </a:rPr>
            </a:br>
            <a:r>
              <a:rPr lang="en-AU" dirty="0" smtClean="0"/>
              <a:t>CANBERRA MOSQUE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Week 1</a:t>
            </a:r>
          </a:p>
          <a:p>
            <a:r>
              <a:rPr lang="en-US" dirty="0" smtClean="0"/>
              <a:t>INTRODUCTION</a:t>
            </a:r>
            <a:endParaRPr lang="en-AU" dirty="0" smtClean="0"/>
          </a:p>
          <a:p>
            <a:r>
              <a:rPr lang="en-AU" dirty="0" smtClean="0"/>
              <a:t>14 </a:t>
            </a:r>
            <a:r>
              <a:rPr lang="en-AU" dirty="0" smtClean="0"/>
              <a:t>Jumada Al-</a:t>
            </a:r>
            <a:r>
              <a:rPr lang="en-AU" dirty="0" err="1"/>
              <a:t>A</a:t>
            </a:r>
            <a:r>
              <a:rPr lang="en-AU" dirty="0" err="1" smtClean="0"/>
              <a:t>khira</a:t>
            </a:r>
            <a:r>
              <a:rPr lang="en-AU" dirty="0" smtClean="0"/>
              <a:t> </a:t>
            </a:r>
            <a:r>
              <a:rPr lang="en-AU" dirty="0" smtClean="0"/>
              <a:t>1434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1399156" y="-1138508"/>
            <a:ext cx="1872208" cy="4670520"/>
          </a:xfrm>
        </p:spPr>
        <p:txBody>
          <a:bodyPr>
            <a:noAutofit/>
          </a:bodyPr>
          <a:lstStyle/>
          <a:p>
            <a:r>
              <a:rPr lang="en-AU" sz="4000" dirty="0" smtClean="0"/>
              <a:t>Compilation of the Quran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3960440" cy="50177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Stage: </a:t>
            </a:r>
            <a:r>
              <a:rPr lang="en-AU" sz="3200" b="1" dirty="0"/>
              <a:t>Under Supervision of Caliph </a:t>
            </a:r>
            <a:r>
              <a:rPr lang="en-AU" sz="3200" b="1" dirty="0" err="1"/>
              <a:t>Uthman</a:t>
            </a:r>
            <a:r>
              <a:rPr lang="en-AU" sz="3200" b="1" dirty="0"/>
              <a:t> bin </a:t>
            </a:r>
            <a:r>
              <a:rPr lang="en-AU" sz="3200" b="1" dirty="0" err="1" smtClean="0"/>
              <a:t>Affan</a:t>
            </a:r>
            <a:endParaRPr lang="en-AU" sz="3200" b="1" dirty="0" smtClean="0"/>
          </a:p>
          <a:p>
            <a:endParaRPr lang="en-AU" sz="3200" dirty="0"/>
          </a:p>
          <a:p>
            <a:endParaRPr lang="en-AU" b="1" dirty="0" smtClean="0"/>
          </a:p>
          <a:p>
            <a:endParaRPr lang="en-AU" dirty="0"/>
          </a:p>
        </p:txBody>
      </p:sp>
      <p:pic>
        <p:nvPicPr>
          <p:cNvPr id="9" name="Picture Placeholder 8" descr="جمع القرآن 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867" b="2867"/>
          <a:stretch>
            <a:fillRect/>
          </a:stretch>
        </p:blipFill>
        <p:spPr>
          <a:xfrm>
            <a:off x="4644008" y="684213"/>
            <a:ext cx="3785643" cy="42569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 the Quran was revealed on seven letters, Companions were reading the Quran as they heard it from the Prophet.</a:t>
            </a:r>
          </a:p>
          <a:p>
            <a:r>
              <a:rPr lang="en-AU" dirty="0" smtClean="0"/>
              <a:t>They were different and some arguments started to occur between the students who learnt it differently each from his Sheikh.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Caliph </a:t>
            </a:r>
            <a:r>
              <a:rPr lang="en-AU" dirty="0" err="1" smtClean="0"/>
              <a:t>Uthman</a:t>
            </a:r>
            <a:r>
              <a:rPr lang="en-AU" dirty="0" smtClean="0"/>
              <a:t> bin </a:t>
            </a:r>
            <a:r>
              <a:rPr lang="en-AU" dirty="0" err="1" smtClean="0"/>
              <a:t>Affan</a:t>
            </a:r>
            <a:r>
              <a:rPr lang="en-AU" dirty="0" smtClean="0"/>
              <a:t> took charge of ensuring that the recitation of the Quran is of a standard pronunciation. </a:t>
            </a:r>
          </a:p>
          <a:p>
            <a:r>
              <a:rPr lang="en-AU" dirty="0" smtClean="0"/>
              <a:t>The first step was to borrow the original compiled copy of the Quran from </a:t>
            </a:r>
            <a:r>
              <a:rPr lang="en-AU" dirty="0" err="1" smtClean="0"/>
              <a:t>Hafsah</a:t>
            </a:r>
            <a:r>
              <a:rPr lang="en-AU" dirty="0" smtClean="0"/>
              <a:t>.</a:t>
            </a:r>
          </a:p>
          <a:p>
            <a:r>
              <a:rPr lang="en-AU" dirty="0" smtClean="0"/>
              <a:t>A committee of early Muslim scribes was tasked with making transcripts of the original copy and ensuring the sequence of the Chapters (</a:t>
            </a:r>
            <a:r>
              <a:rPr lang="en-AU" dirty="0" err="1"/>
              <a:t>S</a:t>
            </a:r>
            <a:r>
              <a:rPr lang="en-AU" dirty="0" err="1" smtClean="0"/>
              <a:t>urahs</a:t>
            </a:r>
            <a:r>
              <a:rPr lang="en-AU" dirty="0" smtClean="0"/>
              <a:t>).</a:t>
            </a:r>
          </a:p>
          <a:p>
            <a:endParaRPr lang="en-A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When these perfect copies have been completed, </a:t>
            </a:r>
            <a:r>
              <a:rPr lang="en-AU" dirty="0" err="1" smtClean="0"/>
              <a:t>Uthman</a:t>
            </a:r>
            <a:r>
              <a:rPr lang="en-AU" dirty="0" smtClean="0"/>
              <a:t> bin </a:t>
            </a:r>
            <a:r>
              <a:rPr lang="en-AU" dirty="0" err="1" smtClean="0"/>
              <a:t>Affan</a:t>
            </a:r>
            <a:r>
              <a:rPr lang="en-AU" dirty="0" smtClean="0"/>
              <a:t> ordered all remaining transcripts to be burned so that all copies of the Quran were uniform in script.</a:t>
            </a:r>
          </a:p>
          <a:p>
            <a:r>
              <a:rPr lang="en-AU" dirty="0" smtClean="0"/>
              <a:t>The copy of the Quran produced was without dots and without </a:t>
            </a:r>
            <a:r>
              <a:rPr lang="en-AU" dirty="0" err="1" smtClean="0"/>
              <a:t>harkat</a:t>
            </a:r>
            <a:r>
              <a:rPr lang="en-AU" dirty="0" smtClean="0"/>
              <a:t>. So it enable a lot of the authentic ways to be recited using the same </a:t>
            </a:r>
            <a:r>
              <a:rPr lang="en-AU" dirty="0" err="1" smtClean="0"/>
              <a:t>Mus’haf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it compulsory to learn </a:t>
            </a:r>
            <a:br>
              <a:rPr lang="en-US" dirty="0" smtClean="0"/>
            </a:br>
            <a:r>
              <a:rPr lang="en-US" dirty="0" err="1" smtClean="0"/>
              <a:t>Ahkam</a:t>
            </a:r>
            <a:r>
              <a:rPr lang="en-US" dirty="0" smtClean="0"/>
              <a:t> Al-</a:t>
            </a:r>
            <a:r>
              <a:rPr lang="en-US" dirty="0" err="1" smtClean="0"/>
              <a:t>Tilawa</a:t>
            </a:r>
            <a:r>
              <a:rPr lang="en-US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</a:t>
            </a:r>
            <a:r>
              <a:rPr lang="en-US" dirty="0" err="1" smtClean="0"/>
              <a:t>Ahkam</a:t>
            </a:r>
            <a:r>
              <a:rPr lang="en-US" dirty="0" smtClean="0"/>
              <a:t> Al-</a:t>
            </a:r>
            <a:r>
              <a:rPr lang="en-US" dirty="0" err="1" smtClean="0"/>
              <a:t>Tilawa</a:t>
            </a:r>
            <a:r>
              <a:rPr lang="en-US" dirty="0" smtClean="0"/>
              <a:t> is </a:t>
            </a:r>
            <a:r>
              <a:rPr lang="en-US" dirty="0" err="1" smtClean="0"/>
              <a:t>Fardh</a:t>
            </a:r>
            <a:r>
              <a:rPr lang="en-US" dirty="0" smtClean="0"/>
              <a:t> </a:t>
            </a:r>
            <a:r>
              <a:rPr lang="en-US" dirty="0" err="1" smtClean="0"/>
              <a:t>Kifaya</a:t>
            </a:r>
            <a:r>
              <a:rPr lang="en-US" dirty="0" smtClean="0"/>
              <a:t> so if some </a:t>
            </a:r>
            <a:r>
              <a:rPr lang="en-US" dirty="0"/>
              <a:t>M</a:t>
            </a:r>
            <a:r>
              <a:rPr lang="en-US" dirty="0" smtClean="0"/>
              <a:t>uslims learnt it other Muslims will not be sinners. </a:t>
            </a:r>
          </a:p>
          <a:p>
            <a:r>
              <a:rPr lang="en-US" dirty="0" smtClean="0"/>
              <a:t>However, reading the Quran with </a:t>
            </a:r>
            <a:r>
              <a:rPr lang="en-US" dirty="0" err="1" smtClean="0"/>
              <a:t>Ahkam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Al-</a:t>
            </a:r>
            <a:r>
              <a:rPr lang="en-US" dirty="0" err="1" smtClean="0"/>
              <a:t>Tilawa</a:t>
            </a:r>
            <a:r>
              <a:rPr lang="en-US" dirty="0" smtClean="0"/>
              <a:t> is compulsory (</a:t>
            </a:r>
            <a:r>
              <a:rPr lang="en-US" dirty="0" err="1" smtClean="0"/>
              <a:t>Fardh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) i.e. Muslims have to read the Quran in the way it was reveled even if he did not learn </a:t>
            </a:r>
            <a:r>
              <a:rPr lang="en-US" dirty="0" err="1" smtClean="0"/>
              <a:t>Ahkam</a:t>
            </a:r>
            <a:r>
              <a:rPr lang="en-US" dirty="0" smtClean="0"/>
              <a:t> Al-</a:t>
            </a:r>
            <a:r>
              <a:rPr lang="en-US" dirty="0" err="1" smtClean="0"/>
              <a:t>Tilawa</a:t>
            </a:r>
            <a:r>
              <a:rPr lang="en-US" dirty="0" smtClean="0"/>
              <a:t>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Definition of </a:t>
            </a:r>
            <a:r>
              <a:rPr lang="en-US" dirty="0" err="1" smtClean="0"/>
              <a:t>Ilm</a:t>
            </a:r>
            <a:r>
              <a:rPr lang="en-US" dirty="0" smtClean="0"/>
              <a:t> Al-</a:t>
            </a:r>
            <a:r>
              <a:rPr lang="en-US" dirty="0" err="1" smtClean="0"/>
              <a:t>Tajweed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b="1" dirty="0" err="1" smtClean="0"/>
              <a:t>Tajweed</a:t>
            </a:r>
            <a:r>
              <a:rPr lang="en-AU" b="1" dirty="0" smtClean="0"/>
              <a:t> linguistically</a:t>
            </a:r>
            <a:r>
              <a:rPr lang="en-AU" dirty="0" smtClean="0"/>
              <a:t> - to improve and make better </a:t>
            </a:r>
          </a:p>
          <a:p>
            <a:r>
              <a:rPr lang="en-AU" b="1" dirty="0" err="1" smtClean="0"/>
              <a:t>Tajweed</a:t>
            </a:r>
            <a:r>
              <a:rPr lang="en-AU" b="1" dirty="0" smtClean="0"/>
              <a:t> technically</a:t>
            </a:r>
            <a:r>
              <a:rPr lang="en-AU" dirty="0" smtClean="0"/>
              <a:t> - the correct recitation of the Qur'an that is achieved by articulating the letter from its articulation point and  giving each letter its rights and due .</a:t>
            </a:r>
          </a:p>
          <a:p>
            <a:r>
              <a:rPr lang="en-AU" dirty="0" smtClean="0"/>
              <a:t>Rights of the letter are its required characteristics that never leave it.</a:t>
            </a:r>
          </a:p>
          <a:p>
            <a:r>
              <a:rPr lang="en-US" dirty="0" smtClean="0"/>
              <a:t>The dues of the letter </a:t>
            </a:r>
            <a:r>
              <a:rPr lang="en-AU" dirty="0" smtClean="0"/>
              <a:t>are its present characteristics that are present in it sometimes and not presented in other time.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ways of recitation. </a:t>
            </a:r>
            <a:br>
              <a:rPr lang="en-US" dirty="0" smtClean="0"/>
            </a:br>
            <a:r>
              <a:rPr lang="en-US" dirty="0" smtClean="0"/>
              <a:t>Imam Al-</a:t>
            </a:r>
            <a:r>
              <a:rPr lang="en-US" dirty="0" err="1" smtClean="0"/>
              <a:t>Jazari</a:t>
            </a:r>
            <a:r>
              <a:rPr lang="en-US" dirty="0" smtClean="0"/>
              <a:t> Said: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 rtl="1">
              <a:buNone/>
            </a:pPr>
            <a:r>
              <a:rPr lang="ar-JO" sz="6000" dirty="0" smtClean="0">
                <a:latin typeface="Andalus" pitchFamily="18" charset="-78"/>
                <a:cs typeface="Andalus" pitchFamily="18" charset="-78"/>
              </a:rPr>
              <a:t>ليس التجويد بتمضيغ اللسان</a:t>
            </a:r>
          </a:p>
          <a:p>
            <a:pPr algn="ctr" rtl="1">
              <a:buNone/>
            </a:pPr>
            <a:r>
              <a:rPr lang="ar-JO" sz="6000" dirty="0" smtClean="0">
                <a:latin typeface="Andalus" pitchFamily="18" charset="-78"/>
                <a:cs typeface="Andalus" pitchFamily="18" charset="-78"/>
              </a:rPr>
              <a:t> ولا بتقعير الفم ولا بتعويج(إمالة) الفك</a:t>
            </a:r>
            <a:r>
              <a:rPr lang="en-US" sz="6000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ar-JO" sz="6000" dirty="0" smtClean="0">
                <a:latin typeface="Andalus" pitchFamily="18" charset="-78"/>
                <a:cs typeface="Andalus" pitchFamily="18" charset="-78"/>
              </a:rPr>
              <a:t> ولا بترعيد الصوت ولا بتمطيط الشد</a:t>
            </a:r>
            <a:r>
              <a:rPr lang="en-AU" sz="60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AU" sz="6000" dirty="0" smtClean="0">
                <a:latin typeface="Andalus" pitchFamily="18" charset="-78"/>
                <a:cs typeface="Andalus" pitchFamily="18" charset="-78"/>
              </a:rPr>
            </a:br>
            <a:r>
              <a:rPr lang="en-AU" sz="6000" dirty="0" smtClean="0">
                <a:latin typeface="Andalus" pitchFamily="18" charset="-78"/>
                <a:cs typeface="Andalus" pitchFamily="18" charset="-78"/>
              </a:rPr>
              <a:t>)</a:t>
            </a:r>
            <a:r>
              <a:rPr lang="ar-SA" sz="6000" dirty="0" smtClean="0">
                <a:latin typeface="Andalus" pitchFamily="18" charset="-78"/>
                <a:cs typeface="Andalus" pitchFamily="18" charset="-78"/>
              </a:rPr>
              <a:t>تطويل الحرف المشدد) </a:t>
            </a:r>
            <a:r>
              <a:rPr lang="ar-JO" sz="6000" dirty="0" smtClean="0">
                <a:latin typeface="Andalus" pitchFamily="18" charset="-78"/>
                <a:cs typeface="Andalus" pitchFamily="18" charset="-78"/>
              </a:rPr>
              <a:t>ولا بتقطيع المد ولا بتطنين الغنات ولا بحصرمة الراءات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What </a:t>
            </a:r>
            <a:r>
              <a:rPr lang="en-AU" dirty="0"/>
              <a:t>is </a:t>
            </a:r>
            <a:r>
              <a:rPr lang="en-AU" dirty="0" err="1"/>
              <a:t>Rewayat</a:t>
            </a:r>
            <a:r>
              <a:rPr lang="en-AU" dirty="0"/>
              <a:t> </a:t>
            </a:r>
            <a:r>
              <a:rPr lang="en-AU" dirty="0" err="1"/>
              <a:t>Hafs</a:t>
            </a:r>
            <a:r>
              <a:rPr lang="en-AU" dirty="0"/>
              <a:t> 'An '</a:t>
            </a:r>
            <a:r>
              <a:rPr lang="en-AU" dirty="0" err="1"/>
              <a:t>Aasim</a:t>
            </a:r>
            <a:r>
              <a:rPr lang="en-AU" dirty="0"/>
              <a:t> </a:t>
            </a:r>
            <a:br>
              <a:rPr lang="en-AU" dirty="0"/>
            </a:br>
            <a:r>
              <a:rPr lang="en-AU" dirty="0"/>
              <a:t>by the way of </a:t>
            </a:r>
            <a:r>
              <a:rPr lang="en-AU" dirty="0" err="1"/>
              <a:t>Shaatibiyyah</a:t>
            </a:r>
            <a:r>
              <a:rPr lang="en-AU" dirty="0"/>
              <a:t>? </a:t>
            </a:r>
            <a:r>
              <a:rPr lang="en-AU" dirty="0" smtClean="0">
                <a:solidFill>
                  <a:srgbClr val="002060"/>
                </a:solidFill>
              </a:rPr>
              <a:t/>
            </a:r>
            <a:br>
              <a:rPr lang="en-AU" dirty="0" smtClean="0">
                <a:solidFill>
                  <a:srgbClr val="002060"/>
                </a:solidFill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course will concentrate on </a:t>
            </a:r>
            <a:r>
              <a:rPr lang="en-US" dirty="0" err="1" smtClean="0"/>
              <a:t>Ahkam</a:t>
            </a:r>
            <a:r>
              <a:rPr lang="en-US" dirty="0" smtClean="0"/>
              <a:t> Al-</a:t>
            </a:r>
            <a:r>
              <a:rPr lang="en-US" dirty="0" err="1" smtClean="0"/>
              <a:t>Tilawa</a:t>
            </a:r>
            <a:r>
              <a:rPr lang="en-US" dirty="0" smtClean="0"/>
              <a:t> in </a:t>
            </a:r>
            <a:r>
              <a:rPr lang="en-AU" dirty="0" err="1" smtClean="0"/>
              <a:t>Rewayat</a:t>
            </a:r>
            <a:r>
              <a:rPr lang="en-AU" dirty="0" smtClean="0"/>
              <a:t> </a:t>
            </a:r>
            <a:r>
              <a:rPr lang="en-AU" dirty="0" err="1" smtClean="0"/>
              <a:t>Hafs</a:t>
            </a:r>
            <a:r>
              <a:rPr lang="en-AU" dirty="0" smtClean="0"/>
              <a:t> 'An '</a:t>
            </a:r>
            <a:r>
              <a:rPr lang="en-AU" dirty="0" err="1" smtClean="0"/>
              <a:t>Aasim</a:t>
            </a:r>
            <a:r>
              <a:rPr lang="en-AU" dirty="0" smtClean="0"/>
              <a:t> by the way of </a:t>
            </a:r>
            <a:r>
              <a:rPr lang="en-AU" dirty="0" err="1" smtClean="0"/>
              <a:t>Shaatibiyyah</a:t>
            </a:r>
            <a:r>
              <a:rPr lang="en-AU" dirty="0" smtClean="0"/>
              <a:t>. </a:t>
            </a:r>
          </a:p>
          <a:p>
            <a:r>
              <a:rPr lang="en-US" dirty="0" err="1" smtClean="0"/>
              <a:t>Aasim</a:t>
            </a:r>
            <a:r>
              <a:rPr lang="en-US" dirty="0" smtClean="0"/>
              <a:t> is one of the seven famous readers of the Quran. Both </a:t>
            </a:r>
            <a:r>
              <a:rPr lang="en-US" dirty="0" err="1" smtClean="0"/>
              <a:t>Hafs</a:t>
            </a:r>
            <a:r>
              <a:rPr lang="en-US" dirty="0" smtClean="0"/>
              <a:t> &amp; </a:t>
            </a:r>
            <a:r>
              <a:rPr lang="en-US" dirty="0" err="1" smtClean="0"/>
              <a:t>Shuba</a:t>
            </a:r>
            <a:r>
              <a:rPr lang="en-US" dirty="0" smtClean="0"/>
              <a:t> narrated the Quran on </a:t>
            </a:r>
            <a:r>
              <a:rPr lang="en-US" dirty="0" err="1" smtClean="0"/>
              <a:t>Aasim</a:t>
            </a:r>
            <a:r>
              <a:rPr lang="en-US" dirty="0" smtClean="0"/>
              <a:t> in two different </a:t>
            </a:r>
            <a:r>
              <a:rPr lang="en-US" dirty="0" err="1" smtClean="0"/>
              <a:t>Rewaya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Riwayatu</a:t>
            </a:r>
            <a:r>
              <a:rPr lang="en-US" dirty="0" smtClean="0"/>
              <a:t> </a:t>
            </a:r>
            <a:r>
              <a:rPr lang="en-US" dirty="0" err="1" smtClean="0"/>
              <a:t>Hafs</a:t>
            </a:r>
            <a:r>
              <a:rPr lang="en-US" dirty="0" smtClean="0"/>
              <a:t> has few different ways. Each way has different ruling.</a:t>
            </a:r>
          </a:p>
          <a:p>
            <a:r>
              <a:rPr lang="en-US" dirty="0" smtClean="0"/>
              <a:t>From those ways </a:t>
            </a:r>
            <a:r>
              <a:rPr lang="en-US" dirty="0" err="1" smtClean="0"/>
              <a:t>Shaatibiyya</a:t>
            </a:r>
            <a:r>
              <a:rPr lang="en-US" dirty="0" smtClean="0"/>
              <a:t>, </a:t>
            </a:r>
            <a:r>
              <a:rPr lang="en-US" dirty="0" err="1" smtClean="0"/>
              <a:t>Tayyibato</a:t>
            </a:r>
            <a:r>
              <a:rPr lang="en-US" dirty="0" smtClean="0"/>
              <a:t> </a:t>
            </a:r>
            <a:r>
              <a:rPr lang="en-US" dirty="0" err="1" smtClean="0"/>
              <a:t>Azzikr</a:t>
            </a:r>
            <a:r>
              <a:rPr lang="en-US" dirty="0" smtClean="0"/>
              <a:t> and </a:t>
            </a:r>
            <a:r>
              <a:rPr lang="en-US" dirty="0" err="1" smtClean="0"/>
              <a:t>Attayser</a:t>
            </a:r>
            <a:r>
              <a:rPr lang="en-US" dirty="0" smtClean="0"/>
              <a:t>. All those ways are </a:t>
            </a:r>
            <a:r>
              <a:rPr lang="en-US" dirty="0" err="1" smtClean="0"/>
              <a:t>Mutawatir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examples on differences between </a:t>
            </a:r>
            <a:r>
              <a:rPr lang="en-US" dirty="0" err="1" smtClean="0"/>
              <a:t>Shaatibiyya</a:t>
            </a:r>
            <a:r>
              <a:rPr lang="en-US" dirty="0" smtClean="0"/>
              <a:t> &amp; Others</a:t>
            </a:r>
            <a:br>
              <a:rPr lang="en-US" dirty="0" smtClean="0"/>
            </a:b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352928" cy="527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3553"/>
                <a:gridCol w="1570636"/>
                <a:gridCol w="1142281"/>
                <a:gridCol w="1356458"/>
              </a:tblGrid>
              <a:tr h="5815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</a:rPr>
                        <a:t>كيفية</a:t>
                      </a:r>
                      <a:r>
                        <a:rPr lang="ar-SA" sz="3600" dirty="0">
                          <a:latin typeface="Times New Roman"/>
                          <a:ea typeface="Times New Roman"/>
                          <a:cs typeface="Aharoni"/>
                        </a:rPr>
                        <a:t> </a:t>
                      </a:r>
                      <a:r>
                        <a:rPr lang="ar-SA" sz="3600" dirty="0">
                          <a:latin typeface="Times New Roman"/>
                          <a:ea typeface="Times New Roman"/>
                        </a:rPr>
                        <a:t>قراءته</a:t>
                      </a:r>
                      <a:r>
                        <a:rPr lang="ar-SA" sz="3600" dirty="0">
                          <a:latin typeface="Times New Roman"/>
                          <a:ea typeface="Times New Roman"/>
                          <a:cs typeface="Aharoni"/>
                        </a:rPr>
                        <a:t> </a:t>
                      </a:r>
                      <a:r>
                        <a:rPr lang="ar-SA" sz="3600" dirty="0">
                          <a:latin typeface="Times New Roman"/>
                          <a:ea typeface="Times New Roman"/>
                        </a:rPr>
                        <a:t>لها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</a:rPr>
                        <a:t>الكلمة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</a:rPr>
                        <a:t>الآية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</a:rPr>
                        <a:t>السورة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65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بالواو بدلاً من الهمزة 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هُزُواً 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latin typeface="Times New Roman"/>
                          <a:ea typeface="Times New Roman"/>
                          <a:cs typeface="Traditional Arabic"/>
                        </a:rPr>
                        <a:t>67</a:t>
                      </a:r>
                      <a:endParaRPr lang="en-A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البقرة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29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بياء الغيبة والباقون بتاء الخطاب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يَجْمَعُونَ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latin typeface="Times New Roman"/>
                          <a:ea typeface="Times New Roman"/>
                          <a:cs typeface="Traditional Arabic"/>
                        </a:rPr>
                        <a:t>157</a:t>
                      </a:r>
                      <a:endParaRPr lang="en-A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آل عمران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653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بالياء والباقون بالنون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يُوْتِيهِمْ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latin typeface="Times New Roman"/>
                          <a:ea typeface="Times New Roman"/>
                          <a:cs typeface="Traditional Arabic"/>
                        </a:rPr>
                        <a:t>152</a:t>
                      </a:r>
                      <a:endParaRPr lang="en-A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النساء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1306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بفتح التاء والحاء والباقون بضم التاء وكسر الحاء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اسْتَحَقَّ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107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المائدة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292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بنصب التاء والباقون برفعها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مَعْذِرَةً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latin typeface="Times New Roman"/>
                          <a:ea typeface="Times New Roman"/>
                          <a:cs typeface="Traditional Arabic"/>
                        </a:rPr>
                        <a:t>164</a:t>
                      </a:r>
                      <a:endParaRPr lang="en-A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الأعراف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910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بفتح الياء وأسكنها الباقون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مَعِيَ عَدُوّاً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>
                          <a:latin typeface="Times New Roman"/>
                          <a:ea typeface="Times New Roman"/>
                          <a:cs typeface="Traditional Arabic"/>
                        </a:rPr>
                        <a:t>83</a:t>
                      </a:r>
                      <a:endParaRPr lang="en-A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600" dirty="0">
                          <a:latin typeface="Times New Roman"/>
                          <a:ea typeface="Times New Roman"/>
                          <a:cs typeface="Traditional Arabic"/>
                        </a:rPr>
                        <a:t>التوبة</a:t>
                      </a:r>
                      <a:endParaRPr lang="en-A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Seven Letters </a:t>
            </a:r>
            <a:r>
              <a:rPr lang="en-US" dirty="0" err="1" smtClean="0"/>
              <a:t>vs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Seven Qiraat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seven Qiraat is not the same as the seven Letters the revealed on.</a:t>
            </a:r>
          </a:p>
          <a:p>
            <a:r>
              <a:rPr lang="en-US" dirty="0" smtClean="0"/>
              <a:t>The scholars have different opinions about the seven </a:t>
            </a:r>
            <a:r>
              <a:rPr lang="en-US" dirty="0"/>
              <a:t>L</a:t>
            </a:r>
            <a:r>
              <a:rPr lang="en-US" dirty="0" smtClean="0"/>
              <a:t>etters.</a:t>
            </a:r>
          </a:p>
          <a:p>
            <a:r>
              <a:rPr lang="en-AU" dirty="0" smtClean="0"/>
              <a:t>The most correct view is that the different letters are different ways of reading the Quran. </a:t>
            </a:r>
          </a:p>
          <a:p>
            <a:r>
              <a:rPr lang="en-AU" dirty="0" smtClean="0"/>
              <a:t>The differences may be in words only but have the same meaning.  Or the differences may be in both words and meaning but they do not contradict each other. </a:t>
            </a:r>
            <a:endParaRPr lang="en-US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Hadith</a:t>
            </a:r>
            <a:r>
              <a:rPr lang="en-US" dirty="0" smtClean="0"/>
              <a:t> </a:t>
            </a:r>
            <a:r>
              <a:rPr lang="en-US" dirty="0" err="1" smtClean="0"/>
              <a:t>Shareef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err="1" smtClean="0"/>
              <a:t>Ibn</a:t>
            </a:r>
            <a:r>
              <a:rPr lang="en-AU" dirty="0" smtClean="0"/>
              <a:t> </a:t>
            </a:r>
            <a:r>
              <a:rPr lang="en-AU" dirty="0" err="1" smtClean="0"/>
              <a:t>Mas`ud</a:t>
            </a:r>
            <a:r>
              <a:rPr lang="en-AU" dirty="0" smtClean="0"/>
              <a:t> (May Allah be pleased with him) reported: The Messenger of Allah ( PBUH) said to me: </a:t>
            </a:r>
          </a:p>
          <a:p>
            <a:r>
              <a:rPr lang="en-AU" b="1" dirty="0" smtClean="0"/>
              <a:t>"Whoever recites a letter from the Book of Allah, he will be credited with a good deed, and a good deed gets a ten-fold reward. I do not say that </a:t>
            </a:r>
            <a:r>
              <a:rPr lang="en-AU" b="1" dirty="0" err="1" smtClean="0"/>
              <a:t>Alif</a:t>
            </a:r>
            <a:r>
              <a:rPr lang="en-AU" b="1" dirty="0" smtClean="0"/>
              <a:t>-Lam-</a:t>
            </a:r>
            <a:r>
              <a:rPr lang="en-AU" b="1" dirty="0" err="1" smtClean="0"/>
              <a:t>Mim</a:t>
            </a:r>
            <a:r>
              <a:rPr lang="en-AU" b="1" dirty="0" smtClean="0"/>
              <a:t> is one letter, but </a:t>
            </a:r>
            <a:r>
              <a:rPr lang="en-AU" b="1" dirty="0" err="1" smtClean="0"/>
              <a:t>Alif</a:t>
            </a:r>
            <a:r>
              <a:rPr lang="en-AU" b="1" dirty="0" smtClean="0"/>
              <a:t> is a letter, Lam is a letter and </a:t>
            </a:r>
            <a:r>
              <a:rPr lang="en-AU" b="1" dirty="0" err="1" smtClean="0"/>
              <a:t>Mim</a:t>
            </a:r>
            <a:r>
              <a:rPr lang="en-AU" b="1" dirty="0" smtClean="0"/>
              <a:t> is a letter.'' </a:t>
            </a:r>
            <a:endParaRPr lang="en-AU" dirty="0" smtClean="0"/>
          </a:p>
          <a:p>
            <a:r>
              <a:rPr lang="en-AU" dirty="0" smtClean="0"/>
              <a:t>[At-</a:t>
            </a:r>
            <a:r>
              <a:rPr lang="en-AU" dirty="0" err="1" smtClean="0"/>
              <a:t>Tirmidhi</a:t>
            </a:r>
            <a:r>
              <a:rPr lang="en-AU" dirty="0" smtClean="0"/>
              <a:t>]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Seven Letters </a:t>
            </a:r>
            <a:r>
              <a:rPr lang="en-US" dirty="0" err="1"/>
              <a:t>vs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Seven </a:t>
            </a:r>
            <a:r>
              <a:rPr lang="en-US" dirty="0" err="1"/>
              <a:t>Qiraat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When the Quran was compiled by Caliph </a:t>
            </a:r>
            <a:r>
              <a:rPr lang="en-AU" dirty="0" err="1" smtClean="0"/>
              <a:t>Uthman</a:t>
            </a:r>
            <a:r>
              <a:rPr lang="en-AU" dirty="0" smtClean="0"/>
              <a:t> bin </a:t>
            </a:r>
            <a:r>
              <a:rPr lang="en-AU" dirty="0" err="1" smtClean="0"/>
              <a:t>Affan</a:t>
            </a:r>
            <a:r>
              <a:rPr lang="en-AU" dirty="0" smtClean="0"/>
              <a:t> he ordered all other copies to be burned .</a:t>
            </a:r>
          </a:p>
          <a:p>
            <a:r>
              <a:rPr lang="en-US" dirty="0" smtClean="0"/>
              <a:t>All the current Qiraat are in one Letter but in different </a:t>
            </a:r>
            <a:r>
              <a:rPr lang="en-US" dirty="0" err="1" smtClean="0"/>
              <a:t>Rewaya</a:t>
            </a:r>
            <a:r>
              <a:rPr lang="en-US" dirty="0" smtClean="0"/>
              <a:t> and </a:t>
            </a:r>
            <a:r>
              <a:rPr lang="en-US" dirty="0" err="1" smtClean="0"/>
              <a:t>Tareqa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someone wants to read the Quran in a prayer he should follow one way and not to mix with other ways.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Etiquette of reading the Quran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 he Quran slowly ayah per ayah </a:t>
            </a:r>
          </a:p>
          <a:p>
            <a:r>
              <a:rPr lang="en-US" dirty="0" err="1" smtClean="0"/>
              <a:t>Tadabbor</a:t>
            </a:r>
            <a:r>
              <a:rPr lang="en-US" dirty="0" smtClean="0"/>
              <a:t> (thinking about the meaning) of what you read</a:t>
            </a:r>
          </a:p>
          <a:p>
            <a:r>
              <a:rPr lang="en-US" dirty="0" smtClean="0"/>
              <a:t>Making </a:t>
            </a:r>
            <a:r>
              <a:rPr lang="en-US" dirty="0" err="1" smtClean="0"/>
              <a:t>Wudu</a:t>
            </a:r>
            <a:r>
              <a:rPr lang="en-US" dirty="0" smtClean="0"/>
              <a:t> if you want to read from </a:t>
            </a:r>
            <a:r>
              <a:rPr lang="en-US" dirty="0" err="1" smtClean="0"/>
              <a:t>Mushaf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err="1" smtClean="0"/>
              <a:t>Siwaq</a:t>
            </a:r>
            <a:r>
              <a:rPr lang="en-US" dirty="0" smtClean="0"/>
              <a:t> or brush your teeth before you start.</a:t>
            </a:r>
          </a:p>
          <a:p>
            <a:r>
              <a:rPr lang="en-US" dirty="0" smtClean="0"/>
              <a:t>Sit towards the </a:t>
            </a:r>
            <a:r>
              <a:rPr lang="en-US" dirty="0" err="1" smtClean="0"/>
              <a:t>Qiblah</a:t>
            </a:r>
            <a:r>
              <a:rPr lang="en-US" dirty="0" smtClean="0"/>
              <a:t> while reading if possible.</a:t>
            </a:r>
          </a:p>
          <a:p>
            <a:endParaRPr lang="en-A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Etiquette of reading the Quran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from the </a:t>
            </a:r>
            <a:r>
              <a:rPr lang="en-US" dirty="0" err="1" smtClean="0"/>
              <a:t>Mushaf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Sujood</a:t>
            </a:r>
            <a:r>
              <a:rPr lang="en-US" dirty="0" smtClean="0"/>
              <a:t> </a:t>
            </a:r>
            <a:r>
              <a:rPr lang="en-US" dirty="0" err="1" smtClean="0"/>
              <a:t>Tilawa</a:t>
            </a:r>
            <a:r>
              <a:rPr lang="en-US" dirty="0" smtClean="0"/>
              <a:t> if you pass Ayah with </a:t>
            </a:r>
            <a:r>
              <a:rPr lang="en-US" dirty="0" err="1" smtClean="0"/>
              <a:t>Sajdah</a:t>
            </a:r>
            <a:r>
              <a:rPr lang="en-US" dirty="0" smtClean="0"/>
              <a:t> in it.</a:t>
            </a:r>
          </a:p>
          <a:p>
            <a:r>
              <a:rPr lang="en-AU" dirty="0" smtClean="0"/>
              <a:t>Reciting it in a melodious voice (</a:t>
            </a:r>
            <a:r>
              <a:rPr lang="en-AU" dirty="0" err="1"/>
              <a:t>T</a:t>
            </a:r>
            <a:r>
              <a:rPr lang="en-AU" dirty="0" err="1" smtClean="0"/>
              <a:t>aghanni</a:t>
            </a:r>
            <a:r>
              <a:rPr lang="en-AU" dirty="0" smtClean="0"/>
              <a:t>) which means making the voice beautiful that conveys the feelings of humility, softening of the heart and sadness, without making too much effort or exaggerating.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Istiaaza</a:t>
            </a:r>
            <a:r>
              <a:rPr lang="en-US" dirty="0" smtClean="0"/>
              <a:t> and </a:t>
            </a:r>
            <a:r>
              <a:rPr lang="en-US" dirty="0" err="1" smtClean="0"/>
              <a:t>Basmalah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Istiaaza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 saying </a:t>
            </a:r>
            <a:r>
              <a:rPr lang="ar-JO" dirty="0" smtClean="0"/>
              <a:t>أعوذ بالله من الشيطان الرجيم)</a:t>
            </a:r>
            <a:r>
              <a:rPr lang="en-US" dirty="0" smtClean="0"/>
              <a:t>), is compulsory whenever you want to read the Quran irrespective if you start from the beginning or at the middle of a Surah.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Basmallah</a:t>
            </a:r>
            <a:r>
              <a:rPr lang="en-US" dirty="0" smtClean="0"/>
              <a:t>, i.e. saying </a:t>
            </a:r>
            <a:r>
              <a:rPr lang="ar-JO" sz="2800" dirty="0" smtClean="0"/>
              <a:t>بسم الله الرحمن الرحيم</a:t>
            </a:r>
            <a:r>
              <a:rPr lang="ar-JO" dirty="0" smtClean="0"/>
              <a:t>)</a:t>
            </a:r>
            <a:r>
              <a:rPr lang="en-US" dirty="0" smtClean="0"/>
              <a:t>), has to be done at the beginning of the Surah only.</a:t>
            </a:r>
          </a:p>
          <a:p>
            <a:r>
              <a:rPr lang="en-US" dirty="0" smtClean="0"/>
              <a:t>There is no </a:t>
            </a:r>
            <a:r>
              <a:rPr lang="en-US" dirty="0" err="1" smtClean="0"/>
              <a:t>Basmalah</a:t>
            </a:r>
            <a:r>
              <a:rPr lang="en-US" dirty="0" smtClean="0"/>
              <a:t> in Surah Al-</a:t>
            </a:r>
            <a:r>
              <a:rPr lang="en-US" dirty="0" err="1" smtClean="0"/>
              <a:t>Tawbah</a:t>
            </a:r>
            <a:r>
              <a:rPr lang="en-US" dirty="0" smtClean="0"/>
              <a:t>. </a:t>
            </a:r>
            <a:endParaRPr lang="en-A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Speeds of Reading the Quran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There are three </a:t>
            </a:r>
            <a:r>
              <a:rPr lang="en-AU" dirty="0" smtClean="0"/>
              <a:t>speeds of reading the Quran: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i="1" dirty="0" smtClean="0"/>
              <a:t>Al-</a:t>
            </a:r>
            <a:r>
              <a:rPr lang="en-AU" i="1" dirty="0" err="1" smtClean="0"/>
              <a:t>tahqeeq</a:t>
            </a:r>
            <a:r>
              <a:rPr lang="en-AU" dirty="0"/>
              <a:t>: where Quran is read very slowly with </a:t>
            </a:r>
            <a:r>
              <a:rPr lang="en-AU" dirty="0" err="1" smtClean="0"/>
              <a:t>Tajweed</a:t>
            </a:r>
            <a:r>
              <a:rPr lang="en-AU" dirty="0" smtClean="0"/>
              <a:t> but without </a:t>
            </a:r>
            <a:r>
              <a:rPr lang="en-AU" dirty="0" err="1" smtClean="0"/>
              <a:t>Tamteet</a:t>
            </a:r>
            <a:r>
              <a:rPr lang="en-AU" dirty="0" smtClean="0"/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AU" i="1" dirty="0" smtClean="0"/>
              <a:t>Al-</a:t>
            </a:r>
            <a:r>
              <a:rPr lang="en-AU" i="1" dirty="0" err="1" smtClean="0"/>
              <a:t>tadweer</a:t>
            </a:r>
            <a:r>
              <a:rPr lang="en-AU" dirty="0"/>
              <a:t>: where Quran is read at a medium pace with </a:t>
            </a:r>
            <a:r>
              <a:rPr lang="en-AU" dirty="0" err="1" smtClean="0"/>
              <a:t>Tajweed</a:t>
            </a:r>
            <a:endParaRPr lang="en-AU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AU" i="1" dirty="0" smtClean="0"/>
              <a:t>Al-</a:t>
            </a:r>
            <a:r>
              <a:rPr lang="en-AU" i="1" dirty="0" err="1" smtClean="0"/>
              <a:t>hadr</a:t>
            </a:r>
            <a:r>
              <a:rPr lang="en-AU" dirty="0"/>
              <a:t>: where Quran is read quickly with </a:t>
            </a:r>
            <a:r>
              <a:rPr lang="en-AU" dirty="0" err="1" smtClean="0"/>
              <a:t>Tajweed</a:t>
            </a:r>
            <a:r>
              <a:rPr lang="en-AU" dirty="0" smtClean="0"/>
              <a:t> but without combination of the letters.</a:t>
            </a:r>
          </a:p>
          <a:p>
            <a:endParaRPr lang="en-AU" dirty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1615180" y="-1066500"/>
            <a:ext cx="1440160" cy="4670520"/>
          </a:xfrm>
        </p:spPr>
        <p:txBody>
          <a:bodyPr>
            <a:noAutofit/>
          </a:bodyPr>
          <a:lstStyle/>
          <a:p>
            <a:r>
              <a:rPr lang="en-AU" sz="4000" dirty="0" smtClean="0"/>
              <a:t>Compilation of the Quran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3960440" cy="5017760"/>
          </a:xfrm>
        </p:spPr>
        <p:txBody>
          <a:bodyPr>
            <a:normAutofit/>
          </a:bodyPr>
          <a:lstStyle/>
          <a:p>
            <a:r>
              <a:rPr lang="en-AU" sz="3200" b="1" dirty="0" smtClean="0"/>
              <a:t>1</a:t>
            </a:r>
            <a:r>
              <a:rPr lang="en-AU" sz="3200" b="1" baseline="30000" dirty="0" smtClean="0"/>
              <a:t>st</a:t>
            </a:r>
            <a:r>
              <a:rPr lang="en-AU" sz="3200" b="1" dirty="0" smtClean="0"/>
              <a:t> Stage: Under </a:t>
            </a:r>
            <a:r>
              <a:rPr lang="en-AU" sz="3200" b="1" dirty="0"/>
              <a:t>Supervision of the Prophet </a:t>
            </a:r>
            <a:r>
              <a:rPr lang="en-AU" sz="3200" b="1" dirty="0" smtClean="0"/>
              <a:t>Muhammad.</a:t>
            </a:r>
            <a:endParaRPr lang="ar-JO" sz="3200" b="1" dirty="0" smtClean="0"/>
          </a:p>
          <a:p>
            <a:endParaRPr lang="en-AU" b="1" dirty="0" smtClean="0"/>
          </a:p>
          <a:p>
            <a:endParaRPr lang="en-AU" dirty="0"/>
          </a:p>
        </p:txBody>
      </p:sp>
      <p:pic>
        <p:nvPicPr>
          <p:cNvPr id="7" name="Picture Placeholder 6" descr="جمع القرآن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5602" b="25602"/>
          <a:stretch>
            <a:fillRect/>
          </a:stretch>
        </p:blipFill>
        <p:spPr>
          <a:xfrm>
            <a:off x="4680298" y="684213"/>
            <a:ext cx="3749354" cy="46890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Prophet (PBUH) was dictating the verses orally and instructed scribes to mark down the revelation on whatever materials were available.</a:t>
            </a:r>
          </a:p>
          <a:p>
            <a:r>
              <a:rPr lang="en-AU" dirty="0" smtClean="0"/>
              <a:t>Tree branches, stones, leather and bones were being used.</a:t>
            </a:r>
          </a:p>
          <a:p>
            <a:r>
              <a:rPr lang="en-AU" dirty="0" smtClean="0"/>
              <a:t>The scribes would then read their writing back to the Prophet, who would check it for mistakes.</a:t>
            </a:r>
          </a:p>
          <a:p>
            <a:r>
              <a:rPr lang="en-AU" dirty="0" smtClean="0"/>
              <a:t>He also dictated its placement within the growing body of text</a:t>
            </a:r>
            <a:endParaRPr lang="en-AU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1</a:t>
            </a:r>
            <a:r>
              <a:rPr lang="en-AU" baseline="30000" dirty="0" smtClean="0"/>
              <a:t>st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When the Prophet Muhammad died, the Quran has been fully written down.</a:t>
            </a:r>
          </a:p>
          <a:p>
            <a:r>
              <a:rPr lang="en-AU" dirty="0" smtClean="0"/>
              <a:t>It was not in a book format though.</a:t>
            </a:r>
          </a:p>
          <a:p>
            <a:r>
              <a:rPr lang="en-AU" dirty="0" smtClean="0"/>
              <a:t>The Quran was recorded on different parchments and materials, held in the possession of the Companions of the Prophet. </a:t>
            </a:r>
          </a:p>
          <a:p>
            <a:r>
              <a:rPr lang="en-AU" dirty="0" smtClean="0"/>
              <a:t>It was also memorised in the hart of the </a:t>
            </a:r>
            <a:r>
              <a:rPr lang="en-AU" dirty="0" err="1" smtClean="0"/>
              <a:t>Sahaba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1363152" y="-1102504"/>
            <a:ext cx="1944216" cy="4670520"/>
          </a:xfrm>
        </p:spPr>
        <p:txBody>
          <a:bodyPr>
            <a:noAutofit/>
          </a:bodyPr>
          <a:lstStyle/>
          <a:p>
            <a:r>
              <a:rPr lang="en-AU" sz="4000" dirty="0" smtClean="0"/>
              <a:t>Compilation of the Quran</a:t>
            </a:r>
            <a:endParaRPr lang="en-AU" sz="4000" dirty="0"/>
          </a:p>
        </p:txBody>
      </p:sp>
      <p:pic>
        <p:nvPicPr>
          <p:cNvPr id="6" name="Picture Placeholder 5" descr="جمع القرآن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245" b="22245"/>
          <a:stretch>
            <a:fillRect/>
          </a:stretch>
        </p:blipFill>
        <p:spPr>
          <a:xfrm>
            <a:off x="4788024" y="684213"/>
            <a:ext cx="3641628" cy="4673613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3960440" cy="50177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Stage: </a:t>
            </a:r>
            <a:r>
              <a:rPr lang="en-AU" sz="3200" b="1" dirty="0"/>
              <a:t>Under Supervision of Caliph Abu </a:t>
            </a:r>
            <a:r>
              <a:rPr lang="en-AU" sz="3200" b="1" dirty="0" err="1"/>
              <a:t>Bakr</a:t>
            </a:r>
            <a:endParaRPr lang="en-AU" sz="3200" dirty="0"/>
          </a:p>
          <a:p>
            <a:endParaRPr lang="en-AU" b="1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Many of scribes who memorized the Quran in their hearts were killed in the Battle of </a:t>
            </a:r>
            <a:r>
              <a:rPr lang="en-AU" dirty="0" err="1" smtClean="0"/>
              <a:t>Yamama</a:t>
            </a:r>
            <a:r>
              <a:rPr lang="en-AU" dirty="0" smtClean="0"/>
              <a:t>.</a:t>
            </a:r>
          </a:p>
          <a:p>
            <a:r>
              <a:rPr lang="en-AU" dirty="0" smtClean="0"/>
              <a:t>Some worries about the long-term preservation of the Holy Quran started arising. </a:t>
            </a:r>
          </a:p>
          <a:p>
            <a:r>
              <a:rPr lang="en-AU" dirty="0" smtClean="0"/>
              <a:t>The Caliph Abu </a:t>
            </a:r>
            <a:r>
              <a:rPr lang="en-AU" dirty="0" err="1" smtClean="0"/>
              <a:t>Bakr</a:t>
            </a:r>
            <a:r>
              <a:rPr lang="en-AU" dirty="0" smtClean="0"/>
              <a:t> ordered one of Prophet Muhammad’s key scribes, </a:t>
            </a:r>
            <a:r>
              <a:rPr lang="en-AU" dirty="0" err="1" smtClean="0"/>
              <a:t>Zayd</a:t>
            </a:r>
            <a:r>
              <a:rPr lang="en-AU" dirty="0" smtClean="0"/>
              <a:t> bin </a:t>
            </a:r>
            <a:r>
              <a:rPr lang="en-AU" dirty="0" err="1" smtClean="0"/>
              <a:t>Thabit</a:t>
            </a:r>
            <a:r>
              <a:rPr lang="en-AU" dirty="0" smtClean="0"/>
              <a:t>,  to initiate the process of compiling the Quran</a:t>
            </a:r>
          </a:p>
          <a:p>
            <a:endParaRPr lang="en-A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err="1" smtClean="0"/>
              <a:t>Zayed</a:t>
            </a:r>
            <a:r>
              <a:rPr lang="en-AU" dirty="0" smtClean="0"/>
              <a:t> started the process by collecting the </a:t>
            </a:r>
            <a:r>
              <a:rPr lang="en-AU" dirty="0" err="1" smtClean="0"/>
              <a:t>Ayat</a:t>
            </a:r>
            <a:r>
              <a:rPr lang="en-AU" dirty="0" smtClean="0"/>
              <a:t> from the various type of written Quran .</a:t>
            </a:r>
          </a:p>
          <a:p>
            <a:r>
              <a:rPr lang="en-AU" dirty="0" smtClean="0"/>
              <a:t>The Quran was fully memorised by him as well so he was verifying each verse from his own memory. </a:t>
            </a:r>
          </a:p>
          <a:p>
            <a:r>
              <a:rPr lang="en-AU" dirty="0" smtClean="0"/>
              <a:t>He also requested that for every verse, two reliable witnesses had to testify that they heard the verse from the Prophet Muhammad, before it became accepted.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Compilation of the Quran</a:t>
            </a:r>
            <a:br>
              <a:rPr lang="en-AU" dirty="0" smtClean="0"/>
            </a:br>
            <a:r>
              <a:rPr lang="en-AU" dirty="0" smtClean="0"/>
              <a:t>2</a:t>
            </a:r>
            <a:r>
              <a:rPr lang="en-AU" baseline="30000" dirty="0" smtClean="0"/>
              <a:t>nd</a:t>
            </a:r>
            <a:r>
              <a:rPr lang="en-AU" dirty="0" smtClean="0"/>
              <a:t> Stage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complete text of the Quran was kept in the possession of Abu </a:t>
            </a:r>
            <a:r>
              <a:rPr lang="en-A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Bakr</a:t>
            </a:r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then passed on to the next Caliph, Umar </a:t>
            </a:r>
            <a:r>
              <a:rPr lang="en-A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Ibn</a:t>
            </a:r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Al-</a:t>
            </a:r>
            <a:r>
              <a:rPr lang="en-A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Khattab</a:t>
            </a:r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After his death, they were given to his daughter </a:t>
            </a:r>
            <a:r>
              <a:rPr lang="en-A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Hafsah</a:t>
            </a:r>
            <a:r>
              <a:rPr lang="en-A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(who was also a widow of the Prophet Muhammad).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3626</TotalTime>
  <Words>1228</Words>
  <Application>Microsoft Office PowerPoint</Application>
  <PresentationFormat>On-screen Show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LuckyTie</vt:lpstr>
      <vt:lpstr>Ahkam  Altajweed Rewayat Hafs 'An 'Aasim  by the way of Shaatibiyyah  CANBERRA MOSQUE </vt:lpstr>
      <vt:lpstr>Hadith Shareef</vt:lpstr>
      <vt:lpstr>Compilation of the Quran</vt:lpstr>
      <vt:lpstr>Compilation of the Quran 1st Stage</vt:lpstr>
      <vt:lpstr>Compilation of the Quran 1st Stage</vt:lpstr>
      <vt:lpstr>Compilation of the Quran</vt:lpstr>
      <vt:lpstr>Compilation of the Quran 2nd Stage</vt:lpstr>
      <vt:lpstr>Compilation of the Quran 2nd Stage</vt:lpstr>
      <vt:lpstr>Compilation of the Quran 2nd Stage</vt:lpstr>
      <vt:lpstr>Compilation of the Quran</vt:lpstr>
      <vt:lpstr>Compilation of the Quran 3rd Stage</vt:lpstr>
      <vt:lpstr>Compilation of the Quran 3rd Stage</vt:lpstr>
      <vt:lpstr>Compilation of the Quran 3rd Stage</vt:lpstr>
      <vt:lpstr>Is it compulsory to learn  Ahkam Al-Tilawa?</vt:lpstr>
      <vt:lpstr>The Definition of Ilm Al-Tajweed</vt:lpstr>
      <vt:lpstr>Wrong ways of recitation.  Imam Al-Jazari Said: </vt:lpstr>
      <vt:lpstr>What is Rewayat Hafs 'An 'Aasim  by the way of Shaatibiyyah?  </vt:lpstr>
      <vt:lpstr>Some examples on differences between Shaatibiyya &amp; Others </vt:lpstr>
      <vt:lpstr>The Seven Letters vs the Seven Qiraat</vt:lpstr>
      <vt:lpstr>The Seven Letters vs the Seven Qiraat</vt:lpstr>
      <vt:lpstr>Etiquette of reading the Quran</vt:lpstr>
      <vt:lpstr>Etiquette of reading the Quran</vt:lpstr>
      <vt:lpstr>Istiaaza and Basmalah</vt:lpstr>
      <vt:lpstr>Speeds of Reading the Quran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MALSHAWWA</dc:creator>
  <cp:lastModifiedBy>Badri</cp:lastModifiedBy>
  <cp:revision>36</cp:revision>
  <dcterms:created xsi:type="dcterms:W3CDTF">2013-04-21T11:32:30Z</dcterms:created>
  <dcterms:modified xsi:type="dcterms:W3CDTF">2013-04-25T10:09:57Z</dcterms:modified>
</cp:coreProperties>
</file>