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7"/>
  </p:handoutMasterIdLst>
  <p:sldIdLst>
    <p:sldId id="256" r:id="rId2"/>
    <p:sldId id="260" r:id="rId3"/>
    <p:sldId id="258" r:id="rId4"/>
    <p:sldId id="289" r:id="rId5"/>
    <p:sldId id="290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>
        <p:scale>
          <a:sx n="75" d="100"/>
          <a:sy n="75" d="100"/>
        </p:scale>
        <p:origin x="-184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C4D812-B8E9-4D82-9438-8215F1004F88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944F65-40FA-4676-A840-38158EE97E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69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DE6F-F74F-4E6B-9FC4-400A17855066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F8B2-0D89-4C5E-B25C-F4343736A8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6814-6B65-417E-A563-E2503D8CE293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BCB1-895D-4166-9116-BC4F1FF178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34BC-153C-4BFE-BDF2-9C0539E1B5C8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0FF7-8B51-4CF6-8A89-0445EB63D7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1370-92BD-44BB-81DB-C633C1685EE4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EF44-9962-45C6-8970-B0B5B20683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53DB-8CCC-44D5-B4C5-0C5A3BEB842B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F250B-7557-49A4-B554-237B1A5734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DFA4-92D4-42C2-8713-901FB3605954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B916-A1E6-41F9-B510-24F47E1010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2FF1-208D-40B1-8AE6-DB05E4C16306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0AAD-DE30-44A4-8FB7-24A2C232538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8CA8-DB7B-4C7E-8E7E-92CD072C1AB6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EC12-940F-48CB-B64A-29FCF0A585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70E2-1FAE-415E-A9B0-51409ED3C99C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6A82-FB91-4ABB-BFBE-6B737F9AED8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5BC3-4082-4838-AEB3-987DF79D1E07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9F06-BF42-4CB9-9EE0-BC4789747D3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4680-09B5-48CF-B7BE-D3D398ABF786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4129-9F51-4B6C-A124-147C829B4C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C7F16-2B91-449C-AA42-7D2AD5C2A4C3}" type="datetimeFigureOut">
              <a:rPr lang="en-AU"/>
              <a:pPr>
                <a:defRPr/>
              </a:pPr>
              <a:t>23/05/2013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0BF36-C0B6-4C9C-A304-BAA870666D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3" r:id="rId2"/>
    <p:sldLayoutId id="214748379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withtajweed.com/tajweed_Makhaarij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err="1" smtClean="0"/>
              <a:t>Ahkam</a:t>
            </a:r>
            <a:r>
              <a:rPr lang="en-AU" dirty="0" smtClean="0"/>
              <a:t>  </a:t>
            </a:r>
            <a:r>
              <a:rPr lang="en-AU" dirty="0" err="1" smtClean="0"/>
              <a:t>Altajweed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>
                <a:solidFill>
                  <a:srgbClr val="002060"/>
                </a:solidFill>
              </a:rPr>
              <a:t>Rewayat</a:t>
            </a:r>
            <a:r>
              <a:rPr lang="en-AU" dirty="0" smtClean="0">
                <a:solidFill>
                  <a:srgbClr val="002060"/>
                </a:solidFill>
              </a:rPr>
              <a:t> </a:t>
            </a:r>
            <a:r>
              <a:rPr lang="en-AU" dirty="0" err="1" smtClean="0">
                <a:solidFill>
                  <a:srgbClr val="002060"/>
                </a:solidFill>
              </a:rPr>
              <a:t>Hafs</a:t>
            </a:r>
            <a:r>
              <a:rPr lang="en-AU" dirty="0" smtClean="0">
                <a:solidFill>
                  <a:srgbClr val="002060"/>
                </a:solidFill>
              </a:rPr>
              <a:t> 'An '</a:t>
            </a:r>
            <a:r>
              <a:rPr lang="en-AU" dirty="0" err="1" smtClean="0">
                <a:solidFill>
                  <a:srgbClr val="002060"/>
                </a:solidFill>
              </a:rPr>
              <a:t>Aasim</a:t>
            </a:r>
            <a:r>
              <a:rPr lang="en-AU" dirty="0" smtClean="0">
                <a:solidFill>
                  <a:srgbClr val="002060"/>
                </a:solidFill>
              </a:rPr>
              <a:t> </a:t>
            </a:r>
            <a:br>
              <a:rPr lang="en-AU" dirty="0" smtClean="0">
                <a:solidFill>
                  <a:srgbClr val="002060"/>
                </a:solidFill>
              </a:rPr>
            </a:br>
            <a:r>
              <a:rPr lang="en-AU" dirty="0" smtClean="0">
                <a:solidFill>
                  <a:srgbClr val="002060"/>
                </a:solidFill>
              </a:rPr>
              <a:t>by the way of </a:t>
            </a:r>
            <a:r>
              <a:rPr lang="en-AU" dirty="0" err="1" smtClean="0">
                <a:solidFill>
                  <a:srgbClr val="002060"/>
                </a:solidFill>
              </a:rPr>
              <a:t>Shaatibiyyah</a:t>
            </a:r>
            <a:r>
              <a:rPr lang="en-AU" dirty="0" smtClean="0">
                <a:solidFill>
                  <a:srgbClr val="002060"/>
                </a:solidFill>
              </a:rPr>
              <a:t> </a:t>
            </a:r>
            <a:br>
              <a:rPr lang="en-AU" dirty="0" smtClean="0">
                <a:solidFill>
                  <a:srgbClr val="002060"/>
                </a:solidFill>
              </a:rPr>
            </a:br>
            <a:r>
              <a:rPr lang="en-AU" dirty="0" smtClean="0"/>
              <a:t>CANBERRA MOSQUE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Week </a:t>
            </a:r>
            <a:r>
              <a:rPr lang="en-US" dirty="0" smtClean="0"/>
              <a:t>4</a:t>
            </a:r>
            <a:endParaRPr lang="en-US" dirty="0"/>
          </a:p>
          <a:p>
            <a:pPr>
              <a:defRPr/>
            </a:pPr>
            <a:r>
              <a:rPr lang="en-AU" dirty="0"/>
              <a:t>MAKHRAJ AL LISSAN (Tongue) Part </a:t>
            </a:r>
            <a:r>
              <a:rPr lang="en-AU" dirty="0"/>
              <a:t>3</a:t>
            </a:r>
            <a:endParaRPr lang="en-AU" dirty="0"/>
          </a:p>
          <a:p>
            <a:pPr>
              <a:defRPr/>
            </a:pPr>
            <a:r>
              <a:rPr lang="en-AU" dirty="0" smtClean="0"/>
              <a:t>12 </a:t>
            </a:r>
            <a:r>
              <a:rPr lang="en-AU" dirty="0" smtClean="0"/>
              <a:t>Rajab 1434</a:t>
            </a:r>
            <a:endParaRPr lang="en-AU" dirty="0"/>
          </a:p>
          <a:p>
            <a:pPr>
              <a:defRPr/>
            </a:pPr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</a:t>
            </a:r>
            <a:r>
              <a:rPr lang="en-US" sz="5400" dirty="0" smtClean="0"/>
              <a:t>of the </a:t>
            </a:r>
            <a:r>
              <a:rPr lang="en-US" sz="5400" dirty="0" smtClean="0"/>
              <a:t>letter (</a:t>
            </a:r>
            <a:r>
              <a:rPr lang="ar-SA" sz="5400" dirty="0" smtClean="0"/>
              <a:t>ط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EG" sz="3600" dirty="0" smtClean="0">
                <a:latin typeface="mry_KacstQurn" pitchFamily="18" charset="-78"/>
                <a:cs typeface="mry_KacstQurn" pitchFamily="18" charset="-78"/>
              </a:rPr>
              <a:t>وَٱلطُّورِ   وَكِتَٰبٍۢ مَّسْطُورٍۢ (2-52:1) </a:t>
            </a:r>
            <a:r>
              <a:rPr lang="en-AU" sz="36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36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3600" dirty="0" smtClean="0">
                <a:latin typeface="mry_KacstQurn" pitchFamily="18" charset="-78"/>
                <a:cs typeface="mry_KacstQurn" pitchFamily="18" charset="-78"/>
              </a:rPr>
              <a:t>تَطْمَئِنُّ ٱلْقُلُوبُ (13:28) </a:t>
            </a:r>
            <a:r>
              <a:rPr lang="en-AU" sz="36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36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3600" dirty="0" smtClean="0">
                <a:latin typeface="mry_KacstQurn" pitchFamily="18" charset="-78"/>
                <a:cs typeface="mry_KacstQurn" pitchFamily="18" charset="-78"/>
              </a:rPr>
              <a:t>يَبْسُطُ ٱلرِّزْقَ (42:12) </a:t>
            </a:r>
            <a:r>
              <a:rPr lang="en-AU" sz="36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36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3600" dirty="0" smtClean="0">
                <a:latin typeface="mry_KacstQurn" pitchFamily="18" charset="-78"/>
                <a:cs typeface="mry_KacstQurn" pitchFamily="18" charset="-78"/>
              </a:rPr>
              <a:t>طَآئِفَةٌ أُخْرَىٰ (4:102</a:t>
            </a:r>
            <a:r>
              <a:rPr lang="ar-EG" sz="3600" dirty="0">
                <a:latin typeface="mry_KacstQurn" pitchFamily="18" charset="-78"/>
                <a:cs typeface="mry_KacstQurn" pitchFamily="18" charset="-78"/>
              </a:rPr>
              <a:t>) </a:t>
            </a:r>
            <a:r>
              <a:rPr lang="en-AU" sz="36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36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3600" dirty="0" smtClean="0">
                <a:latin typeface="mry_KacstQurn" pitchFamily="18" charset="-78"/>
                <a:cs typeface="mry_KacstQurn" pitchFamily="18" charset="-78"/>
              </a:rPr>
              <a:t>بِسُلْطَٰنٍۢ مُّبِينٍ (52:38)</a:t>
            </a:r>
            <a:endParaRPr lang="en-AU" sz="4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</a:t>
            </a:r>
            <a:r>
              <a:rPr lang="en-US" sz="5400" dirty="0" smtClean="0"/>
              <a:t>of the </a:t>
            </a:r>
            <a:r>
              <a:rPr lang="en-US" sz="5400" dirty="0" smtClean="0"/>
              <a:t>letter (</a:t>
            </a:r>
            <a:r>
              <a:rPr lang="ar-SA" sz="5400" dirty="0" smtClean="0"/>
              <a:t>د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وَأَيَّدْنَٰهُ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بِرُوحِ ٱلْقُدُسِ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(2:87)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وَٱللَّهُ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بَصِيرٌۢ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بِٱلْعِبَادِ (3:15)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وَٱلْأَرْضَ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مَدَدْنَـٰهَا (50:7)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وَلَدَارُ ٱلْءَاخِرَةِ (12:109)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br>
              <a:rPr lang="ar-EG" sz="4800" dirty="0">
                <a:latin typeface="mry_KacstQurn" pitchFamily="18" charset="-78"/>
                <a:cs typeface="mry_KacstQurn" pitchFamily="18" charset="-78"/>
              </a:rPr>
            </a:br>
            <a:r>
              <a:rPr lang="ar-SA" sz="4800" dirty="0" smtClean="0">
                <a:latin typeface="mry_KacstQurn" pitchFamily="18" charset="-78"/>
                <a:cs typeface="mry_KacstQurn" pitchFamily="18" charset="-78"/>
              </a:rPr>
              <a:t>مَّتَٰعَ </a:t>
            </a:r>
            <a:r>
              <a:rPr lang="ar-SA" sz="4800" dirty="0">
                <a:latin typeface="mry_KacstQurn" pitchFamily="18" charset="-78"/>
                <a:cs typeface="mry_KacstQurn" pitchFamily="18" charset="-78"/>
              </a:rPr>
              <a:t>ٱلْحَيَوٰةِ ٱلدُّنْيَا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(10:23)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ٱلَّتِى تَطَّلِعُ عَلَى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ٱلْأَفْـِٔدَةِ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(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104:7)</a:t>
            </a:r>
            <a:endParaRPr lang="en-A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</a:t>
            </a:r>
            <a:r>
              <a:rPr lang="en-US" sz="5400" dirty="0" smtClean="0"/>
              <a:t>of the </a:t>
            </a:r>
            <a:r>
              <a:rPr lang="en-US" sz="5400" dirty="0" smtClean="0"/>
              <a:t>letter (</a:t>
            </a:r>
            <a:r>
              <a:rPr lang="ar-SA" sz="5400" dirty="0" smtClean="0"/>
              <a:t>ت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تَبَّتْ يَدَآ أَبِى لَهَبٍۢ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وَتَبَّ (111:1)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endParaRPr lang="ar-EG" sz="4800" dirty="0" smtClean="0">
              <a:latin typeface="mry_KacstQurn" pitchFamily="18" charset="-78"/>
              <a:cs typeface="mry_KacstQurn" pitchFamily="18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أَتْمِمْ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لَنَا نُورَنَا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(66:8)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 تَارَةً أُخْرَىٰ (20:55)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كِتَـٰبًۭا مَّوْقُوتًۭا (4:103)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وَٱلتِّينِ وَٱلزَّيْتُونِ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(95:1)</a:t>
            </a:r>
            <a:endParaRPr lang="en-AU" sz="4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9</a:t>
            </a:r>
            <a:r>
              <a:rPr lang="en-AU" baseline="30000" dirty="0" smtClean="0"/>
              <a:t>th</a:t>
            </a:r>
            <a:r>
              <a:rPr lang="en-AU" dirty="0" smtClean="0"/>
              <a:t> </a:t>
            </a:r>
            <a:r>
              <a:rPr lang="en-AU" dirty="0" smtClean="0"/>
              <a:t>sub-</a:t>
            </a:r>
            <a:r>
              <a:rPr lang="en-AU" dirty="0" err="1" smtClean="0"/>
              <a:t>makhraj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AU" dirty="0" smtClean="0"/>
              <a:t>the tongue </a:t>
            </a:r>
            <a:endParaRPr lang="en-AU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"/>
            </a:pPr>
            <a:r>
              <a:rPr lang="en-AU" sz="4400" dirty="0" smtClean="0"/>
              <a:t>From the </a:t>
            </a:r>
            <a:r>
              <a:rPr lang="en-AU" sz="4400" dirty="0" smtClean="0"/>
              <a:t>tip </a:t>
            </a:r>
            <a:r>
              <a:rPr lang="en-AU" sz="4400" dirty="0" smtClean="0"/>
              <a:t>of the tongue and </a:t>
            </a:r>
            <a:r>
              <a:rPr lang="en-US" sz="4400" dirty="0" smtClean="0"/>
              <a:t>the lower incisors</a:t>
            </a:r>
            <a:endParaRPr lang="en-AU" sz="4400" dirty="0" smtClean="0"/>
          </a:p>
          <a:p>
            <a:pPr>
              <a:buFont typeface="Wingdings" pitchFamily="2" charset="2"/>
              <a:buChar char=""/>
            </a:pPr>
            <a:r>
              <a:rPr lang="en-US" sz="4400" dirty="0" smtClean="0"/>
              <a:t>Three </a:t>
            </a:r>
            <a:r>
              <a:rPr lang="en-AU" sz="4400" dirty="0" smtClean="0"/>
              <a:t>letters </a:t>
            </a:r>
            <a:r>
              <a:rPr lang="en-AU" sz="4400" dirty="0" smtClean="0"/>
              <a:t>come from </a:t>
            </a:r>
            <a:r>
              <a:rPr lang="en-AU" sz="4400" dirty="0" smtClean="0"/>
              <a:t>this sub-</a:t>
            </a:r>
            <a:r>
              <a:rPr lang="en-AU" sz="4400" dirty="0" err="1" smtClean="0"/>
              <a:t>makhraj</a:t>
            </a:r>
            <a:r>
              <a:rPr lang="en-AU" sz="4400" dirty="0" smtClean="0"/>
              <a:t> </a:t>
            </a:r>
            <a:r>
              <a:rPr lang="en-AU" sz="4400" dirty="0" smtClean="0"/>
              <a:t>which are</a:t>
            </a:r>
            <a:r>
              <a:rPr lang="ar-JO" sz="4400" dirty="0" smtClean="0"/>
              <a:t> </a:t>
            </a:r>
            <a:r>
              <a:rPr lang="en-AU" sz="4400" dirty="0" smtClean="0"/>
              <a:t>(</a:t>
            </a:r>
            <a:r>
              <a:rPr lang="ar-SA" sz="4400" b="1" dirty="0" smtClean="0">
                <a:cs typeface="Traditional Arabic" pitchFamily="2" charset="-78"/>
              </a:rPr>
              <a:t>ص،س،ز</a:t>
            </a:r>
            <a:r>
              <a:rPr lang="en-AU" sz="4400" dirty="0" smtClean="0"/>
              <a:t>)</a:t>
            </a:r>
          </a:p>
          <a:p>
            <a:pPr>
              <a:buFont typeface="Wingdings" pitchFamily="2" charset="2"/>
              <a:buChar char=""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diagram showing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makhraj</a:t>
            </a:r>
            <a:r>
              <a:rPr lang="en-US" dirty="0"/>
              <a:t> of </a:t>
            </a:r>
            <a:r>
              <a:rPr lang="en-US" dirty="0" smtClean="0"/>
              <a:t>(</a:t>
            </a:r>
            <a:r>
              <a:rPr lang="ar-JO" dirty="0"/>
              <a:t>ص</a:t>
            </a:r>
            <a:r>
              <a:rPr lang="en-US" dirty="0" smtClean="0"/>
              <a:t>)</a:t>
            </a:r>
            <a:endParaRPr lang="en-AU" dirty="0"/>
          </a:p>
        </p:txBody>
      </p:sp>
      <p:pic>
        <p:nvPicPr>
          <p:cNvPr id="27650" name="Content Placeholder 7" descr="77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1175" y="1935163"/>
            <a:ext cx="304165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diagram showing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makhraj</a:t>
            </a:r>
            <a:r>
              <a:rPr lang="en-US" dirty="0"/>
              <a:t> of </a:t>
            </a:r>
            <a:r>
              <a:rPr lang="en-US" dirty="0" smtClean="0"/>
              <a:t>(</a:t>
            </a:r>
            <a:r>
              <a:rPr lang="ar-SA" b="1" dirty="0">
                <a:cs typeface="Traditional Arabic" pitchFamily="2" charset="-78"/>
              </a:rPr>
              <a:t>س،ز</a:t>
            </a:r>
            <a:r>
              <a:rPr lang="en-US" dirty="0" smtClean="0"/>
              <a:t>)</a:t>
            </a:r>
            <a:endParaRPr lang="en-AU" dirty="0"/>
          </a:p>
        </p:txBody>
      </p:sp>
      <p:pic>
        <p:nvPicPr>
          <p:cNvPr id="28674" name="Content Placeholder 5" descr="78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4350" y="1935163"/>
            <a:ext cx="30353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</a:t>
            </a:r>
            <a:r>
              <a:rPr lang="en-AU" sz="5400" dirty="0" smtClean="0"/>
              <a:t>of the</a:t>
            </a:r>
            <a:r>
              <a:rPr lang="en-US" sz="5400" dirty="0" smtClean="0"/>
              <a:t> </a:t>
            </a:r>
            <a:r>
              <a:rPr lang="en-US" sz="5400" dirty="0" smtClean="0"/>
              <a:t>letter (</a:t>
            </a:r>
            <a:r>
              <a:rPr lang="ar-SA" sz="5400" dirty="0" smtClean="0"/>
              <a:t>ص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تَصْلَىٰ نَارًا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حَامِيَةًۭ (88:4)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صَبَبْنَا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ٱلْمَآءَ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صَبًّۭا (80:25)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 بُكْرَةًۭ وَأَصِيلًا (48:9)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وَأَقِيمُوا۟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ٱلصَّلَوٰةَ (2:43)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ءَامَنُوا۟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صَلُّوا۟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عَلَيْهِ (33:56)</a:t>
            </a:r>
            <a:endParaRPr lang="en-AU" sz="4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</a:t>
            </a:r>
            <a:r>
              <a:rPr lang="en-US" sz="5400" dirty="0" smtClean="0"/>
              <a:t>of the </a:t>
            </a:r>
            <a:r>
              <a:rPr lang="en-US" sz="5400" dirty="0" smtClean="0"/>
              <a:t>letter (</a:t>
            </a:r>
            <a:r>
              <a:rPr lang="ar-SA" sz="5400" dirty="0" smtClean="0"/>
              <a:t>س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algn="r" rtl="1"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وَأَيَّدْنَٰهُ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بِرُوحِ ٱلْقُدُسِ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(2:87)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سَأَلَ سَآئِلٌۢ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(70:1)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700" dirty="0" smtClean="0">
                <a:latin typeface="mry_KacstQurn" pitchFamily="18" charset="-78"/>
                <a:cs typeface="mry_KacstQurn" pitchFamily="18" charset="-78"/>
              </a:rPr>
              <a:t>لَا </a:t>
            </a:r>
            <a:r>
              <a:rPr lang="ar-EG" sz="4700" dirty="0">
                <a:latin typeface="mry_KacstQurn" pitchFamily="18" charset="-78"/>
                <a:cs typeface="mry_KacstQurn" pitchFamily="18" charset="-78"/>
              </a:rPr>
              <a:t>يَسْخَرْ قَوْمٌۭ مِّن </a:t>
            </a:r>
            <a:r>
              <a:rPr lang="ar-EG" sz="4700" dirty="0" smtClean="0">
                <a:latin typeface="mry_KacstQurn" pitchFamily="18" charset="-78"/>
                <a:cs typeface="mry_KacstQurn" pitchFamily="18" charset="-78"/>
              </a:rPr>
              <a:t>قَوْمٍ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(49:11)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سَلْسَبِيلًۭا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(76:18)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سَيَقُولُ ٱلسُّفَهَآءُ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(2:142)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 </a:t>
            </a:r>
          </a:p>
          <a:p>
            <a:pPr marL="0" indent="0" algn="r" rtl="1"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مِن شَرِّ ٱلْوَسْوَاسِ ٱلْخَنَّاسِ   ٱلَّذِى يُوَسْوِسُ فِى صُدُورِ ٱلنَّاسِ   مِنَ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ٱلْجِنَّةِ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وَٱلنَّاسِ (6-114:4)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on letter (</a:t>
            </a:r>
            <a:r>
              <a:rPr lang="ar-SA" sz="5400" dirty="0" smtClean="0"/>
              <a:t>ز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وَخَلَقْنَٰكُمْ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أَزْوَٰجًۭا (78:8)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إِذَا زُلْزِلَتِ ٱلْأَرْضُ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زِلْزَالَهَا (99:1) </a:t>
            </a:r>
            <a:r>
              <a:rPr lang="en-AU" sz="48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ُفَقَدْ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فَازَ فَوْزًا عَظِيمًا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(33:71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وَأَنزَلْنَا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مِنَ ٱلسَّمَآءِ مَآءًۭ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طَهُورًۭا (25:48) </a:t>
            </a:r>
            <a:r>
              <a:rPr lang="en-AU" sz="48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أَزْوَٰجًۭا </a:t>
            </a:r>
            <a:r>
              <a:rPr lang="ar-EG" sz="4800" dirty="0">
                <a:latin typeface="mry_KacstQurn" pitchFamily="18" charset="-78"/>
                <a:cs typeface="mry_KacstQurn" pitchFamily="18" charset="-78"/>
              </a:rPr>
              <a:t>لِّتَسْكُنُوٓا۟ </a:t>
            </a:r>
            <a:r>
              <a:rPr lang="ar-EG" sz="4800" dirty="0" smtClean="0">
                <a:latin typeface="mry_KacstQurn" pitchFamily="18" charset="-78"/>
                <a:cs typeface="mry_KacstQurn" pitchFamily="18" charset="-78"/>
              </a:rPr>
              <a:t>إِلَيْهَا (30:21)</a:t>
            </a:r>
            <a:endParaRPr lang="en-A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10</a:t>
            </a:r>
            <a:r>
              <a:rPr lang="en-AU" baseline="30000" dirty="0" smtClean="0"/>
              <a:t>th</a:t>
            </a:r>
            <a:r>
              <a:rPr lang="en-AU" dirty="0" smtClean="0"/>
              <a:t> sub-</a:t>
            </a:r>
            <a:r>
              <a:rPr lang="en-AU" dirty="0" err="1" smtClean="0"/>
              <a:t>makhraj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AU" dirty="0" smtClean="0"/>
              <a:t>the tongue </a:t>
            </a:r>
            <a:endParaRPr lang="en-AU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"/>
            </a:pPr>
            <a:r>
              <a:rPr lang="en-AU" sz="4400" dirty="0" smtClean="0"/>
              <a:t>From the top part of the tip of the tongue and the bottom edge </a:t>
            </a:r>
            <a:r>
              <a:rPr lang="en-US" sz="4400" dirty="0" smtClean="0"/>
              <a:t>of the two top incisors</a:t>
            </a:r>
            <a:endParaRPr lang="en-AU" sz="4400" dirty="0" smtClean="0"/>
          </a:p>
          <a:p>
            <a:pPr>
              <a:buFont typeface="Wingdings" pitchFamily="2" charset="2"/>
              <a:buChar char=""/>
            </a:pPr>
            <a:r>
              <a:rPr lang="en-US" sz="4400" dirty="0" smtClean="0"/>
              <a:t>Three </a:t>
            </a:r>
            <a:r>
              <a:rPr lang="en-AU" sz="4400" dirty="0" smtClean="0"/>
              <a:t>letters </a:t>
            </a:r>
            <a:r>
              <a:rPr lang="en-AU" sz="4400" dirty="0" smtClean="0"/>
              <a:t>come from </a:t>
            </a:r>
            <a:r>
              <a:rPr lang="en-AU" sz="4400" dirty="0" smtClean="0"/>
              <a:t>this sub-</a:t>
            </a:r>
            <a:r>
              <a:rPr lang="en-AU" sz="4400" dirty="0" err="1" smtClean="0"/>
              <a:t>makhraj</a:t>
            </a:r>
            <a:r>
              <a:rPr lang="en-AU" sz="4400" dirty="0" smtClean="0"/>
              <a:t> </a:t>
            </a:r>
            <a:r>
              <a:rPr lang="en-AU" sz="4400" dirty="0" smtClean="0"/>
              <a:t>which are</a:t>
            </a:r>
            <a:r>
              <a:rPr lang="ar-JO" sz="4400" dirty="0" smtClean="0"/>
              <a:t> </a:t>
            </a:r>
            <a:r>
              <a:rPr lang="en-AU" sz="4400" dirty="0" smtClean="0"/>
              <a:t>(</a:t>
            </a:r>
            <a:r>
              <a:rPr lang="ar-JO" sz="4400" b="1" dirty="0" smtClean="0">
                <a:cs typeface="Traditional Arabic" pitchFamily="2" charset="-78"/>
              </a:rPr>
              <a:t>ظ،ذ،ث</a:t>
            </a:r>
            <a:r>
              <a:rPr lang="en-AU" sz="4400" dirty="0" smtClean="0"/>
              <a:t>)</a:t>
            </a:r>
          </a:p>
          <a:p>
            <a:pPr>
              <a:buFont typeface="Wingdings" pitchFamily="2" charset="2"/>
              <a:buChar char=""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Main </a:t>
            </a:r>
            <a:r>
              <a:rPr lang="en-AU" dirty="0" err="1" smtClean="0"/>
              <a:t>Makhaarij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"/>
            </a:pPr>
            <a:r>
              <a:rPr lang="en-AU" dirty="0"/>
              <a:t>There are 5 main categories of </a:t>
            </a:r>
            <a:r>
              <a:rPr lang="en-AU" dirty="0" err="1"/>
              <a:t>Makhaarij</a:t>
            </a:r>
            <a:r>
              <a:rPr lang="en-AU" dirty="0"/>
              <a:t>:</a:t>
            </a:r>
          </a:p>
          <a:p>
            <a:pPr>
              <a:buFont typeface="Wingdings" pitchFamily="2" charset="2"/>
              <a:buChar char=""/>
            </a:pPr>
            <a:r>
              <a:rPr lang="en-AU" dirty="0"/>
              <a:t>1. The oral cavity   </a:t>
            </a:r>
            <a:r>
              <a:rPr lang="en-AU" dirty="0">
                <a:hlinkClick r:id="rId2"/>
              </a:rPr>
              <a:t>Al </a:t>
            </a:r>
            <a:r>
              <a:rPr lang="en-AU" dirty="0" err="1">
                <a:hlinkClick r:id="rId2"/>
              </a:rPr>
              <a:t>Jawf</a:t>
            </a:r>
            <a:r>
              <a:rPr lang="en-AU" dirty="0"/>
              <a:t> </a:t>
            </a:r>
            <a:r>
              <a:rPr lang="ar-SA" b="1" dirty="0">
                <a:cs typeface="Traditional Arabic" pitchFamily="2" charset="-78"/>
              </a:rPr>
              <a:t>اﻟﺠ</a:t>
            </a:r>
            <a:r>
              <a:rPr lang="ar-EG" b="1" dirty="0">
                <a:cs typeface="Traditional Arabic" pitchFamily="2" charset="-78"/>
              </a:rPr>
              <a:t>َ</a:t>
            </a:r>
            <a:r>
              <a:rPr lang="ar-SA" b="1" dirty="0">
                <a:cs typeface="Traditional Arabic" pitchFamily="2" charset="-78"/>
              </a:rPr>
              <a:t>َﻮف</a:t>
            </a:r>
            <a:endParaRPr lang="en-AU" b="1" dirty="0">
              <a:cs typeface="Traditional Arabic" pitchFamily="2" charset="-78"/>
            </a:endParaRPr>
          </a:p>
          <a:p>
            <a:pPr>
              <a:buFont typeface="Wingdings" pitchFamily="2" charset="2"/>
              <a:buChar char=""/>
            </a:pPr>
            <a:r>
              <a:rPr lang="en-AU" dirty="0"/>
              <a:t>2. The throat  </a:t>
            </a:r>
            <a:r>
              <a:rPr lang="en-AU" dirty="0">
                <a:hlinkClick r:id="rId2"/>
              </a:rPr>
              <a:t>Al </a:t>
            </a:r>
            <a:r>
              <a:rPr lang="en-AU" dirty="0" err="1">
                <a:hlinkClick r:id="rId2"/>
              </a:rPr>
              <a:t>Halq</a:t>
            </a:r>
            <a:r>
              <a:rPr lang="en-AU" dirty="0"/>
              <a:t> </a:t>
            </a:r>
            <a:r>
              <a:rPr lang="ar-SA" b="1" dirty="0">
                <a:cs typeface="Traditional Arabic" pitchFamily="2" charset="-78"/>
              </a:rPr>
              <a:t>اﻟﺤ</a:t>
            </a:r>
            <a:r>
              <a:rPr lang="ar-EG" b="1" dirty="0">
                <a:cs typeface="Traditional Arabic" pitchFamily="2" charset="-78"/>
              </a:rPr>
              <a:t>َ</a:t>
            </a:r>
            <a:r>
              <a:rPr lang="ar-SA" b="1" dirty="0">
                <a:cs typeface="Traditional Arabic" pitchFamily="2" charset="-78"/>
              </a:rPr>
              <a:t>ﻠﻖ</a:t>
            </a:r>
            <a:endParaRPr lang="en-AU" b="1" dirty="0">
              <a:cs typeface="Traditional Arabic" pitchFamily="2" charset="-78"/>
            </a:endParaRPr>
          </a:p>
          <a:p>
            <a:pPr>
              <a:buFont typeface="Wingdings" pitchFamily="2" charset="2"/>
              <a:buChar char=""/>
            </a:pPr>
            <a:r>
              <a:rPr lang="en-AU" dirty="0"/>
              <a:t>3. The tongue  </a:t>
            </a:r>
            <a:r>
              <a:rPr lang="en-AU" dirty="0">
                <a:hlinkClick r:id="rId2"/>
              </a:rPr>
              <a:t>Al </a:t>
            </a:r>
            <a:r>
              <a:rPr lang="en-AU" dirty="0" err="1">
                <a:hlinkClick r:id="rId2"/>
              </a:rPr>
              <a:t>Lissaan</a:t>
            </a:r>
            <a:r>
              <a:rPr lang="en-AU" dirty="0"/>
              <a:t> </a:t>
            </a:r>
            <a:r>
              <a:rPr lang="ar-SA" b="1" dirty="0">
                <a:cs typeface="Traditional Arabic" pitchFamily="2" charset="-78"/>
              </a:rPr>
              <a:t>اللِّسَان</a:t>
            </a:r>
            <a:endParaRPr lang="en-AU" dirty="0">
              <a:cs typeface="Simplified Arabic" pitchFamily="2" charset="-78"/>
            </a:endParaRPr>
          </a:p>
          <a:p>
            <a:pPr>
              <a:buFont typeface="Wingdings" pitchFamily="2" charset="2"/>
              <a:buChar char=""/>
            </a:pPr>
            <a:r>
              <a:rPr lang="en-AU" dirty="0"/>
              <a:t>4. The lips </a:t>
            </a:r>
            <a:r>
              <a:rPr lang="en-AU" dirty="0">
                <a:hlinkClick r:id="rId2"/>
              </a:rPr>
              <a:t>Ash-</a:t>
            </a:r>
            <a:r>
              <a:rPr lang="en-AU" dirty="0" err="1">
                <a:hlinkClick r:id="rId2"/>
              </a:rPr>
              <a:t>shafatain</a:t>
            </a:r>
            <a:r>
              <a:rPr lang="en-AU" dirty="0"/>
              <a:t>  </a:t>
            </a:r>
            <a:r>
              <a:rPr lang="ar-SA" b="1" dirty="0">
                <a:cs typeface="Traditional Arabic" pitchFamily="2" charset="-78"/>
              </a:rPr>
              <a:t>اﻟﺸ</a:t>
            </a:r>
            <a:r>
              <a:rPr lang="ar-EG" b="1" dirty="0">
                <a:cs typeface="Traditional Arabic" pitchFamily="2" charset="-78"/>
              </a:rPr>
              <a:t>َّ</a:t>
            </a:r>
            <a:r>
              <a:rPr lang="ar-SA" b="1" dirty="0">
                <a:cs typeface="Traditional Arabic" pitchFamily="2" charset="-78"/>
              </a:rPr>
              <a:t>ﻔ</a:t>
            </a:r>
            <a:r>
              <a:rPr lang="ar-EG" b="1" dirty="0">
                <a:cs typeface="Traditional Arabic" pitchFamily="2" charset="-78"/>
              </a:rPr>
              <a:t>َ</a:t>
            </a:r>
            <a:r>
              <a:rPr lang="ar-SA" b="1" dirty="0">
                <a:cs typeface="Traditional Arabic" pitchFamily="2" charset="-78"/>
              </a:rPr>
              <a:t>ﺘﺎن</a:t>
            </a:r>
            <a:endParaRPr lang="en-AU" b="1" dirty="0">
              <a:cs typeface="Traditional Arabic" pitchFamily="2" charset="-78"/>
            </a:endParaRPr>
          </a:p>
          <a:p>
            <a:pPr>
              <a:buFont typeface="Wingdings" pitchFamily="2" charset="2"/>
              <a:buChar char=""/>
            </a:pPr>
            <a:r>
              <a:rPr lang="en-AU" dirty="0"/>
              <a:t>5. The nasal cavity </a:t>
            </a:r>
            <a:r>
              <a:rPr lang="en-AU" dirty="0">
                <a:hlinkClick r:id="rId2"/>
              </a:rPr>
              <a:t>Al </a:t>
            </a:r>
            <a:r>
              <a:rPr lang="en-AU" dirty="0" err="1">
                <a:hlinkClick r:id="rId2"/>
              </a:rPr>
              <a:t>Khayshoom</a:t>
            </a:r>
            <a:r>
              <a:rPr lang="en-AU" dirty="0"/>
              <a:t> </a:t>
            </a:r>
            <a:r>
              <a:rPr lang="ar-SA" b="1" dirty="0">
                <a:cs typeface="Traditional Arabic" pitchFamily="2" charset="-78"/>
              </a:rPr>
              <a:t>اﻟﺨ</a:t>
            </a:r>
            <a:r>
              <a:rPr lang="ar-EG" b="1" dirty="0">
                <a:cs typeface="Traditional Arabic" pitchFamily="2" charset="-78"/>
              </a:rPr>
              <a:t>َ</a:t>
            </a:r>
            <a:r>
              <a:rPr lang="ar-SA" b="1" dirty="0">
                <a:cs typeface="Traditional Arabic" pitchFamily="2" charset="-78"/>
              </a:rPr>
              <a:t>ﻴﺸ</a:t>
            </a:r>
            <a:r>
              <a:rPr lang="ar-EG" b="1" dirty="0">
                <a:cs typeface="Traditional Arabic" pitchFamily="2" charset="-78"/>
              </a:rPr>
              <a:t>ُ</a:t>
            </a:r>
            <a:r>
              <a:rPr lang="ar-SA" b="1" dirty="0" smtClean="0">
                <a:cs typeface="Traditional Arabic" pitchFamily="2" charset="-78"/>
              </a:rPr>
              <a:t>ﻮم</a:t>
            </a:r>
            <a:endParaRPr lang="en-AU" b="1" dirty="0"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4" descr="79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4825" y="1935163"/>
            <a:ext cx="3054350" cy="438943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diagram showing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makhraj</a:t>
            </a:r>
            <a:r>
              <a:rPr lang="en-US" dirty="0"/>
              <a:t> of </a:t>
            </a:r>
            <a:r>
              <a:rPr lang="en-US" dirty="0" smtClean="0"/>
              <a:t>(</a:t>
            </a:r>
            <a:r>
              <a:rPr lang="ar-JO" dirty="0"/>
              <a:t>ظ</a:t>
            </a:r>
            <a:r>
              <a:rPr lang="en-US" dirty="0" smtClean="0"/>
              <a:t>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4" descr="81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4350" y="1935163"/>
            <a:ext cx="3035300" cy="438943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diagram showing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makhraj</a:t>
            </a:r>
            <a:r>
              <a:rPr lang="en-US" dirty="0"/>
              <a:t> of </a:t>
            </a:r>
            <a:r>
              <a:rPr lang="en-US" dirty="0" smtClean="0"/>
              <a:t>(</a:t>
            </a:r>
            <a:r>
              <a:rPr lang="ar-JO" b="1" dirty="0">
                <a:cs typeface="Traditional Arabic" pitchFamily="2" charset="-78"/>
              </a:rPr>
              <a:t>ذ،ث</a:t>
            </a:r>
            <a:r>
              <a:rPr lang="en-US" dirty="0" smtClean="0"/>
              <a:t>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on letter (</a:t>
            </a:r>
            <a:r>
              <a:rPr lang="ar-JO" sz="5400" dirty="0" smtClean="0"/>
              <a:t>ظ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EG" sz="4100" dirty="0" smtClean="0">
                <a:latin typeface="mry_KacstQurn" pitchFamily="18" charset="-78"/>
                <a:cs typeface="mry_KacstQurn" pitchFamily="18" charset="-78"/>
              </a:rPr>
              <a:t>مِنَ ٱلظَّٰلِمِينَ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(2:35)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وَإِذَآ 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أَظْلَمَ عَلَيْهِمْ قَامُوا۟ (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2:20)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رَبَّنَا ظَلَمْنَآ أَنفُسَنَا (7:23)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مِن ظُهُورِهِمْ (7:172)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وَإِن 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نَّظُنُّكَ لَمِنَ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ٱلْكَٰذِبِينَ (26:186)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غَلِيظَ ٱلْقَلْبِ (3:159)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وَمَنْ أَظْلَمُ مِمَّنِ ٱفْتَرَىٰ عَلَى ٱللَّهِ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كَذِبًا </a:t>
            </a:r>
            <a:r>
              <a:rPr lang="ar-EG" sz="4000" dirty="0" smtClean="0">
                <a:latin typeface="mry_KacstQurn" pitchFamily="18" charset="-78"/>
                <a:cs typeface="mry_KacstQurn" pitchFamily="18" charset="-78"/>
              </a:rPr>
              <a:t>(6:93)</a:t>
            </a:r>
            <a:endParaRPr lang="en-AU" sz="41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on letter (</a:t>
            </a:r>
            <a:r>
              <a:rPr lang="ar-JO" sz="5400" dirty="0" smtClean="0"/>
              <a:t>ذ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َٰٓأَيُّهَا ٱلَّذِينَ ءَامَنُوا۟ ٱذْكُرُوا۟ ٱللَّهَ ذِكْرًۭا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كَثِيرًۭا (33:41)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لَأُعَذِّبَنَّهُۥ عَذَابًۭا شَدِيدًا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(27:21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وَإِذْ قَالَ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إِبْرَٰهِۦمُ (2:126) </a:t>
            </a:r>
            <a:r>
              <a:rPr lang="en-AU" sz="44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 وَيُعَذِّبُ 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مَن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يَشَآءُ (48:14) </a:t>
            </a:r>
            <a:r>
              <a:rPr lang="en-AU" sz="44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 مَن ذَا ٱلَّذِى يَشْفَعُ عِندَهُۥٓ إِلَّا بِإِذْنِهِۦ (2:255)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Examples on letter (</a:t>
            </a:r>
            <a:r>
              <a:rPr lang="ar-JO" sz="5400" dirty="0" smtClean="0"/>
              <a:t>ث</a:t>
            </a:r>
            <a:r>
              <a:rPr lang="en-US" sz="5400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وَثِيَابَكَ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فَطَهِّرْ (74:4) </a:t>
            </a:r>
            <a:r>
              <a:rPr lang="en-AU" sz="4400" dirty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وَبَثَّ 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فِيهَا مِن كُلِّ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دَآبَّةٍۢ (31:10) </a:t>
            </a:r>
            <a:r>
              <a:rPr lang="en-AU" sz="44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مَثْنَىٰ 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وَثُلَٰثَ وَرُبَٰعَ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(4:3) </a:t>
            </a:r>
            <a:r>
              <a:rPr lang="en-AU" sz="44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ثَالِثُ 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ثَلَٰثَةٍۢ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(5:73) </a:t>
            </a:r>
            <a:r>
              <a:rPr lang="en-AU" sz="4400" dirty="0" smtClean="0">
                <a:latin typeface="mry_KacstQurn" pitchFamily="18" charset="-78"/>
                <a:cs typeface="mry_KacstQurn" pitchFamily="18" charset="-78"/>
              </a:rPr>
              <a:t>۞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وَلَآ </a:t>
            </a:r>
            <a:r>
              <a:rPr lang="ar-EG" sz="4400" dirty="0">
                <a:latin typeface="mry_KacstQurn" pitchFamily="18" charset="-78"/>
                <a:cs typeface="mry_KacstQurn" pitchFamily="18" charset="-78"/>
              </a:rPr>
              <a:t>أَصْغَرُ مِن ذَٰلِكَ وَلَآ أَكْبَرُ إِلَّا فِى كِتَٰبٍۢ مُّبِينٍۢ </a:t>
            </a:r>
            <a:r>
              <a:rPr lang="ar-EG" sz="4400" dirty="0" smtClean="0">
                <a:latin typeface="mry_KacstQurn" pitchFamily="18" charset="-78"/>
                <a:cs typeface="mry_KacstQurn" pitchFamily="18" charset="-78"/>
              </a:rPr>
              <a:t>(34:3)ۘ</a:t>
            </a:r>
            <a:endParaRPr lang="en-AU" sz="4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en-US" dirty="0"/>
              <a:t>What are the two conditions for (</a:t>
            </a:r>
            <a:r>
              <a:rPr lang="ar-JO" b="1" dirty="0">
                <a:cs typeface="Traditional Arabic" pitchFamily="2" charset="-78"/>
              </a:rPr>
              <a:t>ا،و،ي</a:t>
            </a:r>
            <a:r>
              <a:rPr lang="en-US" dirty="0"/>
              <a:t>) to be a long </a:t>
            </a:r>
            <a:r>
              <a:rPr lang="en-US" dirty="0" smtClean="0"/>
              <a:t>vowel?</a:t>
            </a:r>
            <a:endParaRPr lang="ar-JO" dirty="0"/>
          </a:p>
          <a:p>
            <a:r>
              <a:rPr lang="en-US" dirty="0"/>
              <a:t>What is the definition of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Altajweed</a:t>
            </a:r>
            <a:r>
              <a:rPr lang="en-US" dirty="0"/>
              <a:t> and how it can be achieved?</a:t>
            </a:r>
          </a:p>
          <a:p>
            <a:r>
              <a:rPr lang="en-US" dirty="0"/>
              <a:t>What is the </a:t>
            </a:r>
            <a:r>
              <a:rPr lang="en-US" dirty="0" err="1"/>
              <a:t>makhraj</a:t>
            </a:r>
            <a:r>
              <a:rPr lang="en-US" dirty="0"/>
              <a:t>? </a:t>
            </a:r>
          </a:p>
          <a:p>
            <a:r>
              <a:rPr lang="en-US" dirty="0"/>
              <a:t>How do we now the </a:t>
            </a:r>
            <a:r>
              <a:rPr lang="en-US" dirty="0" err="1"/>
              <a:t>makhraj</a:t>
            </a:r>
            <a:r>
              <a:rPr lang="en-US" dirty="0"/>
              <a:t> of a specific letter?</a:t>
            </a:r>
          </a:p>
          <a:p>
            <a:r>
              <a:rPr lang="en-US" dirty="0"/>
              <a:t>Why we say that the long vowel has an approximate </a:t>
            </a:r>
            <a:r>
              <a:rPr lang="en-US" dirty="0" err="1"/>
              <a:t>makhraj</a:t>
            </a:r>
            <a:r>
              <a:rPr lang="en-US" dirty="0"/>
              <a:t>?</a:t>
            </a:r>
          </a:p>
          <a:p>
            <a:r>
              <a:rPr lang="en-US" dirty="0"/>
              <a:t>What are the main five </a:t>
            </a:r>
            <a:r>
              <a:rPr lang="en-US" dirty="0" err="1"/>
              <a:t>makharej</a:t>
            </a:r>
            <a:r>
              <a:rPr lang="en-US" dirty="0"/>
              <a:t>?</a:t>
            </a:r>
          </a:p>
          <a:p>
            <a:r>
              <a:rPr lang="en-US" dirty="0"/>
              <a:t>How many sub–</a:t>
            </a:r>
            <a:r>
              <a:rPr lang="en-US" dirty="0" err="1"/>
              <a:t>makhra</a:t>
            </a:r>
            <a:r>
              <a:rPr lang="en-AU" dirty="0"/>
              <a:t>j</a:t>
            </a:r>
            <a:r>
              <a:rPr lang="en-US" dirty="0"/>
              <a:t> are there in the throat and what are they?</a:t>
            </a:r>
          </a:p>
          <a:p>
            <a:r>
              <a:rPr lang="en-US" dirty="0"/>
              <a:t>What are the three letters come out from the middle of the tongue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http://www.readwithtajweed.com/images/Diagrams/Makhaarij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6488" y="2392363"/>
            <a:ext cx="4391025" cy="294322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 diagram showing where each letter originates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54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6976" y="1600200"/>
            <a:ext cx="3130047" cy="45259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Tongue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Teeth</a:t>
            </a:r>
            <a:endParaRPr lang="en-AU" dirty="0"/>
          </a:p>
        </p:txBody>
      </p:sp>
      <p:pic>
        <p:nvPicPr>
          <p:cNvPr id="5" name="Content Placeholder 3" descr="53_imgca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6947" y="1600200"/>
            <a:ext cx="30501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Parts of the upper palate</a:t>
            </a:r>
            <a:endParaRPr lang="en-AU" dirty="0"/>
          </a:p>
        </p:txBody>
      </p:sp>
      <p:pic>
        <p:nvPicPr>
          <p:cNvPr id="19458" name="Content Placeholder 6" descr="55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600200"/>
            <a:ext cx="3581400" cy="517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8</a:t>
            </a:r>
            <a:r>
              <a:rPr lang="en-AU" baseline="30000" dirty="0" smtClean="0"/>
              <a:t>th</a:t>
            </a:r>
            <a:r>
              <a:rPr lang="en-AU" dirty="0" smtClean="0"/>
              <a:t> </a:t>
            </a:r>
            <a:r>
              <a:rPr lang="en-AU" dirty="0" smtClean="0"/>
              <a:t>sub-</a:t>
            </a:r>
            <a:r>
              <a:rPr lang="en-AU" dirty="0" err="1" smtClean="0"/>
              <a:t>makhraj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AU" dirty="0" smtClean="0"/>
              <a:t>the tongue </a:t>
            </a:r>
            <a:endParaRPr lang="en-AU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"/>
            </a:pPr>
            <a:r>
              <a:rPr lang="en-AU" sz="4400" dirty="0" smtClean="0"/>
              <a:t>From the top part of the tip of the tongue and the gum</a:t>
            </a:r>
            <a:r>
              <a:rPr lang="en-US" sz="4400" dirty="0" smtClean="0"/>
              <a:t> line of the two top incisors</a:t>
            </a:r>
            <a:endParaRPr lang="en-AU" sz="4400" dirty="0" smtClean="0"/>
          </a:p>
          <a:p>
            <a:pPr>
              <a:buFont typeface="Wingdings" pitchFamily="2" charset="2"/>
              <a:buChar char=""/>
            </a:pPr>
            <a:r>
              <a:rPr lang="en-US" sz="4400" dirty="0" smtClean="0"/>
              <a:t>Three </a:t>
            </a:r>
            <a:r>
              <a:rPr lang="en-AU" sz="4400" dirty="0" smtClean="0"/>
              <a:t>letters </a:t>
            </a:r>
            <a:r>
              <a:rPr lang="en-AU" sz="4400" dirty="0" smtClean="0"/>
              <a:t>come from </a:t>
            </a:r>
            <a:r>
              <a:rPr lang="en-AU" sz="4400" dirty="0" smtClean="0"/>
              <a:t>this sub-</a:t>
            </a:r>
            <a:r>
              <a:rPr lang="en-AU" sz="4400" dirty="0" err="1" smtClean="0"/>
              <a:t>makhraj</a:t>
            </a:r>
            <a:r>
              <a:rPr lang="en-AU" sz="4400" dirty="0" smtClean="0"/>
              <a:t> </a:t>
            </a:r>
            <a:r>
              <a:rPr lang="en-AU" sz="4400" dirty="0" smtClean="0"/>
              <a:t>which are</a:t>
            </a:r>
            <a:r>
              <a:rPr lang="ar-JO" sz="4400" dirty="0" smtClean="0"/>
              <a:t> </a:t>
            </a:r>
            <a:r>
              <a:rPr lang="en-AU" sz="4400" dirty="0" smtClean="0"/>
              <a:t>(</a:t>
            </a:r>
            <a:r>
              <a:rPr lang="ar-JO" sz="4400" b="1" dirty="0" smtClean="0">
                <a:cs typeface="Traditional Arabic" pitchFamily="2" charset="-78"/>
              </a:rPr>
              <a:t>ط،د،ت</a:t>
            </a:r>
            <a:r>
              <a:rPr lang="en-AU" sz="4400" dirty="0" smtClean="0"/>
              <a:t>)</a:t>
            </a:r>
            <a:endParaRPr lang="en-A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diagram showing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makhraj</a:t>
            </a:r>
            <a:r>
              <a:rPr lang="en-US" dirty="0"/>
              <a:t> of </a:t>
            </a:r>
            <a:r>
              <a:rPr lang="en-US" dirty="0" smtClean="0"/>
              <a:t>(</a:t>
            </a:r>
            <a:r>
              <a:rPr lang="ar-JO" dirty="0"/>
              <a:t>ط</a:t>
            </a:r>
            <a:r>
              <a:rPr lang="en-US" dirty="0" smtClean="0"/>
              <a:t>)</a:t>
            </a:r>
            <a:endParaRPr lang="en-AU" dirty="0"/>
          </a:p>
        </p:txBody>
      </p:sp>
      <p:pic>
        <p:nvPicPr>
          <p:cNvPr id="21506" name="Content Placeholder 3" descr="76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1175" y="1935163"/>
            <a:ext cx="304165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diagram showing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makhraj</a:t>
            </a:r>
            <a:r>
              <a:rPr lang="en-US" dirty="0"/>
              <a:t> of </a:t>
            </a:r>
            <a:r>
              <a:rPr lang="en-US" dirty="0" smtClean="0"/>
              <a:t>(</a:t>
            </a:r>
            <a:r>
              <a:rPr lang="ar-JO" dirty="0" smtClean="0"/>
              <a:t>د،ت</a:t>
            </a:r>
            <a:r>
              <a:rPr lang="en-US" dirty="0" smtClean="0"/>
              <a:t>)</a:t>
            </a:r>
            <a:endParaRPr lang="en-AU" dirty="0"/>
          </a:p>
        </p:txBody>
      </p:sp>
      <p:pic>
        <p:nvPicPr>
          <p:cNvPr id="22530" name="Content Placeholder 3" descr="91_imgcach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4350" y="1916113"/>
            <a:ext cx="30353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Lucky Tie</Template>
  <TotalTime>14588</TotalTime>
  <Words>693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LuckyTie</vt:lpstr>
      <vt:lpstr>Ahkam  Altajweed Rewayat Hafs 'An 'Aasim  by the way of Shaatibiyyah  CANBERRA MOSQUE  </vt:lpstr>
      <vt:lpstr>Main Makhaarij</vt:lpstr>
      <vt:lpstr>A diagram showing where each letter originates</vt:lpstr>
      <vt:lpstr>Tongue parts</vt:lpstr>
      <vt:lpstr>Teeth</vt:lpstr>
      <vt:lpstr>Parts of the upper palate</vt:lpstr>
      <vt:lpstr>8th sub-makhraj of the tongue </vt:lpstr>
      <vt:lpstr>A diagram showing the makhraj of (ط)</vt:lpstr>
      <vt:lpstr>A diagram showing the makhraj of (د،ت)</vt:lpstr>
      <vt:lpstr>Examples of the letter (ط)</vt:lpstr>
      <vt:lpstr>Examples of the letter (د)</vt:lpstr>
      <vt:lpstr>Examples of the letter (ت)</vt:lpstr>
      <vt:lpstr>9th sub-makhraj of the tongue </vt:lpstr>
      <vt:lpstr>A diagram showing the makhraj of (ص)</vt:lpstr>
      <vt:lpstr>A diagram showing the makhraj of (س،ز)</vt:lpstr>
      <vt:lpstr>Examples of the letter (ص)</vt:lpstr>
      <vt:lpstr>Examples of the letter (س)</vt:lpstr>
      <vt:lpstr>Examples on letter (ز)</vt:lpstr>
      <vt:lpstr>10th sub-makhraj of the tongue </vt:lpstr>
      <vt:lpstr>A diagram showing the makhraj of (ظ)</vt:lpstr>
      <vt:lpstr>A diagram showing the makhraj of (ذ،ث)</vt:lpstr>
      <vt:lpstr>Examples on letter (ظ)</vt:lpstr>
      <vt:lpstr>Examples on letter (ذ)</vt:lpstr>
      <vt:lpstr>Examples on letter (ث)</vt:lpstr>
      <vt:lpstr>Questions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MALSHAWWA</dc:creator>
  <cp:lastModifiedBy>Badri</cp:lastModifiedBy>
  <cp:revision>81</cp:revision>
  <dcterms:created xsi:type="dcterms:W3CDTF">2012-12-16T19:43:17Z</dcterms:created>
  <dcterms:modified xsi:type="dcterms:W3CDTF">2013-05-23T13:16:10Z</dcterms:modified>
</cp:coreProperties>
</file>