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9" r:id="rId1"/>
    <p:sldMasterId id="2147484081" r:id="rId2"/>
    <p:sldMasterId id="2147484096" r:id="rId3"/>
    <p:sldMasterId id="2147484111" r:id="rId4"/>
  </p:sldMasterIdLst>
  <p:notesMasterIdLst>
    <p:notesMasterId r:id="rId132"/>
  </p:notesMasterIdLst>
  <p:handoutMasterIdLst>
    <p:handoutMasterId r:id="rId133"/>
  </p:handoutMasterIdLst>
  <p:sldIdLst>
    <p:sldId id="1117" r:id="rId5"/>
    <p:sldId id="1118" r:id="rId6"/>
    <p:sldId id="1193" r:id="rId7"/>
    <p:sldId id="1158" r:id="rId8"/>
    <p:sldId id="1159" r:id="rId9"/>
    <p:sldId id="1160" r:id="rId10"/>
    <p:sldId id="1161" r:id="rId11"/>
    <p:sldId id="1162" r:id="rId12"/>
    <p:sldId id="1163" r:id="rId13"/>
    <p:sldId id="1188" r:id="rId14"/>
    <p:sldId id="1166" r:id="rId15"/>
    <p:sldId id="1167" r:id="rId16"/>
    <p:sldId id="1168" r:id="rId17"/>
    <p:sldId id="1169" r:id="rId18"/>
    <p:sldId id="1170" r:id="rId19"/>
    <p:sldId id="1171" r:id="rId20"/>
    <p:sldId id="1172" r:id="rId21"/>
    <p:sldId id="1195" r:id="rId22"/>
    <p:sldId id="1196" r:id="rId23"/>
    <p:sldId id="1197" r:id="rId24"/>
    <p:sldId id="1173" r:id="rId25"/>
    <p:sldId id="1174" r:id="rId26"/>
    <p:sldId id="1175" r:id="rId27"/>
    <p:sldId id="1189" r:id="rId28"/>
    <p:sldId id="1190" r:id="rId29"/>
    <p:sldId id="1191" r:id="rId30"/>
    <p:sldId id="1192" r:id="rId31"/>
    <p:sldId id="1144" r:id="rId32"/>
    <p:sldId id="1178" r:id="rId33"/>
    <p:sldId id="1198" r:id="rId34"/>
    <p:sldId id="1199" r:id="rId35"/>
    <p:sldId id="1200" r:id="rId36"/>
    <p:sldId id="1201" r:id="rId37"/>
    <p:sldId id="1202" r:id="rId38"/>
    <p:sldId id="1203" r:id="rId39"/>
    <p:sldId id="1204" r:id="rId40"/>
    <p:sldId id="1205" r:id="rId41"/>
    <p:sldId id="1206" r:id="rId42"/>
    <p:sldId id="1207" r:id="rId43"/>
    <p:sldId id="1208" r:id="rId44"/>
    <p:sldId id="1209" r:id="rId45"/>
    <p:sldId id="1210" r:id="rId46"/>
    <p:sldId id="1211" r:id="rId47"/>
    <p:sldId id="1212" r:id="rId48"/>
    <p:sldId id="1213" r:id="rId49"/>
    <p:sldId id="1214" r:id="rId50"/>
    <p:sldId id="1215" r:id="rId51"/>
    <p:sldId id="1216" r:id="rId52"/>
    <p:sldId id="1217" r:id="rId53"/>
    <p:sldId id="1218" r:id="rId54"/>
    <p:sldId id="1219" r:id="rId55"/>
    <p:sldId id="1220" r:id="rId56"/>
    <p:sldId id="1221" r:id="rId57"/>
    <p:sldId id="1222" r:id="rId58"/>
    <p:sldId id="1223" r:id="rId59"/>
    <p:sldId id="1224" r:id="rId60"/>
    <p:sldId id="1225" r:id="rId61"/>
    <p:sldId id="1226" r:id="rId62"/>
    <p:sldId id="1227" r:id="rId63"/>
    <p:sldId id="1228" r:id="rId64"/>
    <p:sldId id="1229" r:id="rId65"/>
    <p:sldId id="1230" r:id="rId66"/>
    <p:sldId id="1231" r:id="rId67"/>
    <p:sldId id="1232" r:id="rId68"/>
    <p:sldId id="1233" r:id="rId69"/>
    <p:sldId id="1234" r:id="rId70"/>
    <p:sldId id="1235" r:id="rId71"/>
    <p:sldId id="1236" r:id="rId72"/>
    <p:sldId id="1237" r:id="rId73"/>
    <p:sldId id="1238" r:id="rId74"/>
    <p:sldId id="1239" r:id="rId75"/>
    <p:sldId id="1240" r:id="rId76"/>
    <p:sldId id="1241" r:id="rId77"/>
    <p:sldId id="1242" r:id="rId78"/>
    <p:sldId id="1243" r:id="rId79"/>
    <p:sldId id="1244" r:id="rId80"/>
    <p:sldId id="1245" r:id="rId81"/>
    <p:sldId id="1246" r:id="rId82"/>
    <p:sldId id="1247" r:id="rId83"/>
    <p:sldId id="1248" r:id="rId84"/>
    <p:sldId id="1249" r:id="rId85"/>
    <p:sldId id="1250" r:id="rId86"/>
    <p:sldId id="1251" r:id="rId87"/>
    <p:sldId id="1252" r:id="rId88"/>
    <p:sldId id="1253" r:id="rId89"/>
    <p:sldId id="1254" r:id="rId90"/>
    <p:sldId id="1255" r:id="rId91"/>
    <p:sldId id="1256" r:id="rId92"/>
    <p:sldId id="1257" r:id="rId93"/>
    <p:sldId id="1258" r:id="rId94"/>
    <p:sldId id="1259" r:id="rId95"/>
    <p:sldId id="1260" r:id="rId96"/>
    <p:sldId id="1261" r:id="rId97"/>
    <p:sldId id="1262" r:id="rId98"/>
    <p:sldId id="1263" r:id="rId99"/>
    <p:sldId id="1264" r:id="rId100"/>
    <p:sldId id="1265" r:id="rId101"/>
    <p:sldId id="1266" r:id="rId102"/>
    <p:sldId id="1267" r:id="rId103"/>
    <p:sldId id="1268" r:id="rId104"/>
    <p:sldId id="1269" r:id="rId105"/>
    <p:sldId id="1270" r:id="rId106"/>
    <p:sldId id="1271" r:id="rId107"/>
    <p:sldId id="1272" r:id="rId108"/>
    <p:sldId id="1273" r:id="rId109"/>
    <p:sldId id="1274" r:id="rId110"/>
    <p:sldId id="1275" r:id="rId111"/>
    <p:sldId id="1276" r:id="rId112"/>
    <p:sldId id="1277" r:id="rId113"/>
    <p:sldId id="1278" r:id="rId114"/>
    <p:sldId id="1279" r:id="rId115"/>
    <p:sldId id="1280" r:id="rId116"/>
    <p:sldId id="1281" r:id="rId117"/>
    <p:sldId id="1282" r:id="rId118"/>
    <p:sldId id="1283" r:id="rId119"/>
    <p:sldId id="1284" r:id="rId120"/>
    <p:sldId id="1285" r:id="rId121"/>
    <p:sldId id="1286" r:id="rId122"/>
    <p:sldId id="1287" r:id="rId123"/>
    <p:sldId id="1288" r:id="rId124"/>
    <p:sldId id="1289" r:id="rId125"/>
    <p:sldId id="1290" r:id="rId126"/>
    <p:sldId id="1291" r:id="rId127"/>
    <p:sldId id="1292" r:id="rId128"/>
    <p:sldId id="1293" r:id="rId129"/>
    <p:sldId id="1294" r:id="rId130"/>
    <p:sldId id="1295" r:id="rId131"/>
  </p:sldIdLst>
  <p:sldSz cx="9144000" cy="6858000" type="screen4x3"/>
  <p:notesSz cx="7023100" cy="9309100"/>
  <p:defaultTextStyle>
    <a:defPPr>
      <a:defRPr lang="ar-SA"/>
    </a:defPPr>
    <a:lvl1pPr algn="l" rtl="0" fontAlgn="base">
      <a:spcBef>
        <a:spcPct val="50000"/>
      </a:spcBef>
      <a:spcAft>
        <a:spcPct val="0"/>
      </a:spcAft>
      <a:defRPr sz="4800" b="1" kern="1200">
        <a:solidFill>
          <a:schemeClr val="tx1"/>
        </a:solidFill>
        <a:latin typeface="Tahoma" pitchFamily="34" charset="0"/>
        <a:ea typeface="+mn-ea"/>
        <a:cs typeface="Alvi Nastaleeq" pitchFamily="2" charset="-78"/>
      </a:defRPr>
    </a:lvl1pPr>
    <a:lvl2pPr marL="457200" algn="l" rtl="0" fontAlgn="base">
      <a:spcBef>
        <a:spcPct val="50000"/>
      </a:spcBef>
      <a:spcAft>
        <a:spcPct val="0"/>
      </a:spcAft>
      <a:defRPr sz="4800" b="1" kern="1200">
        <a:solidFill>
          <a:schemeClr val="tx1"/>
        </a:solidFill>
        <a:latin typeface="Tahoma" pitchFamily="34" charset="0"/>
        <a:ea typeface="+mn-ea"/>
        <a:cs typeface="Alvi Nastaleeq" pitchFamily="2" charset="-78"/>
      </a:defRPr>
    </a:lvl2pPr>
    <a:lvl3pPr marL="914400" algn="l" rtl="0" fontAlgn="base">
      <a:spcBef>
        <a:spcPct val="50000"/>
      </a:spcBef>
      <a:spcAft>
        <a:spcPct val="0"/>
      </a:spcAft>
      <a:defRPr sz="4800" b="1" kern="1200">
        <a:solidFill>
          <a:schemeClr val="tx1"/>
        </a:solidFill>
        <a:latin typeface="Tahoma" pitchFamily="34" charset="0"/>
        <a:ea typeface="+mn-ea"/>
        <a:cs typeface="Alvi Nastaleeq" pitchFamily="2" charset="-78"/>
      </a:defRPr>
    </a:lvl3pPr>
    <a:lvl4pPr marL="1371600" algn="l" rtl="0" fontAlgn="base">
      <a:spcBef>
        <a:spcPct val="50000"/>
      </a:spcBef>
      <a:spcAft>
        <a:spcPct val="0"/>
      </a:spcAft>
      <a:defRPr sz="4800" b="1" kern="1200">
        <a:solidFill>
          <a:schemeClr val="tx1"/>
        </a:solidFill>
        <a:latin typeface="Tahoma" pitchFamily="34" charset="0"/>
        <a:ea typeface="+mn-ea"/>
        <a:cs typeface="Alvi Nastaleeq" pitchFamily="2" charset="-78"/>
      </a:defRPr>
    </a:lvl4pPr>
    <a:lvl5pPr marL="1828800" algn="l" rtl="0" fontAlgn="base">
      <a:spcBef>
        <a:spcPct val="50000"/>
      </a:spcBef>
      <a:spcAft>
        <a:spcPct val="0"/>
      </a:spcAft>
      <a:defRPr sz="4800" b="1" kern="1200">
        <a:solidFill>
          <a:schemeClr val="tx1"/>
        </a:solidFill>
        <a:latin typeface="Tahoma" pitchFamily="34" charset="0"/>
        <a:ea typeface="+mn-ea"/>
        <a:cs typeface="Alvi Nastaleeq" pitchFamily="2" charset="-78"/>
      </a:defRPr>
    </a:lvl5pPr>
    <a:lvl6pPr marL="2286000" algn="l" defTabSz="914400" rtl="0" eaLnBrk="1" latinLnBrk="0" hangingPunct="1">
      <a:defRPr sz="4800" b="1" kern="1200">
        <a:solidFill>
          <a:schemeClr val="tx1"/>
        </a:solidFill>
        <a:latin typeface="Tahoma" pitchFamily="34" charset="0"/>
        <a:ea typeface="+mn-ea"/>
        <a:cs typeface="Alvi Nastaleeq" pitchFamily="2" charset="-78"/>
      </a:defRPr>
    </a:lvl6pPr>
    <a:lvl7pPr marL="2743200" algn="l" defTabSz="914400" rtl="0" eaLnBrk="1" latinLnBrk="0" hangingPunct="1">
      <a:defRPr sz="4800" b="1" kern="1200">
        <a:solidFill>
          <a:schemeClr val="tx1"/>
        </a:solidFill>
        <a:latin typeface="Tahoma" pitchFamily="34" charset="0"/>
        <a:ea typeface="+mn-ea"/>
        <a:cs typeface="Alvi Nastaleeq" pitchFamily="2" charset="-78"/>
      </a:defRPr>
    </a:lvl7pPr>
    <a:lvl8pPr marL="3200400" algn="l" defTabSz="914400" rtl="0" eaLnBrk="1" latinLnBrk="0" hangingPunct="1">
      <a:defRPr sz="4800" b="1" kern="1200">
        <a:solidFill>
          <a:schemeClr val="tx1"/>
        </a:solidFill>
        <a:latin typeface="Tahoma" pitchFamily="34" charset="0"/>
        <a:ea typeface="+mn-ea"/>
        <a:cs typeface="Alvi Nastaleeq" pitchFamily="2" charset="-78"/>
      </a:defRPr>
    </a:lvl8pPr>
    <a:lvl9pPr marL="3657600" algn="l" defTabSz="914400" rtl="0" eaLnBrk="1" latinLnBrk="0" hangingPunct="1">
      <a:defRPr sz="4800" b="1" kern="1200">
        <a:solidFill>
          <a:schemeClr val="tx1"/>
        </a:solidFill>
        <a:latin typeface="Tahoma" pitchFamily="34" charset="0"/>
        <a:ea typeface="+mn-ea"/>
        <a:cs typeface="Alvi Nastaleeq" pitchFamily="2" charset="-7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9953"/>
    <a:srgbClr val="FF3300"/>
    <a:srgbClr val="000000"/>
    <a:srgbClr val="A40079"/>
    <a:srgbClr val="008000"/>
    <a:srgbClr val="8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152" autoAdjust="0"/>
    <p:restoredTop sz="89440" autoAdjust="0"/>
  </p:normalViewPr>
  <p:slideViewPr>
    <p:cSldViewPr>
      <p:cViewPr varScale="1">
        <p:scale>
          <a:sx n="82" d="100"/>
          <a:sy n="82" d="100"/>
        </p:scale>
        <p:origin x="-14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836"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handoutMaster" Target="handoutMasters/handout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082" name="Rectangle 2"/>
          <p:cNvSpPr>
            <a:spLocks noGrp="1" noChangeArrowheads="1"/>
          </p:cNvSpPr>
          <p:nvPr>
            <p:ph type="hdr" sz="quarter"/>
          </p:nvPr>
        </p:nvSpPr>
        <p:spPr bwMode="auto">
          <a:xfrm>
            <a:off x="3979863"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3450" rtl="1">
              <a:spcBef>
                <a:spcPct val="0"/>
              </a:spcBef>
              <a:defRPr sz="1200" b="0">
                <a:latin typeface="Arial" charset="0"/>
                <a:cs typeface="Arial" charset="0"/>
              </a:defRPr>
            </a:lvl1pPr>
          </a:lstStyle>
          <a:p>
            <a:pPr>
              <a:defRPr/>
            </a:pPr>
            <a:endParaRPr lang="en-US"/>
          </a:p>
        </p:txBody>
      </p:sp>
      <p:sp>
        <p:nvSpPr>
          <p:cNvPr id="430083" name="Rectangle 3"/>
          <p:cNvSpPr>
            <a:spLocks noGrp="1" noChangeArrowheads="1"/>
          </p:cNvSpPr>
          <p:nvPr>
            <p:ph type="dt" sz="quarter" idx="1"/>
          </p:nvPr>
        </p:nvSpPr>
        <p:spPr bwMode="auto">
          <a:xfrm>
            <a:off x="1588"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defTabSz="933450" rtl="1">
              <a:spcBef>
                <a:spcPct val="0"/>
              </a:spcBef>
              <a:defRPr sz="1200" b="0">
                <a:latin typeface="Arial" charset="0"/>
                <a:cs typeface="Arial" charset="0"/>
              </a:defRPr>
            </a:lvl1pPr>
          </a:lstStyle>
          <a:p>
            <a:pPr>
              <a:defRPr/>
            </a:pPr>
            <a:endParaRPr lang="en-US"/>
          </a:p>
        </p:txBody>
      </p:sp>
      <p:sp>
        <p:nvSpPr>
          <p:cNvPr id="430084" name="Rectangle 4"/>
          <p:cNvSpPr>
            <a:spLocks noGrp="1" noChangeArrowheads="1"/>
          </p:cNvSpPr>
          <p:nvPr>
            <p:ph type="ftr" sz="quarter" idx="2"/>
          </p:nvPr>
        </p:nvSpPr>
        <p:spPr bwMode="auto">
          <a:xfrm>
            <a:off x="3979863" y="8842375"/>
            <a:ext cx="3043237"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3450" rtl="1">
              <a:spcBef>
                <a:spcPct val="0"/>
              </a:spcBef>
              <a:defRPr sz="1200" b="0">
                <a:latin typeface="Arial" charset="0"/>
                <a:cs typeface="Arial" charset="0"/>
              </a:defRPr>
            </a:lvl1pPr>
          </a:lstStyle>
          <a:p>
            <a:pPr>
              <a:defRPr/>
            </a:pPr>
            <a:endParaRPr lang="en-US"/>
          </a:p>
        </p:txBody>
      </p:sp>
      <p:sp>
        <p:nvSpPr>
          <p:cNvPr id="430085" name="Rectangle 5"/>
          <p:cNvSpPr>
            <a:spLocks noGrp="1" noChangeArrowheads="1"/>
          </p:cNvSpPr>
          <p:nvPr>
            <p:ph type="sldNum" sz="quarter" idx="3"/>
          </p:nvPr>
        </p:nvSpPr>
        <p:spPr bwMode="auto">
          <a:xfrm>
            <a:off x="1588" y="8842375"/>
            <a:ext cx="3043237"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defTabSz="933450" rtl="1">
              <a:spcBef>
                <a:spcPct val="0"/>
              </a:spcBef>
              <a:defRPr sz="1200" b="0">
                <a:latin typeface="Arial" charset="0"/>
                <a:cs typeface="Arial" charset="0"/>
              </a:defRPr>
            </a:lvl1pPr>
          </a:lstStyle>
          <a:p>
            <a:pPr>
              <a:defRPr/>
            </a:pPr>
            <a:fld id="{AD23C533-4258-4AF4-A447-D0BD10300339}" type="slidenum">
              <a:rPr lang="ar-SA"/>
              <a:pPr>
                <a:defRPr/>
              </a:pPr>
              <a:t>‹#›</a:t>
            </a:fld>
            <a:endParaRPr lang="en-US"/>
          </a:p>
        </p:txBody>
      </p:sp>
    </p:spTree>
    <p:extLst>
      <p:ext uri="{BB962C8B-B14F-4D97-AF65-F5344CB8AC3E}">
        <p14:creationId xmlns:p14="http://schemas.microsoft.com/office/powerpoint/2010/main" val="3466290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1810" name="Rectangle 2"/>
          <p:cNvSpPr>
            <a:spLocks noGrp="1" noChangeArrowheads="1"/>
          </p:cNvSpPr>
          <p:nvPr>
            <p:ph type="hdr" sz="quarter"/>
          </p:nvPr>
        </p:nvSpPr>
        <p:spPr bwMode="auto">
          <a:xfrm>
            <a:off x="3979863" y="0"/>
            <a:ext cx="3043237"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spcBef>
                <a:spcPct val="0"/>
              </a:spcBef>
              <a:defRPr sz="1200" b="0">
                <a:latin typeface="Arial" charset="0"/>
                <a:cs typeface="Arial" charset="0"/>
              </a:defRPr>
            </a:lvl1pPr>
          </a:lstStyle>
          <a:p>
            <a:pPr>
              <a:defRPr/>
            </a:pPr>
            <a:endParaRPr lang="en-US"/>
          </a:p>
        </p:txBody>
      </p:sp>
      <p:sp>
        <p:nvSpPr>
          <p:cNvPr id="631811" name="Rectangle 3"/>
          <p:cNvSpPr>
            <a:spLocks noGrp="1" noChangeArrowheads="1"/>
          </p:cNvSpPr>
          <p:nvPr>
            <p:ph type="dt" idx="1"/>
          </p:nvPr>
        </p:nvSpPr>
        <p:spPr bwMode="auto">
          <a:xfrm>
            <a:off x="1588" y="0"/>
            <a:ext cx="3043237"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a:spcBef>
                <a:spcPct val="0"/>
              </a:spcBef>
              <a:defRPr sz="1200" b="0">
                <a:latin typeface="Arial" charset="0"/>
                <a:cs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631813" name="Rectangle 5"/>
          <p:cNvSpPr>
            <a:spLocks noGrp="1" noChangeArrowheads="1"/>
          </p:cNvSpPr>
          <p:nvPr>
            <p:ph type="body" sz="quarter" idx="3"/>
          </p:nvPr>
        </p:nvSpPr>
        <p:spPr bwMode="auto">
          <a:xfrm>
            <a:off x="701675" y="4421188"/>
            <a:ext cx="5619750" cy="4189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1814" name="Rectangle 6"/>
          <p:cNvSpPr>
            <a:spLocks noGrp="1" noChangeArrowheads="1"/>
          </p:cNvSpPr>
          <p:nvPr>
            <p:ph type="ftr" sz="quarter" idx="4"/>
          </p:nvPr>
        </p:nvSpPr>
        <p:spPr bwMode="auto">
          <a:xfrm>
            <a:off x="3979863" y="8842375"/>
            <a:ext cx="3043237"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spcBef>
                <a:spcPct val="0"/>
              </a:spcBef>
              <a:defRPr sz="1200" b="0">
                <a:latin typeface="Arial" charset="0"/>
                <a:cs typeface="Arial" charset="0"/>
              </a:defRPr>
            </a:lvl1pPr>
          </a:lstStyle>
          <a:p>
            <a:pPr>
              <a:defRPr/>
            </a:pPr>
            <a:endParaRPr lang="en-US"/>
          </a:p>
        </p:txBody>
      </p:sp>
      <p:sp>
        <p:nvSpPr>
          <p:cNvPr id="631815" name="Rectangle 7"/>
          <p:cNvSpPr>
            <a:spLocks noGrp="1" noChangeArrowheads="1"/>
          </p:cNvSpPr>
          <p:nvPr>
            <p:ph type="sldNum" sz="quarter" idx="5"/>
          </p:nvPr>
        </p:nvSpPr>
        <p:spPr bwMode="auto">
          <a:xfrm>
            <a:off x="1588" y="8842375"/>
            <a:ext cx="3043237"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a:spcBef>
                <a:spcPct val="0"/>
              </a:spcBef>
              <a:defRPr sz="1200" b="0">
                <a:latin typeface="Arial" charset="0"/>
                <a:cs typeface="Arial" charset="0"/>
              </a:defRPr>
            </a:lvl1pPr>
          </a:lstStyle>
          <a:p>
            <a:pPr>
              <a:defRPr/>
            </a:pPr>
            <a:fld id="{8B8A6FF4-BE2C-40ED-9152-858FB6DF81FB}" type="slidenum">
              <a:rPr lang="ar-SA"/>
              <a:pPr>
                <a:defRPr/>
              </a:pPr>
              <a:t>‹#›</a:t>
            </a:fld>
            <a:endParaRPr lang="en-US"/>
          </a:p>
        </p:txBody>
      </p:sp>
    </p:spTree>
    <p:extLst>
      <p:ext uri="{BB962C8B-B14F-4D97-AF65-F5344CB8AC3E}">
        <p14:creationId xmlns:p14="http://schemas.microsoft.com/office/powerpoint/2010/main" val="672092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1" kern="1200">
        <a:solidFill>
          <a:schemeClr val="tx1"/>
        </a:solidFill>
        <a:latin typeface="Tahoma" pitchFamily="34" charset="0"/>
        <a:ea typeface="+mn-ea"/>
        <a:cs typeface="Tahoma" pitchFamily="34" charset="0"/>
      </a:defRPr>
    </a:lvl1pPr>
    <a:lvl2pPr marL="457200" algn="l" rtl="0" eaLnBrk="0" fontAlgn="base" hangingPunct="0">
      <a:spcBef>
        <a:spcPct val="30000"/>
      </a:spcBef>
      <a:spcAft>
        <a:spcPct val="0"/>
      </a:spcAft>
      <a:defRPr sz="1400" b="1" kern="1200">
        <a:solidFill>
          <a:schemeClr val="tx1"/>
        </a:solidFill>
        <a:latin typeface="Tahoma" pitchFamily="34" charset="0"/>
        <a:ea typeface="+mn-ea"/>
        <a:cs typeface="Tahoma" pitchFamily="34" charset="0"/>
      </a:defRPr>
    </a:lvl2pPr>
    <a:lvl3pPr marL="914400" algn="l" rtl="0" eaLnBrk="0" fontAlgn="base" hangingPunct="0">
      <a:spcBef>
        <a:spcPct val="30000"/>
      </a:spcBef>
      <a:spcAft>
        <a:spcPct val="0"/>
      </a:spcAft>
      <a:defRPr sz="1400" b="1" kern="1200">
        <a:solidFill>
          <a:schemeClr val="tx1"/>
        </a:solidFill>
        <a:latin typeface="Tahoma" pitchFamily="34" charset="0"/>
        <a:ea typeface="+mn-ea"/>
        <a:cs typeface="Tahoma" pitchFamily="34" charset="0"/>
      </a:defRPr>
    </a:lvl3pPr>
    <a:lvl4pPr marL="1371600" algn="l" rtl="0" eaLnBrk="0" fontAlgn="base" hangingPunct="0">
      <a:spcBef>
        <a:spcPct val="30000"/>
      </a:spcBef>
      <a:spcAft>
        <a:spcPct val="0"/>
      </a:spcAft>
      <a:defRPr sz="1400" b="1" kern="1200">
        <a:solidFill>
          <a:schemeClr val="tx1"/>
        </a:solidFill>
        <a:latin typeface="Tahoma" pitchFamily="34" charset="0"/>
        <a:ea typeface="+mn-ea"/>
        <a:cs typeface="Tahoma" pitchFamily="34" charset="0"/>
      </a:defRPr>
    </a:lvl4pPr>
    <a:lvl5pPr marL="1828800" algn="l" rtl="0" eaLnBrk="0" fontAlgn="base" hangingPunct="0">
      <a:spcBef>
        <a:spcPct val="30000"/>
      </a:spcBef>
      <a:spcAft>
        <a:spcPct val="0"/>
      </a:spcAft>
      <a:defRPr sz="1400" b="1" kern="1200">
        <a:solidFill>
          <a:schemeClr val="tx1"/>
        </a:solidFill>
        <a:latin typeface="Tahoma" pitchFamily="34" charset="0"/>
        <a:ea typeface="+mn-ea"/>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2784" tIns="46392" rIns="92784" bIns="46392" anchor="b"/>
          <a:lstStyle/>
          <a:p>
            <a:pPr defTabSz="927100" rtl="1">
              <a:spcBef>
                <a:spcPct val="0"/>
              </a:spcBef>
            </a:pPr>
            <a:fld id="{710C6585-79CD-4641-9451-8C3C72A88BD5}" type="slidenum">
              <a:rPr lang="ar-SA" sz="1200" b="0">
                <a:latin typeface="Arial" pitchFamily="34" charset="0"/>
                <a:cs typeface="Arial" pitchFamily="34" charset="0"/>
              </a:rPr>
              <a:pPr defTabSz="927100" rtl="1">
                <a:spcBef>
                  <a:spcPct val="0"/>
                </a:spcBef>
              </a:pPr>
              <a:t>2</a:t>
            </a:fld>
            <a:endParaRPr lang="en-US" sz="1200" b="0">
              <a:latin typeface="Arial" pitchFamily="34" charset="0"/>
              <a:cs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00088" y="4421188"/>
            <a:ext cx="5622925" cy="4189412"/>
          </a:xfrm>
          <a:noFill/>
          <a:ln/>
        </p:spPr>
        <p:txBody>
          <a:bodyPr lIns="92784" tIns="46392" rIns="92784" bIns="46392"/>
          <a:lstStyle/>
          <a:p>
            <a:pPr eaLnBrk="1" hangingPunct="1"/>
            <a:r>
              <a:rPr lang="en-US" dirty="0" smtClean="0"/>
              <a:t>Allah has chosen you out of the thousands that are out there.  Thank Allah for this tremendous blessing by learning with full attention and interaction. </a:t>
            </a:r>
          </a:p>
          <a:p>
            <a:pPr eaLnBrk="1" hangingPunct="1"/>
            <a:r>
              <a:rPr lang="en-US" dirty="0" smtClean="0"/>
              <a:t>You have already come walking towards Allah.  Now He will come running towards you (as in </a:t>
            </a:r>
            <a:r>
              <a:rPr lang="en-US" dirty="0" err="1" smtClean="0"/>
              <a:t>Hadith</a:t>
            </a:r>
            <a:r>
              <a:rPr lang="en-US" dirty="0" smtClean="0"/>
              <a:t>).  </a:t>
            </a:r>
            <a:r>
              <a:rPr lang="en-US" dirty="0" err="1" smtClean="0"/>
              <a:t>InshaAllah</a:t>
            </a:r>
            <a:r>
              <a:rPr lang="en-US" dirty="0" smtClean="0"/>
              <a:t>, you will continue in this journey till the end.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xfrm>
            <a:off x="703263" y="4421188"/>
            <a:ext cx="5616575" cy="4189412"/>
          </a:xfrm>
          <a:noFill/>
          <a:ln/>
        </p:spPr>
        <p:txBody>
          <a:bodyPr/>
          <a:lstStyle/>
          <a:p>
            <a:r>
              <a:rPr lang="en-US" smtClean="0"/>
              <a:t>Tip No. </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smtClean="0"/>
          </a:p>
        </p:txBody>
      </p:sp>
      <p:sp>
        <p:nvSpPr>
          <p:cNvPr id="131076" name="Slide Number Placeholder 3"/>
          <p:cNvSpPr>
            <a:spLocks noGrp="1"/>
          </p:cNvSpPr>
          <p:nvPr>
            <p:ph type="sldNum" sz="quarter" idx="5"/>
          </p:nvPr>
        </p:nvSpPr>
        <p:spPr>
          <a:noFill/>
        </p:spPr>
        <p:txBody>
          <a:bodyPr/>
          <a:lstStyle/>
          <a:p>
            <a:fld id="{DE74E28E-B6C8-4D56-A4A9-934C97AFB28E}" type="slidenum">
              <a:rPr lang="ar-SA" smtClean="0">
                <a:solidFill>
                  <a:prstClr val="black"/>
                </a:solidFill>
                <a:latin typeface="Arial" pitchFamily="34" charset="0"/>
                <a:cs typeface="Arial" pitchFamily="34" charset="0"/>
              </a:rPr>
              <a:pPr/>
              <a:t>124</a:t>
            </a:fld>
            <a:endParaRPr lang="en-US" smtClean="0">
              <a:solidFill>
                <a:prstClr val="black"/>
              </a:solidFill>
              <a:latin typeface="Arial" pitchFamily="34" charset="0"/>
              <a:cs typeface="Arial"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9667F5B-0B1B-47E4-BDAC-D45434C0747D}" type="slidenum">
              <a:rPr lang="ar-SA" smtClean="0">
                <a:solidFill>
                  <a:prstClr val="black"/>
                </a:solidFill>
                <a:latin typeface="Arial" pitchFamily="34" charset="0"/>
                <a:cs typeface="Arial" pitchFamily="34" charset="0"/>
              </a:rPr>
              <a:pPr/>
              <a:t>127</a:t>
            </a:fld>
            <a:endParaRPr lang="en-US" smtClean="0">
              <a:solidFill>
                <a:prstClr val="black"/>
              </a:solidFill>
              <a:latin typeface="Arial" pitchFamily="34" charset="0"/>
              <a:cs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2B6CFB0-2AED-439B-987E-1E1CABE9476D}" type="slidenum">
              <a:rPr lang="ar-SA" smtClean="0">
                <a:latin typeface="Arial" pitchFamily="34" charset="0"/>
                <a:cs typeface="Arial" pitchFamily="34" charset="0"/>
              </a:rPr>
              <a:pPr/>
              <a:t>24</a:t>
            </a:fld>
            <a:endParaRPr lang="en-US" smtClean="0">
              <a:latin typeface="Arial" pitchFamily="34" charset="0"/>
              <a:cs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marL="269875" indent="-269875" eaLnBrk="1" hangingPunct="1">
              <a:buFontTx/>
              <a:buAutoNum type="arabicPeriod"/>
            </a:pPr>
            <a:r>
              <a:rPr lang="en-US" smtClean="0"/>
              <a:t>Mission Statement; </a:t>
            </a:r>
          </a:p>
          <a:p>
            <a:pPr marL="269875" indent="-269875" eaLnBrk="1" hangingPunct="1">
              <a:buFontTx/>
              <a:buAutoNum type="arabicPeriod"/>
            </a:pPr>
            <a:r>
              <a:rPr lang="en-US" smtClean="0"/>
              <a:t> need your help to worship. One who can not quench his thirst w/o His help can never worship Him w/o His help.</a:t>
            </a:r>
          </a:p>
          <a:p>
            <a:pPr marL="269875" indent="-269875" eaLnBrk="1" hangingPunct="1">
              <a:buFontTx/>
              <a:buAutoNum type="arabicPeriod"/>
            </a:pPr>
            <a:r>
              <a:rPr lang="en-US" smtClean="0"/>
              <a:t>3. An’amta alaihim: Ambiyaa, siddiqeen,shuhadaa, saliheen; Top: our Prophet pbuh;  His path?  Practice, Preach, and Organize, and implement (what he can). AEPP</a:t>
            </a:r>
          </a:p>
          <a:p>
            <a:pPr marL="269875" indent="-269875" eaLnBrk="1" hangingPunct="1"/>
            <a:r>
              <a:rPr lang="en-US" smtClean="0"/>
              <a:t>If we don’t do this, then our duaa is NOT SERIOUS! (example: Job seeker who just makes du’aa but does not go out to seek job.)</a:t>
            </a:r>
          </a:p>
          <a:p>
            <a:pPr marL="269875" indent="-269875" eaLnBrk="1" hangingPunct="1"/>
            <a:r>
              <a:rPr lang="en-US" smtClean="0"/>
              <a:t>4. Those who knew and did not do (more … first); those who did not know.</a:t>
            </a:r>
          </a:p>
          <a:p>
            <a:pPr marL="269875" indent="-269875" eaLnBrk="1" hangingPunct="1"/>
            <a:r>
              <a:rPr lang="en-US" smtClean="0"/>
              <a:t>5.  MOST IMPORTANT: Biggg confusion that We are Muslims = on guidance.  Then this prayer is for a Non-Muslim.  (Becoming Muslim is first step.  Now we need guidance every moment).  Where is it? In Qu’ran (theory) and Sunnah (Model).  Are we serious in ASKING?  Do we care to understand Qur’an and know Sunnah??????? </a:t>
            </a:r>
          </a:p>
          <a:p>
            <a:pPr marL="269875" indent="-269875" eaLnBrk="1" hangingPunct="1"/>
            <a:r>
              <a:rPr lang="en-US" smtClean="0"/>
              <a:t>6.  Remember the hadith of Surah Al-Fatihah.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a:t>
            </a:r>
            <a:r>
              <a:rPr lang="en-US" baseline="0" dirty="0" smtClean="0"/>
              <a:t> the Speakers on</a:t>
            </a:r>
            <a:endParaRPr lang="en-GB" dirty="0"/>
          </a:p>
        </p:txBody>
      </p:sp>
      <p:sp>
        <p:nvSpPr>
          <p:cNvPr id="4" name="Slide Number Placeholder 3"/>
          <p:cNvSpPr>
            <a:spLocks noGrp="1"/>
          </p:cNvSpPr>
          <p:nvPr>
            <p:ph type="sldNum" sz="quarter" idx="10"/>
          </p:nvPr>
        </p:nvSpPr>
        <p:spPr/>
        <p:txBody>
          <a:bodyPr/>
          <a:lstStyle/>
          <a:p>
            <a:pPr>
              <a:defRPr/>
            </a:pPr>
            <a:fld id="{8B8A6FF4-BE2C-40ED-9152-858FB6DF81FB}" type="slidenum">
              <a:rPr lang="ar-SA"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F212A94-2012-4A40-A859-F97B7664155E}" type="slidenum">
              <a:rPr lang="ar-SA" smtClean="0">
                <a:solidFill>
                  <a:prstClr val="black"/>
                </a:solidFill>
                <a:latin typeface="Arial" pitchFamily="34" charset="0"/>
                <a:cs typeface="Arial" pitchFamily="34" charset="0"/>
              </a:rPr>
              <a:pPr/>
              <a:t>32</a:t>
            </a:fld>
            <a:endParaRPr lang="en-US" smtClean="0">
              <a:solidFill>
                <a:prstClr val="black"/>
              </a:solidFill>
              <a:latin typeface="Arial" pitchFamily="34" charset="0"/>
              <a:cs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Show the rules first.  </a:t>
            </a:r>
          </a:p>
          <a:p>
            <a:pPr eaLnBrk="1" hangingPunct="1"/>
            <a:r>
              <a:rPr lang="en-US" smtClean="0"/>
              <a:t>We will use all our senses.  It is called TPI or TPR.  It really enhances the learning.  And note that this is not limited to these 6 pronouns.  It has much more to do with all the verb forms that we will learn.  </a:t>
            </a:r>
          </a:p>
          <a:p>
            <a:pPr eaLnBrk="1" hangingPunct="1"/>
            <a:r>
              <a:rPr lang="en-US" smtClean="0"/>
              <a:t>You have spared so much time and came all the way. Don’t listen to Shaitaan. Don’t be shy to use these directions. </a:t>
            </a:r>
          </a:p>
          <a:p>
            <a:pPr eaLnBrk="1" hangingPunct="1"/>
            <a:r>
              <a:rPr lang="en-US" smtClean="0"/>
              <a:t>We are learning the words of Qur’an here.  If you use them, your learning will be easier and quicker.  </a:t>
            </a:r>
          </a:p>
          <a:p>
            <a:pPr eaLnBrk="1" hangingPunct="1"/>
            <a:r>
              <a:rPr lang="en-US" smtClean="0"/>
              <a:t>The rule for repetition is: Teacher (Ar+Ur) – Student (Ar+ Ur) * 3 times</a:t>
            </a:r>
          </a:p>
          <a:p>
            <a:pPr eaLnBrk="1" hangingPunct="1"/>
            <a:r>
              <a:rPr lang="en-US" smtClean="0"/>
              <a:t>T(Ar) – St (Ur) * 3 times</a:t>
            </a:r>
          </a:p>
          <a:p>
            <a:pPr eaLnBrk="1" hangingPunct="1"/>
            <a:r>
              <a:rPr lang="en-US" smtClean="0"/>
              <a:t>T(AA) – St(AA) * 3 times (in pairs; ex: huwa, hum – huwa,hum,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shyness or ego… from Shaitaan.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761DD15-F125-4D43-99C6-1CD211C27F4A}" type="slidenum">
              <a:rPr lang="ar-SA" smtClean="0">
                <a:solidFill>
                  <a:prstClr val="black"/>
                </a:solidFill>
                <a:latin typeface="Arial" pitchFamily="34" charset="0"/>
                <a:cs typeface="Arial" pitchFamily="34" charset="0"/>
              </a:rPr>
              <a:pPr/>
              <a:t>34</a:t>
            </a:fld>
            <a:endParaRPr lang="en-US" smtClean="0">
              <a:solidFill>
                <a:prstClr val="black"/>
              </a:solidFill>
              <a:latin typeface="Arial" pitchFamily="34" charset="0"/>
              <a:cs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smtClean="0"/>
              <a:t>Show the rules first.  </a:t>
            </a:r>
          </a:p>
          <a:p>
            <a:pPr eaLnBrk="1" hangingPunct="1"/>
            <a:r>
              <a:rPr lang="en-US" dirty="0" smtClean="0"/>
              <a:t>We will use all our senses.  It is called TPI or TPR.  It really enhances the learning.  And note that this is not limited to these 6 pronouns.  It has much more to do with all the verb forms that we will learn.  </a:t>
            </a:r>
          </a:p>
          <a:p>
            <a:pPr eaLnBrk="1" hangingPunct="1"/>
            <a:r>
              <a:rPr lang="en-US" dirty="0" smtClean="0"/>
              <a:t>You have spared so much time and came all the way. Don’t listen to </a:t>
            </a:r>
            <a:r>
              <a:rPr lang="en-US" dirty="0" err="1" smtClean="0"/>
              <a:t>Shaitaan</a:t>
            </a:r>
            <a:r>
              <a:rPr lang="en-US" dirty="0" smtClean="0"/>
              <a:t>. Don’t be shy to use these directions. </a:t>
            </a:r>
          </a:p>
          <a:p>
            <a:pPr eaLnBrk="1" hangingPunct="1"/>
            <a:r>
              <a:rPr lang="en-US" dirty="0" smtClean="0"/>
              <a:t>We are learning the words of Qur’an here.  If you use them, your learning will be easier and quicker.  </a:t>
            </a:r>
          </a:p>
          <a:p>
            <a:pPr eaLnBrk="1" hangingPunct="1"/>
            <a:r>
              <a:rPr lang="en-US" dirty="0" smtClean="0"/>
              <a:t>The rule for repetition is: Teacher (</a:t>
            </a:r>
            <a:r>
              <a:rPr lang="en-US" dirty="0" err="1" smtClean="0"/>
              <a:t>Ar+Ur</a:t>
            </a:r>
            <a:r>
              <a:rPr lang="en-US" dirty="0" smtClean="0"/>
              <a:t>) – Student (</a:t>
            </a:r>
            <a:r>
              <a:rPr lang="en-US" dirty="0" err="1" smtClean="0"/>
              <a:t>Ar</a:t>
            </a:r>
            <a:r>
              <a:rPr lang="en-US" dirty="0" smtClean="0"/>
              <a:t>+ Ur) * 3 times</a:t>
            </a:r>
          </a:p>
          <a:p>
            <a:pPr eaLnBrk="1" hangingPunct="1"/>
            <a:r>
              <a:rPr lang="en-US" dirty="0" smtClean="0"/>
              <a:t>T(</a:t>
            </a:r>
            <a:r>
              <a:rPr lang="en-US" dirty="0" err="1" smtClean="0"/>
              <a:t>Ar</a:t>
            </a:r>
            <a:r>
              <a:rPr lang="en-US" dirty="0" smtClean="0"/>
              <a:t>) – St (Ur) * 3 times</a:t>
            </a:r>
          </a:p>
          <a:p>
            <a:pPr eaLnBrk="1" hangingPunct="1"/>
            <a:r>
              <a:rPr lang="en-US" dirty="0" smtClean="0"/>
              <a:t>T(AA) – St(AA) * 3 times (in pairs; ex: </a:t>
            </a:r>
            <a:r>
              <a:rPr lang="en-US" dirty="0" err="1" smtClean="0"/>
              <a:t>huwa</a:t>
            </a:r>
            <a:r>
              <a:rPr lang="en-US" dirty="0" smtClean="0"/>
              <a:t>, hum – </a:t>
            </a:r>
            <a:r>
              <a:rPr lang="en-US" dirty="0" err="1" smtClean="0"/>
              <a:t>huwa,hum</a:t>
            </a:r>
            <a:r>
              <a:rPr lang="en-US" dirty="0" smtClean="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F202287-B26F-4690-9FD9-6B7FE73909FE}" type="slidenum">
              <a:rPr lang="ar-SA" smtClean="0">
                <a:solidFill>
                  <a:prstClr val="black"/>
                </a:solidFill>
                <a:latin typeface="Arial" pitchFamily="34" charset="0"/>
                <a:cs typeface="Arial" pitchFamily="34" charset="0"/>
              </a:rPr>
              <a:pPr/>
              <a:t>35</a:t>
            </a:fld>
            <a:endParaRPr lang="en-US" smtClean="0">
              <a:solidFill>
                <a:prstClr val="black"/>
              </a:solidFill>
              <a:latin typeface="Arial" pitchFamily="34" charset="0"/>
              <a:cs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Show the rules first.  </a:t>
            </a:r>
          </a:p>
          <a:p>
            <a:pPr eaLnBrk="1" hangingPunct="1"/>
            <a:r>
              <a:rPr lang="en-US" smtClean="0"/>
              <a:t>We will use all our senses.  It is called TPI or TPR.  It really enhances the learning.  And note that this is not limited to these 6 pronouns.  It has much more to do with all the verb forms that we will learn.  </a:t>
            </a:r>
          </a:p>
          <a:p>
            <a:pPr eaLnBrk="1" hangingPunct="1"/>
            <a:r>
              <a:rPr lang="en-US" smtClean="0"/>
              <a:t>You have spared so much time and came all the way. Don’t listen to Shaitaan. Don’t be shy to use these directions. </a:t>
            </a:r>
          </a:p>
          <a:p>
            <a:pPr eaLnBrk="1" hangingPunct="1"/>
            <a:r>
              <a:rPr lang="en-US" smtClean="0"/>
              <a:t>We are learning the words of Qur’an here.  If you use them, your learning will be easier and quicker.  </a:t>
            </a:r>
          </a:p>
          <a:p>
            <a:pPr eaLnBrk="1" hangingPunct="1"/>
            <a:r>
              <a:rPr lang="en-US" smtClean="0"/>
              <a:t>The rule for repetition is: Teacher (Ar+Ur) – Student (Ar+ Ur) * 3 times</a:t>
            </a:r>
          </a:p>
          <a:p>
            <a:pPr eaLnBrk="1" hangingPunct="1"/>
            <a:r>
              <a:rPr lang="en-US" smtClean="0"/>
              <a:t>T(Ar) – St (Ur) * 3 times</a:t>
            </a:r>
          </a:p>
          <a:p>
            <a:pPr eaLnBrk="1" hangingPunct="1"/>
            <a:r>
              <a:rPr lang="en-US" smtClean="0"/>
              <a:t>T(AA) – St(AA) * 3 times (in pairs; ex: huwa, hum – huwa,hum,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dirty="0" smtClean="0"/>
              <a:t>Remember the rules of making masculine plurals.  </a:t>
            </a:r>
          </a:p>
          <a:p>
            <a:r>
              <a:rPr lang="en-US" dirty="0" smtClean="0"/>
              <a:t>Both ‘</a:t>
            </a:r>
            <a:r>
              <a:rPr lang="en-US" dirty="0" err="1" smtClean="0"/>
              <a:t>oon</a:t>
            </a:r>
            <a:r>
              <a:rPr lang="en-US" dirty="0" smtClean="0"/>
              <a:t>’ and ‘</a:t>
            </a:r>
            <a:r>
              <a:rPr lang="en-US" dirty="0" err="1" smtClean="0"/>
              <a:t>een</a:t>
            </a:r>
            <a:r>
              <a:rPr lang="en-US" dirty="0" smtClean="0"/>
              <a:t>’ is OK.  Which comes where?  That is already taken care of by Allah!  Don’t worry about it now.</a:t>
            </a:r>
          </a:p>
          <a:p>
            <a:r>
              <a:rPr lang="en-US" dirty="0" smtClean="0"/>
              <a:t>T(A+U) – S(A+U) : 1 time</a:t>
            </a:r>
          </a:p>
          <a:p>
            <a:r>
              <a:rPr lang="en-US" dirty="0" smtClean="0"/>
              <a:t>T(A) – S(U) : 2 times</a:t>
            </a:r>
          </a:p>
          <a:p>
            <a:r>
              <a:rPr lang="en-US" dirty="0" smtClean="0"/>
              <a:t>T(A) – S(U) : 2 times</a:t>
            </a:r>
          </a:p>
          <a:p>
            <a:r>
              <a:rPr lang="en-US" dirty="0" smtClean="0"/>
              <a:t>Singular-plural : Practice it once!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smtClean="0"/>
              <a:t>Remember the rules of making masculine plurals.  </a:t>
            </a:r>
          </a:p>
          <a:p>
            <a:r>
              <a:rPr lang="en-US" smtClean="0"/>
              <a:t>Both ‘oon’ and ‘een’ is OK.  Which comes where?  That is already taken care of by Allah!  Don’t worry about it now.</a:t>
            </a:r>
          </a:p>
          <a:p>
            <a:r>
              <a:rPr lang="en-US" smtClean="0"/>
              <a:t>T(A+U) – S(A+U) : 1 time</a:t>
            </a:r>
          </a:p>
          <a:p>
            <a:r>
              <a:rPr lang="en-US" smtClean="0"/>
              <a:t>T(A) – S(U) : 2 times</a:t>
            </a:r>
          </a:p>
          <a:p>
            <a:r>
              <a:rPr lang="en-US" smtClean="0"/>
              <a:t>T(A) – S(U) : 2 times</a:t>
            </a:r>
          </a:p>
          <a:p>
            <a:r>
              <a:rPr lang="en-US" smtClean="0"/>
              <a:t>Singular-plural : Practice it once!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AFD2ED0-0DAF-42BF-B568-5D95035FD71F}" type="slidenum">
              <a:rPr lang="ar-SA" smtClean="0">
                <a:solidFill>
                  <a:prstClr val="black"/>
                </a:solidFill>
                <a:latin typeface="Arial" pitchFamily="34" charset="0"/>
                <a:cs typeface="Arial" pitchFamily="34" charset="0"/>
              </a:rPr>
              <a:pPr/>
              <a:t>38</a:t>
            </a:fld>
            <a:endParaRPr lang="en-US" smtClean="0">
              <a:solidFill>
                <a:prstClr val="black"/>
              </a:solidFill>
              <a:latin typeface="Arial" pitchFamily="34" charset="0"/>
              <a:cs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Remember the rules of making masculine plurals.  </a:t>
            </a:r>
          </a:p>
          <a:p>
            <a:pPr eaLnBrk="1" hangingPunct="1"/>
            <a:r>
              <a:rPr lang="en-US" smtClean="0"/>
              <a:t>Both ‘oon’ and ‘een’ is OK.  Which comes where?  That is already taken care of by Allah!  Don’t worry about it now.</a:t>
            </a:r>
          </a:p>
          <a:p>
            <a:pPr eaLnBrk="1" hangingPunct="1"/>
            <a:r>
              <a:rPr lang="en-US" smtClean="0"/>
              <a:t>T(A+U) – S(A+U) : 1 time</a:t>
            </a:r>
          </a:p>
          <a:p>
            <a:pPr eaLnBrk="1" hangingPunct="1"/>
            <a:r>
              <a:rPr lang="en-US" smtClean="0"/>
              <a:t>T(A) – S(U) : 2 times</a:t>
            </a:r>
          </a:p>
          <a:p>
            <a:pPr eaLnBrk="1" hangingPunct="1"/>
            <a:r>
              <a:rPr lang="en-US" smtClean="0"/>
              <a:t>T(A) – S(U) : 2 times</a:t>
            </a:r>
          </a:p>
          <a:p>
            <a:pPr eaLnBrk="1" hangingPunct="1"/>
            <a:r>
              <a:rPr lang="en-US" smtClean="0"/>
              <a:t>Singular-plural : Practice it once!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4C1298E-B8FC-4226-B9C3-2749EB062E7B}" type="slidenum">
              <a:rPr lang="ar-SA" smtClean="0">
                <a:solidFill>
                  <a:prstClr val="black"/>
                </a:solidFill>
                <a:latin typeface="Arial" pitchFamily="34" charset="0"/>
                <a:cs typeface="Arial" pitchFamily="34" charset="0"/>
              </a:rPr>
              <a:pPr/>
              <a:t>39</a:t>
            </a:fld>
            <a:endParaRPr lang="en-US" smtClean="0">
              <a:solidFill>
                <a:prstClr val="black"/>
              </a:solidFill>
              <a:latin typeface="Arial" pitchFamily="34" charset="0"/>
              <a:cs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Remember the rules of making masculine plurals.  </a:t>
            </a:r>
          </a:p>
          <a:p>
            <a:pPr eaLnBrk="1" hangingPunct="1"/>
            <a:r>
              <a:rPr lang="en-US" smtClean="0"/>
              <a:t>Both ‘oon’ and ‘een’ is OK.  Which comes where?  That is already taken care of by Allah!  Don’t worry about it now.</a:t>
            </a:r>
          </a:p>
          <a:p>
            <a:pPr eaLnBrk="1" hangingPunct="1"/>
            <a:r>
              <a:rPr lang="en-US" smtClean="0"/>
              <a:t>T(A+U) – S(A+U) : 1 time</a:t>
            </a:r>
          </a:p>
          <a:p>
            <a:pPr eaLnBrk="1" hangingPunct="1"/>
            <a:r>
              <a:rPr lang="en-US" smtClean="0"/>
              <a:t>T(A) – S(U) : 2 times</a:t>
            </a:r>
          </a:p>
          <a:p>
            <a:pPr eaLnBrk="1" hangingPunct="1"/>
            <a:r>
              <a:rPr lang="en-US" smtClean="0"/>
              <a:t>T(A) – S(U) : 2 times</a:t>
            </a:r>
          </a:p>
          <a:p>
            <a:pPr eaLnBrk="1" hangingPunct="1"/>
            <a:r>
              <a:rPr lang="en-US" smtClean="0"/>
              <a:t>Singular-plural : Practice it once!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1430" tIns="45714" rIns="91430" bIns="45714" anchor="b"/>
          <a:lstStyle/>
          <a:p>
            <a:pPr rtl="1">
              <a:spcBef>
                <a:spcPct val="0"/>
              </a:spcBef>
            </a:pPr>
            <a:fld id="{79C8C232-4666-4111-8CED-E63C30DBCA7C}" type="slidenum">
              <a:rPr lang="ar-SA" sz="1200" b="0">
                <a:solidFill>
                  <a:prstClr val="black"/>
                </a:solidFill>
                <a:latin typeface="Arial" pitchFamily="34" charset="0"/>
                <a:cs typeface="Arial" pitchFamily="34" charset="0"/>
              </a:rPr>
              <a:pPr rtl="1">
                <a:spcBef>
                  <a:spcPct val="0"/>
                </a:spcBef>
              </a:pPr>
              <a:t>40</a:t>
            </a:fld>
            <a:endParaRPr lang="en-US" sz="1200" b="0">
              <a:solidFill>
                <a:prstClr val="black"/>
              </a:solidFill>
              <a:latin typeface="Arial" pitchFamily="34" charset="0"/>
              <a:cs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lIns="91430" tIns="45714" rIns="91430" bIns="45714"/>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1430" tIns="45714" rIns="91430" bIns="45714" anchor="b"/>
          <a:lstStyle/>
          <a:p>
            <a:pPr rtl="1">
              <a:spcBef>
                <a:spcPct val="0"/>
              </a:spcBef>
            </a:pPr>
            <a:fld id="{12EA4A3E-555F-4FE0-A491-16DE63B1A44C}" type="slidenum">
              <a:rPr lang="ar-SA" sz="1200" b="0">
                <a:solidFill>
                  <a:prstClr val="black"/>
                </a:solidFill>
                <a:latin typeface="Arial" pitchFamily="34" charset="0"/>
                <a:cs typeface="Arial" pitchFamily="34" charset="0"/>
              </a:rPr>
              <a:pPr rtl="1">
                <a:spcBef>
                  <a:spcPct val="0"/>
                </a:spcBef>
              </a:pPr>
              <a:t>41</a:t>
            </a:fld>
            <a:endParaRPr lang="en-US" sz="1200" b="0">
              <a:solidFill>
                <a:prstClr val="black"/>
              </a:solidFill>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lIns="91430" tIns="45714" rIns="91430" bIns="45714"/>
          <a:lstStyle/>
          <a:p>
            <a:pPr eaLnBrk="1" hangingPunct="1"/>
            <a:r>
              <a:rPr lang="en-US" smtClean="0"/>
              <a:t>T(A)-S(U): 3 times</a:t>
            </a:r>
          </a:p>
          <a:p>
            <a:pPr eaLnBrk="1" hangingPunct="1"/>
            <a:r>
              <a:rPr lang="en-US" smtClean="0"/>
              <a:t>T(AA) – S(UU): 2 times</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1430" tIns="45714" rIns="91430" bIns="45714" anchor="b"/>
          <a:lstStyle/>
          <a:p>
            <a:pPr rtl="1">
              <a:spcBef>
                <a:spcPct val="0"/>
              </a:spcBef>
            </a:pPr>
            <a:fld id="{0CEBDD16-D66B-4C92-944D-E8A612180A77}" type="slidenum">
              <a:rPr lang="ar-SA" sz="1200" b="0">
                <a:solidFill>
                  <a:prstClr val="black"/>
                </a:solidFill>
                <a:latin typeface="Arial" pitchFamily="34" charset="0"/>
                <a:cs typeface="Arial" pitchFamily="34" charset="0"/>
              </a:rPr>
              <a:pPr rtl="1">
                <a:spcBef>
                  <a:spcPct val="0"/>
                </a:spcBef>
              </a:pPr>
              <a:t>42</a:t>
            </a:fld>
            <a:endParaRPr lang="en-US" sz="1200" b="0">
              <a:solidFill>
                <a:prstClr val="black"/>
              </a:solidFill>
              <a:latin typeface="Arial" pitchFamily="34" charset="0"/>
              <a:cs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lIns="91430" tIns="45714" rIns="91430" bIns="45714"/>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1430" tIns="45714" rIns="91430" bIns="45714" anchor="b"/>
          <a:lstStyle/>
          <a:p>
            <a:pPr rtl="1">
              <a:spcBef>
                <a:spcPct val="0"/>
              </a:spcBef>
            </a:pPr>
            <a:fld id="{12EA4A3E-555F-4FE0-A491-16DE63B1A44C}" type="slidenum">
              <a:rPr lang="ar-SA" sz="1200" b="0">
                <a:solidFill>
                  <a:prstClr val="black"/>
                </a:solidFill>
                <a:latin typeface="Arial" pitchFamily="34" charset="0"/>
                <a:cs typeface="Arial" pitchFamily="34" charset="0"/>
              </a:rPr>
              <a:pPr rtl="1">
                <a:spcBef>
                  <a:spcPct val="0"/>
                </a:spcBef>
              </a:pPr>
              <a:t>44</a:t>
            </a:fld>
            <a:endParaRPr lang="en-US" sz="1200" b="0">
              <a:solidFill>
                <a:prstClr val="black"/>
              </a:solidFill>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lIns="91430" tIns="45714" rIns="91430" bIns="45714"/>
          <a:lstStyle/>
          <a:p>
            <a:pPr eaLnBrk="1" hangingPunct="1"/>
            <a:r>
              <a:rPr lang="en-US" smtClean="0"/>
              <a:t>T(A)-S(U): 3 times</a:t>
            </a:r>
          </a:p>
          <a:p>
            <a:pPr eaLnBrk="1" hangingPunct="1"/>
            <a:r>
              <a:rPr lang="en-US" smtClean="0"/>
              <a:t>T(AA) – S(UU): 2 times</a:t>
            </a:r>
          </a:p>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smtClean="0"/>
              <a:t>Get more images of right and left brain; and the quadrants; use them all. (color – highlighter, color pens).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smtClean="0"/>
              <a:t>Get more images of right and left brain; and the quadrants; use them all. (color – highlighter, color pens).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smtClean="0"/>
              <a:t>What has this got to do with UQ?  Everything. Basic challenge in UQ is remembering the meanings.  So, use all your faculties to remember.  </a:t>
            </a:r>
          </a:p>
          <a:p>
            <a:r>
              <a:rPr lang="en-US" smtClean="0"/>
              <a:t>Remember the lightening in the clouds (between +ve and –ve charges).  Something like that…</a:t>
            </a:r>
          </a:p>
          <a:p>
            <a:r>
              <a:rPr lang="en-US" smtClean="0"/>
              <a:t>The more ‘lightenings’ we create in our brain, the easier it will be to learn the meaning of the words, retain it, and recall it. </a:t>
            </a:r>
          </a:p>
          <a:p>
            <a:r>
              <a:rPr lang="en-US" smtClean="0"/>
              <a:t>So, don’t be shy in saying out loud and using your hands.  And for new words, underline them, use highlighter, color pens….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smtClean="0"/>
              <a:t>With intention, Du’aa, and then support of Allah… NO PROBLEM INSHA-ALLAH.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03D683-1F84-439E-839E-300F05174970}" type="slidenum">
              <a:rPr lang="ar-SA">
                <a:solidFill>
                  <a:prstClr val="black"/>
                </a:solidFill>
              </a:rPr>
              <a:pPr/>
              <a:t>52</a:t>
            </a:fld>
            <a:endParaRPr lang="en-GB">
              <a:solidFill>
                <a:prstClr val="black"/>
              </a:solidFill>
            </a:endParaRPr>
          </a:p>
        </p:txBody>
      </p:sp>
      <p:sp>
        <p:nvSpPr>
          <p:cNvPr id="2136066" name="Rectangle 2"/>
          <p:cNvSpPr>
            <a:spLocks noGrp="1" noRot="1" noChangeAspect="1" noChangeArrowheads="1" noTextEdit="1"/>
          </p:cNvSpPr>
          <p:nvPr>
            <p:ph type="sldImg"/>
          </p:nvPr>
        </p:nvSpPr>
        <p:spPr>
          <a:ln/>
        </p:spPr>
      </p:sp>
      <p:sp>
        <p:nvSpPr>
          <p:cNvPr id="213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0DA163-6F82-47D3-945D-438DB12B43B7}" type="slidenum">
              <a:rPr lang="ar-SA">
                <a:solidFill>
                  <a:prstClr val="black"/>
                </a:solidFill>
              </a:rPr>
              <a:pPr/>
              <a:t>53</a:t>
            </a:fld>
            <a:endParaRPr lang="en-GB">
              <a:solidFill>
                <a:prstClr val="black"/>
              </a:solidFill>
            </a:endParaRPr>
          </a:p>
        </p:txBody>
      </p:sp>
      <p:sp>
        <p:nvSpPr>
          <p:cNvPr id="2138114" name="Rectangle 2"/>
          <p:cNvSpPr>
            <a:spLocks noGrp="1" noRot="1" noChangeAspect="1" noChangeArrowheads="1" noTextEdit="1"/>
          </p:cNvSpPr>
          <p:nvPr>
            <p:ph type="sldImg"/>
          </p:nvPr>
        </p:nvSpPr>
        <p:spPr>
          <a:ln/>
        </p:spPr>
      </p:sp>
      <p:sp>
        <p:nvSpPr>
          <p:cNvPr id="2138115" name="Rectangle 3"/>
          <p:cNvSpPr>
            <a:spLocks noGrp="1" noChangeArrowheads="1"/>
          </p:cNvSpPr>
          <p:nvPr>
            <p:ph type="body" idx="1"/>
          </p:nvPr>
        </p:nvSpPr>
        <p:spPr/>
        <p:txBody>
          <a:bodyPr/>
          <a:lstStyle/>
          <a:p>
            <a:r>
              <a:rPr lang="en-US"/>
              <a:t>That’s why we have big ppt screens;  Very important secret of memorization;  Think either objects or words; Give movements to those objects and it will be even better. (like that memory teacher – typewriter, trees…)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F0DD8-87B1-45D0-A3D7-0546882E1529}" type="slidenum">
              <a:rPr lang="ar-SA">
                <a:solidFill>
                  <a:prstClr val="black"/>
                </a:solidFill>
              </a:rPr>
              <a:pPr/>
              <a:t>54</a:t>
            </a:fld>
            <a:endParaRPr lang="en-GB">
              <a:solidFill>
                <a:prstClr val="black"/>
              </a:solidFill>
            </a:endParaRPr>
          </a:p>
        </p:txBody>
      </p:sp>
      <p:sp>
        <p:nvSpPr>
          <p:cNvPr id="2140162" name="Rectangle 2"/>
          <p:cNvSpPr>
            <a:spLocks noGrp="1" noRot="1" noChangeAspect="1" noChangeArrowheads="1" noTextEdit="1"/>
          </p:cNvSpPr>
          <p:nvPr>
            <p:ph type="sldImg"/>
          </p:nvPr>
        </p:nvSpPr>
        <p:spPr>
          <a:ln/>
        </p:spPr>
      </p:sp>
      <p:sp>
        <p:nvSpPr>
          <p:cNvPr id="2140163" name="Rectangle 3"/>
          <p:cNvSpPr>
            <a:spLocks noGrp="1" noChangeArrowheads="1"/>
          </p:cNvSpPr>
          <p:nvPr>
            <p:ph type="body" idx="1"/>
          </p:nvPr>
        </p:nvSpPr>
        <p:spPr/>
        <p:txBody>
          <a:bodyPr/>
          <a:lstStyle/>
          <a:p>
            <a:r>
              <a:rPr lang="en-US" dirty="0"/>
              <a:t>That’s why we have big </a:t>
            </a:r>
            <a:r>
              <a:rPr lang="en-US" dirty="0" err="1"/>
              <a:t>ppt</a:t>
            </a:r>
            <a:r>
              <a:rPr lang="en-US" dirty="0"/>
              <a:t> screens;  Very important secret of memorization;  Think either objects or words; Give movements to those objects and it will be even better. (like that memory teacher – typewriter, trees…)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BF48882-5A3D-4388-B9E8-13467ECCA3BC}" type="slidenum">
              <a:rPr lang="ar-SA" smtClean="0">
                <a:solidFill>
                  <a:prstClr val="black"/>
                </a:solidFill>
                <a:latin typeface="Arial" pitchFamily="34" charset="0"/>
                <a:cs typeface="Arial" pitchFamily="34" charset="0"/>
              </a:rPr>
              <a:pPr/>
              <a:t>56</a:t>
            </a:fld>
            <a:endParaRPr lang="en-US" smtClean="0">
              <a:solidFill>
                <a:prstClr val="black"/>
              </a:solidFill>
              <a:latin typeface="Arial" pitchFamily="34" charset="0"/>
              <a:cs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2784" tIns="46392" rIns="92784" bIns="46392" anchor="b"/>
          <a:lstStyle/>
          <a:p>
            <a:pPr defTabSz="927100" rtl="1">
              <a:spcBef>
                <a:spcPct val="0"/>
              </a:spcBef>
            </a:pPr>
            <a:fld id="{105764B2-0897-4B58-90CE-F29157EA50BB}" type="slidenum">
              <a:rPr lang="ar-SA" sz="1200" b="0">
                <a:solidFill>
                  <a:prstClr val="black"/>
                </a:solidFill>
                <a:latin typeface="Arial" pitchFamily="34" charset="0"/>
                <a:cs typeface="Arial" pitchFamily="34" charset="0"/>
              </a:rPr>
              <a:pPr defTabSz="927100" rtl="1">
                <a:spcBef>
                  <a:spcPct val="0"/>
                </a:spcBef>
              </a:pPr>
              <a:t>58</a:t>
            </a:fld>
            <a:endParaRPr lang="en-US" sz="1200" b="0">
              <a:solidFill>
                <a:prstClr val="black"/>
              </a:solidFill>
              <a:latin typeface="Arial" pitchFamily="34" charset="0"/>
              <a:cs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700088" y="4421188"/>
            <a:ext cx="5622925" cy="4189412"/>
          </a:xfrm>
          <a:noFill/>
          <a:ln/>
        </p:spPr>
        <p:txBody>
          <a:bodyPr lIns="92784" tIns="46392" rIns="92784" bIns="46392"/>
          <a:lstStyle/>
          <a:p>
            <a:pPr eaLnBrk="1" hangingPunct="1"/>
            <a:r>
              <a:rPr lang="en-US" smtClean="0"/>
              <a:t>Allah has chosen you out of the thousands that are out there.  Thank Allah for this tremendous blessing by learning with full attention and interaction. </a:t>
            </a:r>
          </a:p>
          <a:p>
            <a:pPr eaLnBrk="1" hangingPunct="1"/>
            <a:r>
              <a:rPr lang="en-US" smtClean="0"/>
              <a:t>You have already come walking towards Allah.  Now He will come running towards you (as in Hadith).  InshaAllah, you will continue in this journey till the end.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smtClean="0"/>
              <a:t>Joke: Sirat for the hotel??</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smtClean="0"/>
              <a:t>Joke: Sirat for the hotel??</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3BE8747-E27D-4BBB-B34F-E5B12E28D50F}" type="slidenum">
              <a:rPr lang="ar-SA" smtClean="0">
                <a:solidFill>
                  <a:prstClr val="black"/>
                </a:solidFill>
                <a:latin typeface="Arial" pitchFamily="34" charset="0"/>
                <a:cs typeface="Arial" pitchFamily="34" charset="0"/>
              </a:rPr>
              <a:pPr/>
              <a:t>78</a:t>
            </a:fld>
            <a:endParaRPr lang="en-US" smtClean="0">
              <a:solidFill>
                <a:prstClr val="black"/>
              </a:solidFill>
              <a:latin typeface="Arial" pitchFamily="34" charset="0"/>
              <a:cs typeface="Arial" pitchFamily="34" charset="0"/>
            </a:endParaRPr>
          </a:p>
        </p:txBody>
      </p:sp>
      <p:sp>
        <p:nvSpPr>
          <p:cNvPr id="62467" name="Rectangle 2"/>
          <p:cNvSpPr>
            <a:spLocks noGrp="1" noRot="1" noChangeAspect="1" noChangeArrowheads="1" noTextEdit="1"/>
          </p:cNvSpPr>
          <p:nvPr>
            <p:ph type="sldImg"/>
          </p:nvPr>
        </p:nvSpPr>
        <p:spPr>
          <a:xfrm>
            <a:off x="1184275" y="696913"/>
            <a:ext cx="4656138" cy="3492500"/>
          </a:xfrm>
          <a:ln/>
        </p:spPr>
      </p:sp>
      <p:sp>
        <p:nvSpPr>
          <p:cNvPr id="62468" name="Rectangle 3"/>
          <p:cNvSpPr>
            <a:spLocks noGrp="1" noChangeArrowheads="1"/>
          </p:cNvSpPr>
          <p:nvPr>
            <p:ph type="body" idx="1"/>
          </p:nvPr>
        </p:nvSpPr>
        <p:spPr>
          <a:xfrm>
            <a:off x="701675" y="4422775"/>
            <a:ext cx="5619750" cy="4189413"/>
          </a:xfrm>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smtClean="0"/>
              <a:t>Short cut Du’aa (with inshaAllah)…  Excellent point.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marL="266700" indent="-266700">
              <a:buFontTx/>
              <a:buAutoNum type="arabicPeriod"/>
            </a:pPr>
            <a:r>
              <a:rPr lang="en-US" smtClean="0"/>
              <a:t>Mission Statement; </a:t>
            </a:r>
          </a:p>
          <a:p>
            <a:pPr marL="266700" indent="-266700">
              <a:buFontTx/>
              <a:buAutoNum type="arabicPeriod"/>
            </a:pPr>
            <a:r>
              <a:rPr lang="en-US" smtClean="0"/>
              <a:t> need your help to worship. One who can not quench his thirst w/o His help can never worship Him w/o His help.</a:t>
            </a:r>
          </a:p>
          <a:p>
            <a:pPr marL="266700" indent="-266700">
              <a:buFontTx/>
              <a:buAutoNum type="arabicPeriod"/>
            </a:pPr>
            <a:r>
              <a:rPr lang="en-US" smtClean="0"/>
              <a:t>3. An’amta alaihim: Ambiyaa, siddiqeen,shuhadaa, saliheen; Top: our Prophet pbuh;  His path?  Practice, Preach, and Organize, and implement (what he can). AEPP</a:t>
            </a:r>
          </a:p>
          <a:p>
            <a:pPr marL="266700" indent="-266700"/>
            <a:r>
              <a:rPr lang="en-US" smtClean="0"/>
              <a:t>If we don’t do this, then our duaa is NOT SERIOUS! (example: Job seeker who just makes du’aa but does not go out to seek job.)</a:t>
            </a:r>
          </a:p>
          <a:p>
            <a:pPr marL="266700" indent="-266700"/>
            <a:r>
              <a:rPr lang="en-US" smtClean="0"/>
              <a:t>4. Those who knew and did not do (more … first); those who did not know.</a:t>
            </a:r>
          </a:p>
          <a:p>
            <a:pPr marL="266700" indent="-266700"/>
            <a:r>
              <a:rPr lang="en-US" smtClean="0"/>
              <a:t>5.  MOST IMPORTANT: Biggg confusion that We are Muslims = on guidance.  Then this prayer is for a Non-Muslim.  (Becoming Muslim is first step.  Now we need guidance every moment).  Where is it? In Qu’ran (theory) and Sunnah (Model).  Are we serious in ASKING?  Do we care to understand Qur’an and know Sunnah??????? </a:t>
            </a:r>
          </a:p>
          <a:p>
            <a:pPr marL="266700" indent="-266700"/>
            <a:r>
              <a:rPr lang="en-US" smtClean="0"/>
              <a:t>6.  Remember the hadith of Surah Al-Fatihah.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9C763AB-A989-49FD-80AB-F881ADB7C9FE}" type="slidenum">
              <a:rPr lang="ar-SA" smtClean="0">
                <a:solidFill>
                  <a:prstClr val="black"/>
                </a:solidFill>
                <a:latin typeface="Arial" pitchFamily="34" charset="0"/>
                <a:cs typeface="Arial" pitchFamily="34" charset="0"/>
              </a:rPr>
              <a:pPr/>
              <a:t>96</a:t>
            </a:fld>
            <a:endParaRPr lang="en-US" smtClean="0">
              <a:solidFill>
                <a:prstClr val="black"/>
              </a:solidFill>
              <a:latin typeface="Arial" pitchFamily="34" charset="0"/>
              <a:cs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smtClean="0"/>
              <a:t>Show the rules first.  </a:t>
            </a:r>
          </a:p>
          <a:p>
            <a:pPr eaLnBrk="1" hangingPunct="1"/>
            <a:r>
              <a:rPr lang="en-US" smtClean="0"/>
              <a:t>We will use all our senses.  It is called TPI or TPR.  It really enhances the learning.  And note that this is not limited to these 6 pronouns.  It has much more to do with all the verb forms that we will learn.  </a:t>
            </a:r>
          </a:p>
          <a:p>
            <a:pPr eaLnBrk="1" hangingPunct="1"/>
            <a:r>
              <a:rPr lang="en-US" smtClean="0"/>
              <a:t>You have spared so much time and came all the way. Don’t listen to Shaitaan. Don’t be shy to use these directions. </a:t>
            </a:r>
          </a:p>
          <a:p>
            <a:pPr eaLnBrk="1" hangingPunct="1"/>
            <a:r>
              <a:rPr lang="en-US" smtClean="0"/>
              <a:t>We are learning the words of Qur’an here.  If you use them, your learning will be easier and quicker.  </a:t>
            </a:r>
          </a:p>
          <a:p>
            <a:pPr eaLnBrk="1" hangingPunct="1"/>
            <a:r>
              <a:rPr lang="en-US" smtClean="0"/>
              <a:t>The rule for repetition is: Teacher (Ar+Ur) – Student (Ar+ Ur) * 3 times</a:t>
            </a:r>
          </a:p>
          <a:p>
            <a:pPr eaLnBrk="1" hangingPunct="1"/>
            <a:r>
              <a:rPr lang="en-US" smtClean="0"/>
              <a:t>T(Ar) – St (Ur) * 3 times</a:t>
            </a:r>
          </a:p>
          <a:p>
            <a:pPr eaLnBrk="1" hangingPunct="1"/>
            <a:r>
              <a:rPr lang="en-US" smtClean="0"/>
              <a:t>T(AA) – St(AA) * 3 times (in pairs; ex: huwa, hum – huwa,hum, …)</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shyness or ego… from Shaitaan.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BA42E20-B3ED-49A9-A344-01B033E9E4AD}" type="slidenum">
              <a:rPr lang="ar-SA" smtClean="0">
                <a:latin typeface="Arial" pitchFamily="34" charset="0"/>
                <a:cs typeface="Arial" pitchFamily="34" charset="0"/>
              </a:rPr>
              <a:pPr/>
              <a:t>10</a:t>
            </a:fld>
            <a:endParaRPr lang="en-US" smtClean="0">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C423ED2-DD78-4C7C-A128-3E764FAE536A}" type="slidenum">
              <a:rPr lang="ar-SA" smtClean="0">
                <a:solidFill>
                  <a:prstClr val="black"/>
                </a:solidFill>
                <a:latin typeface="Arial" pitchFamily="34" charset="0"/>
                <a:cs typeface="Arial" pitchFamily="34" charset="0"/>
              </a:rPr>
              <a:pPr/>
              <a:t>98</a:t>
            </a:fld>
            <a:endParaRPr lang="en-US" smtClean="0">
              <a:solidFill>
                <a:prstClr val="black"/>
              </a:solidFill>
              <a:latin typeface="Arial" pitchFamily="34" charset="0"/>
              <a:cs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t>Show the rules first.  </a:t>
            </a:r>
          </a:p>
          <a:p>
            <a:pPr eaLnBrk="1" hangingPunct="1"/>
            <a:r>
              <a:rPr lang="en-US" smtClean="0"/>
              <a:t>We will use all our senses.  It is called TPI or TPR.  It really enhances the learning.  And note that this is not limited to these 6 pronouns.  It has much more to do with all the verb forms that we will learn.  </a:t>
            </a:r>
          </a:p>
          <a:p>
            <a:pPr eaLnBrk="1" hangingPunct="1"/>
            <a:r>
              <a:rPr lang="en-US" smtClean="0"/>
              <a:t>You have spared so much time and came all the way. Don’t listen to Shaitaan. Don’t be shy to use these directions. </a:t>
            </a:r>
          </a:p>
          <a:p>
            <a:pPr eaLnBrk="1" hangingPunct="1"/>
            <a:r>
              <a:rPr lang="en-US" smtClean="0"/>
              <a:t>We are learning the words of Qur’an here.  If you use them, your learning will be easier and quicker.  </a:t>
            </a:r>
          </a:p>
          <a:p>
            <a:pPr eaLnBrk="1" hangingPunct="1"/>
            <a:r>
              <a:rPr lang="en-US" smtClean="0"/>
              <a:t>The rule for repetition is: Teacher (Ar+Ur) – Student (Ar+ Ur) * 3 times</a:t>
            </a:r>
          </a:p>
          <a:p>
            <a:pPr eaLnBrk="1" hangingPunct="1"/>
            <a:r>
              <a:rPr lang="en-US" smtClean="0"/>
              <a:t>T(Ar) – St (Ur) * 3 times</a:t>
            </a:r>
          </a:p>
          <a:p>
            <a:pPr eaLnBrk="1" hangingPunct="1"/>
            <a:r>
              <a:rPr lang="en-US" smtClean="0"/>
              <a:t>T(AA) – St(AA) * 3 times (in pairs; ex: huwa, hum – huwa,hum,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EF4B929-15A6-4F2D-BE55-2FD0946CE888}" type="slidenum">
              <a:rPr lang="ar-SA" smtClean="0">
                <a:solidFill>
                  <a:prstClr val="black"/>
                </a:solidFill>
                <a:latin typeface="Arial" pitchFamily="34" charset="0"/>
                <a:cs typeface="Arial" pitchFamily="34" charset="0"/>
              </a:rPr>
              <a:pPr/>
              <a:t>99</a:t>
            </a:fld>
            <a:endParaRPr lang="en-US" smtClean="0">
              <a:solidFill>
                <a:prstClr val="black"/>
              </a:solidFill>
              <a:latin typeface="Arial" pitchFamily="34" charset="0"/>
              <a:cs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Show the rules first.  </a:t>
            </a:r>
          </a:p>
          <a:p>
            <a:pPr eaLnBrk="1" hangingPunct="1"/>
            <a:r>
              <a:rPr lang="en-US" smtClean="0"/>
              <a:t>We will use all our senses.  It is called TPI or TPR.  It really enhances the learning.  And note that this is not limited to these 6 pronouns.  It has much more to do with all the verb forms that we will learn.  </a:t>
            </a:r>
          </a:p>
          <a:p>
            <a:pPr eaLnBrk="1" hangingPunct="1"/>
            <a:r>
              <a:rPr lang="en-US" smtClean="0"/>
              <a:t>You have spared so much time and came all the way. Don’t listen to Shaitaan. Don’t be shy to use these directions. </a:t>
            </a:r>
          </a:p>
          <a:p>
            <a:pPr eaLnBrk="1" hangingPunct="1"/>
            <a:r>
              <a:rPr lang="en-US" smtClean="0"/>
              <a:t>We are learning the words of Qur’an here.  If you use them, your learning will be easier and quicker.  </a:t>
            </a:r>
          </a:p>
          <a:p>
            <a:pPr eaLnBrk="1" hangingPunct="1"/>
            <a:r>
              <a:rPr lang="en-US" smtClean="0"/>
              <a:t>The rule for repetition is: Teacher (Ar+Ur) – Student (Ar+ Ur) * 3 times</a:t>
            </a:r>
          </a:p>
          <a:p>
            <a:pPr eaLnBrk="1" hangingPunct="1"/>
            <a:r>
              <a:rPr lang="en-US" smtClean="0"/>
              <a:t>T(Ar) – St (Ur) * 3 times</a:t>
            </a:r>
          </a:p>
          <a:p>
            <a:pPr eaLnBrk="1" hangingPunct="1"/>
            <a:r>
              <a:rPr lang="en-US" smtClean="0"/>
              <a:t>T(AA) – St(AA) * 3 times (in pairs; ex: huwa, hum – huwa,hum,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en-US" smtClean="0"/>
              <a:t>Remember the rules of making masculine plurals.  </a:t>
            </a:r>
          </a:p>
          <a:p>
            <a:r>
              <a:rPr lang="en-US" smtClean="0"/>
              <a:t>Both ‘oon’ and ‘een’ is OK.  Which comes where?  That is already taken care of by Allah!  Don’t worry about it now.</a:t>
            </a:r>
          </a:p>
          <a:p>
            <a:r>
              <a:rPr lang="en-US" smtClean="0"/>
              <a:t>T(A+U) – S(A+U) : 1 time</a:t>
            </a:r>
          </a:p>
          <a:p>
            <a:r>
              <a:rPr lang="en-US" smtClean="0"/>
              <a:t>T(A) – S(U) : 2 times</a:t>
            </a:r>
          </a:p>
          <a:p>
            <a:r>
              <a:rPr lang="en-US" smtClean="0"/>
              <a:t>T(A) – S(U) : 2 times</a:t>
            </a:r>
          </a:p>
          <a:p>
            <a:r>
              <a:rPr lang="en-US" smtClean="0"/>
              <a:t>Singular-plural : Practice it once!</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r>
              <a:rPr lang="en-US" smtClean="0"/>
              <a:t>Remember the rules of making masculine plurals.  </a:t>
            </a:r>
          </a:p>
          <a:p>
            <a:r>
              <a:rPr lang="en-US" smtClean="0"/>
              <a:t>Both ‘oon’ and ‘een’ is OK.  Which comes where?  That is already taken care of by Allah!  Don’t worry about it now.</a:t>
            </a:r>
          </a:p>
          <a:p>
            <a:r>
              <a:rPr lang="en-US" smtClean="0"/>
              <a:t>T(A+U) – S(A+U) : 1 time</a:t>
            </a:r>
          </a:p>
          <a:p>
            <a:r>
              <a:rPr lang="en-US" smtClean="0"/>
              <a:t>T(A) – S(U) : 2 times</a:t>
            </a:r>
          </a:p>
          <a:p>
            <a:r>
              <a:rPr lang="en-US" smtClean="0"/>
              <a:t>T(A) – S(U) : 2 times</a:t>
            </a:r>
          </a:p>
          <a:p>
            <a:r>
              <a:rPr lang="en-US" smtClean="0"/>
              <a:t>Singular-plural : Practice it once!</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7DC310E-8BF7-4C81-8532-DA9DFD1D4DBB}" type="slidenum">
              <a:rPr lang="ar-SA" smtClean="0">
                <a:solidFill>
                  <a:prstClr val="black"/>
                </a:solidFill>
                <a:latin typeface="Arial" pitchFamily="34" charset="0"/>
                <a:cs typeface="Arial" pitchFamily="34" charset="0"/>
              </a:rPr>
              <a:pPr/>
              <a:t>102</a:t>
            </a:fld>
            <a:endParaRPr lang="en-US" smtClean="0">
              <a:solidFill>
                <a:prstClr val="black"/>
              </a:solidFill>
              <a:latin typeface="Arial" pitchFamily="34" charset="0"/>
              <a:cs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t>Remember the rules of making masculine plurals.  </a:t>
            </a:r>
          </a:p>
          <a:p>
            <a:pPr eaLnBrk="1" hangingPunct="1"/>
            <a:r>
              <a:rPr lang="en-US" smtClean="0"/>
              <a:t>Both ‘oon’ and ‘een’ is OK.  Which comes where?  That is already taken care of by Allah!  Don’t worry about it now.</a:t>
            </a:r>
          </a:p>
          <a:p>
            <a:pPr eaLnBrk="1" hangingPunct="1"/>
            <a:r>
              <a:rPr lang="en-US" smtClean="0"/>
              <a:t>T(A+U) – S(A+U) : 1 time</a:t>
            </a:r>
          </a:p>
          <a:p>
            <a:pPr eaLnBrk="1" hangingPunct="1"/>
            <a:r>
              <a:rPr lang="en-US" smtClean="0"/>
              <a:t>T(A) – S(U) : 2 times</a:t>
            </a:r>
          </a:p>
          <a:p>
            <a:pPr eaLnBrk="1" hangingPunct="1"/>
            <a:r>
              <a:rPr lang="en-US" smtClean="0"/>
              <a:t>T(A) – S(U) : 2 times</a:t>
            </a:r>
          </a:p>
          <a:p>
            <a:pPr eaLnBrk="1" hangingPunct="1"/>
            <a:r>
              <a:rPr lang="en-US" smtClean="0"/>
              <a:t>Singular-plural : Practice it once!</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1430" tIns="45714" rIns="91430" bIns="45714" anchor="b"/>
          <a:lstStyle/>
          <a:p>
            <a:pPr rtl="1">
              <a:spcBef>
                <a:spcPct val="0"/>
              </a:spcBef>
            </a:pPr>
            <a:fld id="{E3D44C50-0B87-403F-9802-CF3A6DA40302}" type="slidenum">
              <a:rPr lang="ar-SA" sz="1200" b="0">
                <a:solidFill>
                  <a:prstClr val="black"/>
                </a:solidFill>
                <a:latin typeface="Arial" pitchFamily="34" charset="0"/>
                <a:cs typeface="Arial" pitchFamily="34" charset="0"/>
              </a:rPr>
              <a:pPr rtl="1">
                <a:spcBef>
                  <a:spcPct val="0"/>
                </a:spcBef>
              </a:pPr>
              <a:t>103</a:t>
            </a:fld>
            <a:endParaRPr lang="en-US" sz="1200" b="0">
              <a:solidFill>
                <a:prstClr val="black"/>
              </a:solidFill>
              <a:latin typeface="Arial" pitchFamily="34" charset="0"/>
              <a:cs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lIns="91430" tIns="45714" rIns="91430" bIns="45714"/>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1430" tIns="45714" rIns="91430" bIns="45714" anchor="b"/>
          <a:lstStyle/>
          <a:p>
            <a:pPr rtl="1">
              <a:spcBef>
                <a:spcPct val="0"/>
              </a:spcBef>
            </a:pPr>
            <a:fld id="{A67DF863-16E2-4F12-BE73-D70F3BC00834}" type="slidenum">
              <a:rPr lang="ar-SA" sz="1200" b="0">
                <a:solidFill>
                  <a:prstClr val="black"/>
                </a:solidFill>
                <a:latin typeface="Arial" pitchFamily="34" charset="0"/>
                <a:cs typeface="Arial" pitchFamily="34" charset="0"/>
              </a:rPr>
              <a:pPr rtl="1">
                <a:spcBef>
                  <a:spcPct val="0"/>
                </a:spcBef>
              </a:pPr>
              <a:t>104</a:t>
            </a:fld>
            <a:endParaRPr lang="en-US" sz="1200" b="0">
              <a:solidFill>
                <a:prstClr val="black"/>
              </a:solidFill>
              <a:latin typeface="Arial" pitchFamily="34" charset="0"/>
              <a:cs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lIns="91430" tIns="45714" rIns="91430" bIns="45714"/>
          <a:lstStyle/>
          <a:p>
            <a:pPr eaLnBrk="1" hangingPunct="1"/>
            <a:r>
              <a:rPr lang="en-US" smtClean="0"/>
              <a:t>T(A)-S(U): 3 times</a:t>
            </a:r>
          </a:p>
          <a:p>
            <a:pPr eaLnBrk="1" hangingPunct="1"/>
            <a:r>
              <a:rPr lang="en-US" smtClean="0"/>
              <a:t>T(AA) – S(UU): 2 times</a:t>
            </a:r>
          </a:p>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1430" tIns="45714" rIns="91430" bIns="45714" anchor="b"/>
          <a:lstStyle/>
          <a:p>
            <a:pPr rtl="1">
              <a:spcBef>
                <a:spcPct val="0"/>
              </a:spcBef>
            </a:pPr>
            <a:fld id="{28704DA8-B5A6-4E21-AEED-02C7E001A44E}" type="slidenum">
              <a:rPr lang="ar-SA" sz="1200" b="0">
                <a:solidFill>
                  <a:prstClr val="black"/>
                </a:solidFill>
                <a:latin typeface="Arial" pitchFamily="34" charset="0"/>
                <a:cs typeface="Arial" pitchFamily="34" charset="0"/>
              </a:rPr>
              <a:pPr rtl="1">
                <a:spcBef>
                  <a:spcPct val="0"/>
                </a:spcBef>
              </a:pPr>
              <a:t>105</a:t>
            </a:fld>
            <a:endParaRPr lang="en-US" sz="1200" b="0">
              <a:solidFill>
                <a:prstClr val="black"/>
              </a:solidFill>
              <a:latin typeface="Arial" pitchFamily="34" charset="0"/>
              <a:cs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lIns="91430" tIns="45714" rIns="91430" bIns="45714"/>
          <a:lstStyle/>
          <a:p>
            <a:pPr eaLnBrk="1" hangingPunct="1"/>
            <a:r>
              <a:rPr lang="en-US" smtClean="0"/>
              <a:t>T(A)-S(U): 3 times</a:t>
            </a:r>
          </a:p>
          <a:p>
            <a:pPr eaLnBrk="1" hangingPunct="1"/>
            <a:r>
              <a:rPr lang="en-US" smtClean="0"/>
              <a:t>T(AA) – S(UU): 2 times</a:t>
            </a:r>
          </a:p>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1430" tIns="45714" rIns="91430" bIns="45714" anchor="b"/>
          <a:lstStyle/>
          <a:p>
            <a:pPr rtl="1">
              <a:spcBef>
                <a:spcPct val="0"/>
              </a:spcBef>
            </a:pPr>
            <a:fld id="{580BAEE6-3D1D-46D8-B19A-8AF42EC1B790}" type="slidenum">
              <a:rPr lang="ar-SA" sz="1200" b="0">
                <a:solidFill>
                  <a:prstClr val="black"/>
                </a:solidFill>
                <a:latin typeface="Arial" pitchFamily="34" charset="0"/>
                <a:cs typeface="Arial" pitchFamily="34" charset="0"/>
              </a:rPr>
              <a:pPr rtl="1">
                <a:spcBef>
                  <a:spcPct val="0"/>
                </a:spcBef>
              </a:pPr>
              <a:t>106</a:t>
            </a:fld>
            <a:endParaRPr lang="en-US" sz="1200" b="0">
              <a:solidFill>
                <a:prstClr val="black"/>
              </a:solidFill>
              <a:latin typeface="Arial" pitchFamily="34" charset="0"/>
              <a:cs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lIns="91430" tIns="45714" rIns="91430" bIns="45714"/>
          <a:lstStyle/>
          <a:p>
            <a:pPr eaLnBrk="1" hangingPunct="1"/>
            <a:r>
              <a:rPr lang="en-US" smtClean="0"/>
              <a:t>T(A)-S(U): 3 times</a:t>
            </a:r>
          </a:p>
          <a:p>
            <a:pPr eaLnBrk="1" hangingPunct="1"/>
            <a:r>
              <a:rPr lang="en-US" smtClean="0"/>
              <a:t>T(AA) – S(UU): 2 times</a:t>
            </a:r>
          </a:p>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2784" tIns="46392" rIns="92784" bIns="46392" anchor="b"/>
          <a:lstStyle/>
          <a:p>
            <a:pPr defTabSz="927100" rtl="1">
              <a:spcBef>
                <a:spcPct val="0"/>
              </a:spcBef>
            </a:pPr>
            <a:fld id="{2DCF24EB-5EC3-4002-B34B-BA6560067BCD}" type="slidenum">
              <a:rPr lang="ar-SA" sz="1200" b="0">
                <a:solidFill>
                  <a:prstClr val="black"/>
                </a:solidFill>
                <a:latin typeface="Arial" pitchFamily="34" charset="0"/>
                <a:cs typeface="Arial" pitchFamily="34" charset="0"/>
              </a:rPr>
              <a:pPr defTabSz="927100" rtl="1">
                <a:spcBef>
                  <a:spcPct val="0"/>
                </a:spcBef>
              </a:pPr>
              <a:t>107</a:t>
            </a:fld>
            <a:endParaRPr lang="en-US" sz="1200" b="0">
              <a:solidFill>
                <a:prstClr val="black"/>
              </a:solidFill>
              <a:latin typeface="Arial" pitchFamily="34" charset="0"/>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lIns="92784" tIns="46392" rIns="92784" bIns="46392"/>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2784" tIns="46392" rIns="92784" bIns="46392" anchor="b"/>
          <a:lstStyle/>
          <a:p>
            <a:pPr defTabSz="927100" rtl="1">
              <a:spcBef>
                <a:spcPct val="0"/>
              </a:spcBef>
            </a:pPr>
            <a:fld id="{09D80FAC-9B45-43BE-99AD-2AFBC5E82F7F}" type="slidenum">
              <a:rPr lang="ar-SA" sz="1200" b="0">
                <a:solidFill>
                  <a:prstClr val="black"/>
                </a:solidFill>
                <a:latin typeface="Arial" pitchFamily="34" charset="0"/>
                <a:cs typeface="Arial" pitchFamily="34" charset="0"/>
              </a:rPr>
              <a:pPr defTabSz="927100" rtl="1">
                <a:spcBef>
                  <a:spcPct val="0"/>
                </a:spcBef>
              </a:pPr>
              <a:t>108</a:t>
            </a:fld>
            <a:endParaRPr lang="en-US" sz="1200" b="0">
              <a:solidFill>
                <a:prstClr val="black"/>
              </a:solidFill>
              <a:latin typeface="Arial" pitchFamily="34" charset="0"/>
              <a:cs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lIns="92784" tIns="46392" rIns="92784" bIns="46392"/>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2784" tIns="46392" rIns="92784" bIns="46392" anchor="b"/>
          <a:lstStyle/>
          <a:p>
            <a:pPr defTabSz="927100" rtl="1">
              <a:spcBef>
                <a:spcPct val="0"/>
              </a:spcBef>
            </a:pPr>
            <a:fld id="{7C9A8A68-3450-4A63-A9D1-E1DB8759062A}" type="slidenum">
              <a:rPr lang="ar-SA" sz="1200" b="0">
                <a:solidFill>
                  <a:prstClr val="black"/>
                </a:solidFill>
                <a:latin typeface="Arial" pitchFamily="34" charset="0"/>
                <a:cs typeface="Arial" pitchFamily="34" charset="0"/>
              </a:rPr>
              <a:pPr defTabSz="927100" rtl="1">
                <a:spcBef>
                  <a:spcPct val="0"/>
                </a:spcBef>
              </a:pPr>
              <a:t>109</a:t>
            </a:fld>
            <a:endParaRPr lang="en-US" sz="1200" b="0">
              <a:solidFill>
                <a:prstClr val="black"/>
              </a:solidFill>
              <a:latin typeface="Arial" pitchFamily="34" charset="0"/>
              <a:cs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lIns="92784" tIns="46392" rIns="92784" bIns="46392"/>
          <a:lstStyle/>
          <a:p>
            <a:pPr eaLnBrk="1" hangingPunct="1"/>
            <a:r>
              <a:rPr lang="en-US" smtClean="0"/>
              <a:t>Just like in Muslim names (khalid – khalida, sajid – sajidah, and so on), we can make a feminine gender of a word by adding taa at the end.  </a:t>
            </a:r>
          </a:p>
          <a:p>
            <a:pPr eaLnBrk="1" hangingPunct="1"/>
            <a:r>
              <a:rPr lang="en-US" smtClean="0"/>
              <a:t>And by adding ‘aaat’ at the end, it can .  </a:t>
            </a:r>
          </a:p>
          <a:p>
            <a:pPr eaLnBrk="1" hangingPunct="1"/>
            <a:r>
              <a:rPr lang="en-US" smtClean="0"/>
              <a:t>Repeat for the whole words once.</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7C07261-37E2-415F-89BD-CA80B70F684A}" type="slidenum">
              <a:rPr lang="ar-SA" smtClean="0">
                <a:solidFill>
                  <a:prstClr val="black"/>
                </a:solidFill>
                <a:latin typeface="Arial" pitchFamily="34" charset="0"/>
                <a:cs typeface="Arial" pitchFamily="34" charset="0"/>
              </a:rPr>
              <a:pPr/>
              <a:t>110</a:t>
            </a:fld>
            <a:endParaRPr lang="en-US" smtClean="0">
              <a:solidFill>
                <a:prstClr val="black"/>
              </a:solidFill>
              <a:latin typeface="Arial" pitchFamily="34" charset="0"/>
              <a:cs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Just like in Muslim names (khalid – khalida, sajid – sajidah, and so on), we can make a feminine gender of a word by adding taa at the end.  </a:t>
            </a:r>
          </a:p>
          <a:p>
            <a:pPr eaLnBrk="1" hangingPunct="1"/>
            <a:r>
              <a:rPr lang="en-US" smtClean="0"/>
              <a:t>And by adding ‘aaat’ at the end, it can .  </a:t>
            </a:r>
          </a:p>
          <a:p>
            <a:pPr eaLnBrk="1" hangingPunct="1"/>
            <a:r>
              <a:rPr lang="en-US" smtClean="0"/>
              <a:t>Repeat for the whole words once.</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9E8CD8E-695E-4504-8B84-244045E4383F}" type="slidenum">
              <a:rPr lang="ar-SA" smtClean="0">
                <a:solidFill>
                  <a:prstClr val="black"/>
                </a:solidFill>
                <a:latin typeface="Arial" pitchFamily="34" charset="0"/>
                <a:cs typeface="Arial" pitchFamily="34" charset="0"/>
              </a:rPr>
              <a:pPr/>
              <a:t>111</a:t>
            </a:fld>
            <a:endParaRPr lang="en-US" smtClean="0">
              <a:solidFill>
                <a:prstClr val="black"/>
              </a:solidFill>
              <a:latin typeface="Arial" pitchFamily="34" charset="0"/>
              <a:cs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t>Just like in Muslim names (khalid – khalida, sajid – sajidah, and so on), we can make a feminine gender of a word by adding taa at the end.  </a:t>
            </a:r>
          </a:p>
          <a:p>
            <a:pPr eaLnBrk="1" hangingPunct="1"/>
            <a:r>
              <a:rPr lang="en-US" smtClean="0"/>
              <a:t>And by adding ‘aaat’ at the end, it can .  </a:t>
            </a:r>
          </a:p>
          <a:p>
            <a:pPr eaLnBrk="1" hangingPunct="1"/>
            <a:r>
              <a:rPr lang="en-US" smtClean="0"/>
              <a:t>Repeat for the whole words once.</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4B9553D0-DE75-4C59-8882-23857F2290A0}" type="slidenum">
              <a:rPr lang="ar-SA" smtClean="0">
                <a:solidFill>
                  <a:prstClr val="black"/>
                </a:solidFill>
                <a:latin typeface="Arial" pitchFamily="34" charset="0"/>
                <a:cs typeface="Arial" pitchFamily="34" charset="0"/>
              </a:rPr>
              <a:pPr/>
              <a:t>112</a:t>
            </a:fld>
            <a:endParaRPr lang="en-US" smtClean="0">
              <a:solidFill>
                <a:prstClr val="black"/>
              </a:solidFill>
              <a:latin typeface="Arial" pitchFamily="34" charset="0"/>
              <a:cs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t>Just like in Muslim names (khalid – khalida, sajid – sajidah, and so on), we can make a feminine gender of a word by adding taa at the end.  </a:t>
            </a:r>
          </a:p>
          <a:p>
            <a:pPr eaLnBrk="1" hangingPunct="1"/>
            <a:r>
              <a:rPr lang="en-US" smtClean="0"/>
              <a:t>And by adding ‘aaat’ at the end, it can .  </a:t>
            </a:r>
          </a:p>
          <a:p>
            <a:pPr eaLnBrk="1" hangingPunct="1"/>
            <a:r>
              <a:rPr lang="en-US" smtClean="0"/>
              <a:t>Repeat for the whole words once.</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E88C341-5E5E-4F63-B8CE-365E2DC1C789}" type="slidenum">
              <a:rPr lang="ar-SA" smtClean="0">
                <a:solidFill>
                  <a:prstClr val="black"/>
                </a:solidFill>
                <a:latin typeface="Arial" pitchFamily="34" charset="0"/>
                <a:cs typeface="Arial" pitchFamily="34" charset="0"/>
              </a:rPr>
              <a:pPr/>
              <a:t>113</a:t>
            </a:fld>
            <a:endParaRPr lang="en-US" smtClean="0">
              <a:solidFill>
                <a:prstClr val="black"/>
              </a:solidFill>
              <a:latin typeface="Arial" pitchFamily="34" charset="0"/>
              <a:cs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t>Just like in Muslim names (khalid – khalida, sajid – sajidah, and so on), we can make a feminine gender of a word by adding taa at the end.  </a:t>
            </a:r>
          </a:p>
          <a:p>
            <a:pPr eaLnBrk="1" hangingPunct="1"/>
            <a:r>
              <a:rPr lang="en-US" smtClean="0"/>
              <a:t>And by adding ‘aaat’ at the end, it can .  </a:t>
            </a:r>
          </a:p>
          <a:p>
            <a:pPr eaLnBrk="1" hangingPunct="1"/>
            <a:r>
              <a:rPr lang="en-US" smtClean="0"/>
              <a:t>Repeat for the whole words once.</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CBBC412-EC5B-46E4-BF05-D094D1F5679E}" type="slidenum">
              <a:rPr lang="ar-SA" smtClean="0">
                <a:solidFill>
                  <a:prstClr val="black"/>
                </a:solidFill>
                <a:latin typeface="Arial" pitchFamily="34" charset="0"/>
                <a:cs typeface="Arial" pitchFamily="34" charset="0"/>
              </a:rPr>
              <a:pPr/>
              <a:t>114</a:t>
            </a:fld>
            <a:endParaRPr lang="en-US" smtClean="0">
              <a:solidFill>
                <a:prstClr val="black"/>
              </a:solidFill>
              <a:latin typeface="Arial" pitchFamily="34" charset="0"/>
              <a:cs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mtClean="0"/>
              <a:t>Just like in Muslim names (khalid – khalida, sajid – sajidah, and so on), we can make a feminine gender of a word by adding taa at the end.  </a:t>
            </a:r>
          </a:p>
          <a:p>
            <a:pPr eaLnBrk="1" hangingPunct="1"/>
            <a:r>
              <a:rPr lang="en-US" smtClean="0"/>
              <a:t>And by adding ‘aaat’ at the end, it can .  </a:t>
            </a:r>
          </a:p>
          <a:p>
            <a:pPr eaLnBrk="1" hangingPunct="1"/>
            <a:r>
              <a:rPr lang="en-US" smtClean="0"/>
              <a:t>Repeat for the whole words once.</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57850BBB-FAC0-4AE5-82FC-2B49080B7C65}" type="slidenum">
              <a:rPr lang="ar-SA" smtClean="0">
                <a:solidFill>
                  <a:prstClr val="black"/>
                </a:solidFill>
                <a:latin typeface="Arial" pitchFamily="34" charset="0"/>
                <a:cs typeface="Arial" pitchFamily="34" charset="0"/>
              </a:rPr>
              <a:pPr/>
              <a:t>115</a:t>
            </a:fld>
            <a:endParaRPr lang="en-US" smtClean="0">
              <a:solidFill>
                <a:prstClr val="black"/>
              </a:solidFill>
              <a:latin typeface="Arial" pitchFamily="34" charset="0"/>
              <a:cs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t>Just like in Muslim names (khalid – khalida, sajid – sajidah, and so on), we can make a feminine gender of a word by adding taa at the end.  </a:t>
            </a:r>
          </a:p>
          <a:p>
            <a:pPr eaLnBrk="1" hangingPunct="1"/>
            <a:r>
              <a:rPr lang="en-US" smtClean="0"/>
              <a:t>And by adding ‘aaat’ at the end, it can .  </a:t>
            </a:r>
          </a:p>
          <a:p>
            <a:pPr eaLnBrk="1" hangingPunct="1"/>
            <a:r>
              <a:rPr lang="en-US" smtClean="0"/>
              <a:t>Repeat for the whole words once.</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1588" y="8842375"/>
            <a:ext cx="3043237" cy="465138"/>
          </a:xfrm>
          <a:prstGeom prst="rect">
            <a:avLst/>
          </a:prstGeom>
          <a:noFill/>
          <a:ln w="9525">
            <a:noFill/>
            <a:miter lim="800000"/>
            <a:headEnd/>
            <a:tailEnd/>
          </a:ln>
        </p:spPr>
        <p:txBody>
          <a:bodyPr lIns="92784" tIns="46392" rIns="92784" bIns="46392" anchor="b"/>
          <a:lstStyle/>
          <a:p>
            <a:pPr defTabSz="927100" rtl="1">
              <a:spcBef>
                <a:spcPct val="0"/>
              </a:spcBef>
            </a:pPr>
            <a:fld id="{3260AAD6-3322-4CD4-B09D-E7B0D977CA84}" type="slidenum">
              <a:rPr lang="ar-SA" sz="1200" b="0">
                <a:solidFill>
                  <a:prstClr val="black"/>
                </a:solidFill>
                <a:latin typeface="Arial" pitchFamily="34" charset="0"/>
                <a:cs typeface="Arial" pitchFamily="34" charset="0"/>
              </a:rPr>
              <a:pPr defTabSz="927100" rtl="1">
                <a:spcBef>
                  <a:spcPct val="0"/>
                </a:spcBef>
              </a:pPr>
              <a:t>116</a:t>
            </a:fld>
            <a:endParaRPr lang="en-US" sz="1200" b="0">
              <a:solidFill>
                <a:prstClr val="black"/>
              </a:solidFill>
              <a:latin typeface="Arial" pitchFamily="34" charset="0"/>
              <a:cs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lIns="92784" tIns="46392" rIns="92784" bIns="46392"/>
          <a:lstStyle/>
          <a:p>
            <a:pPr eaLnBrk="1" hangingPunct="1"/>
            <a:r>
              <a:rPr lang="en-US" smtClean="0"/>
              <a:t>Just like in Muslim names (khalid – khalida, sajid – sajidah, and so on), we can make a feminine gender of a word by adding taa at the end.  </a:t>
            </a:r>
          </a:p>
          <a:p>
            <a:pPr eaLnBrk="1" hangingPunct="1"/>
            <a:r>
              <a:rPr lang="en-US" smtClean="0"/>
              <a:t>And by adding ‘aaat’ at the end, it can .  </a:t>
            </a:r>
          </a:p>
          <a:p>
            <a:pPr eaLnBrk="1" hangingPunct="1"/>
            <a:r>
              <a:rPr lang="en-US" smtClean="0"/>
              <a:t>Repeat for the whole words once.</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r>
              <a:rPr lang="en-US" smtClean="0"/>
              <a:t>Get more images of right and left brain; and the quadrants; use them all. (color – highlighter, color pens).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Green"/>
          <p:cNvPicPr>
            <a:picLocks noChangeAspect="1" noChangeArrowheads="1"/>
          </p:cNvPicPr>
          <p:nvPr/>
        </p:nvPicPr>
        <p:blipFill>
          <a:blip r:embed="rId2" cstate="print"/>
          <a:srcRect b="10001"/>
          <a:stretch>
            <a:fillRect/>
          </a:stretch>
        </p:blipFill>
        <p:spPr bwMode="auto">
          <a:xfrm>
            <a:off x="0" y="0"/>
            <a:ext cx="9144000" cy="6858000"/>
          </a:xfrm>
          <a:prstGeom prst="rect">
            <a:avLst/>
          </a:prstGeom>
          <a:noFill/>
          <a:ln w="9525">
            <a:noFill/>
            <a:miter lim="800000"/>
            <a:headEnd/>
            <a:tailEnd/>
          </a:ln>
        </p:spPr>
      </p:pic>
      <p:sp>
        <p:nvSpPr>
          <p:cNvPr id="2178051" name="Rectangle 3"/>
          <p:cNvSpPr>
            <a:spLocks noGrp="1" noChangeArrowheads="1"/>
          </p:cNvSpPr>
          <p:nvPr>
            <p:ph type="ctrTitle" sz="quarter"/>
          </p:nvPr>
        </p:nvSpPr>
        <p:spPr>
          <a:xfrm>
            <a:off x="457200" y="1600200"/>
            <a:ext cx="8229600" cy="1828800"/>
          </a:xfrm>
        </p:spPr>
        <p:txBody>
          <a:bodyPr/>
          <a:lstStyle>
            <a:lvl1pPr>
              <a:defRPr sz="4400"/>
            </a:lvl1pPr>
          </a:lstStyle>
          <a:p>
            <a:r>
              <a:rPr lang="en-US"/>
              <a:t>Click to edit Master title style</a:t>
            </a:r>
          </a:p>
        </p:txBody>
      </p:sp>
      <p:sp>
        <p:nvSpPr>
          <p:cNvPr id="2178052" name="Rectangle 4"/>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5" name="Rectangle 5"/>
          <p:cNvSpPr>
            <a:spLocks noGrp="1" noChangeArrowheads="1"/>
          </p:cNvSpPr>
          <p:nvPr>
            <p:ph type="dt" sz="quarter"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0"/>
              </a:spcBef>
              <a:defRPr sz="1200" b="0">
                <a:effectLst>
                  <a:outerShdw blurRad="38100" dist="38100" dir="2700000" algn="tl">
                    <a:srgbClr val="C0C0C0"/>
                  </a:outerShdw>
                </a:effectLst>
                <a:latin typeface="Arial" charset="0"/>
                <a:cs typeface="Arial" charset="0"/>
              </a:defRPr>
            </a:lvl1pPr>
          </a:lstStyle>
          <a:p>
            <a:pPr>
              <a:defRPr/>
            </a:pPr>
            <a:endParaRPr lang="en-US"/>
          </a:p>
        </p:txBody>
      </p:sp>
      <p:sp>
        <p:nvSpPr>
          <p:cNvPr id="6"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spcBef>
                <a:spcPct val="0"/>
              </a:spcBef>
              <a:defRPr sz="1200" b="0">
                <a:effectLst>
                  <a:outerShdw blurRad="38100" dist="38100" dir="2700000" algn="tl">
                    <a:srgbClr val="C0C0C0"/>
                  </a:outerShdw>
                </a:effectLst>
                <a:latin typeface="Arial" charset="0"/>
                <a:cs typeface="Arial"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56FFCFCE-3FA3-493A-9C5A-496C79CFFD61}"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D2F05DE-979F-4936-B7F9-7C0330F44939}"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9203443F-7748-4442-8D34-BF38BB23B3AA}"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E2D6982F-2AC9-4B56-89F2-92103428585D}"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D4992BE-3C0F-4E2E-9F34-5B59ED221114}"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Green"/>
          <p:cNvPicPr>
            <a:picLocks noChangeAspect="1" noChangeArrowheads="1"/>
          </p:cNvPicPr>
          <p:nvPr/>
        </p:nvPicPr>
        <p:blipFill>
          <a:blip r:embed="rId2" cstate="print"/>
          <a:srcRect b="10001"/>
          <a:stretch>
            <a:fillRect/>
          </a:stretch>
        </p:blipFill>
        <p:spPr bwMode="auto">
          <a:xfrm>
            <a:off x="0" y="0"/>
            <a:ext cx="9144000" cy="6858000"/>
          </a:xfrm>
          <a:prstGeom prst="rect">
            <a:avLst/>
          </a:prstGeom>
          <a:noFill/>
          <a:ln w="9525">
            <a:noFill/>
            <a:miter lim="800000"/>
            <a:headEnd/>
            <a:tailEnd/>
          </a:ln>
        </p:spPr>
      </p:pic>
      <p:sp>
        <p:nvSpPr>
          <p:cNvPr id="2178051" name="Rectangle 3"/>
          <p:cNvSpPr>
            <a:spLocks noGrp="1" noChangeArrowheads="1"/>
          </p:cNvSpPr>
          <p:nvPr>
            <p:ph type="ctrTitle" sz="quarter"/>
          </p:nvPr>
        </p:nvSpPr>
        <p:spPr>
          <a:xfrm>
            <a:off x="457200" y="1600200"/>
            <a:ext cx="8229600" cy="1828800"/>
          </a:xfrm>
        </p:spPr>
        <p:txBody>
          <a:bodyPr/>
          <a:lstStyle>
            <a:lvl1pPr>
              <a:defRPr sz="4400"/>
            </a:lvl1pPr>
          </a:lstStyle>
          <a:p>
            <a:r>
              <a:rPr lang="en-US"/>
              <a:t>Click to edit Master title style</a:t>
            </a:r>
          </a:p>
        </p:txBody>
      </p:sp>
      <p:sp>
        <p:nvSpPr>
          <p:cNvPr id="2178052" name="Rectangle 4"/>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5" name="Rectangle 5"/>
          <p:cNvSpPr>
            <a:spLocks noGrp="1" noChangeArrowheads="1"/>
          </p:cNvSpPr>
          <p:nvPr>
            <p:ph type="dt" sz="quarter"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0"/>
              </a:spcBef>
              <a:defRPr sz="1200" b="0">
                <a:effectLst>
                  <a:outerShdw blurRad="38100" dist="38100" dir="2700000" algn="tl">
                    <a:srgbClr val="C0C0C0"/>
                  </a:outerShdw>
                </a:effectLst>
                <a:latin typeface="Arial" charset="0"/>
                <a:cs typeface="Arial" charset="0"/>
              </a:defRPr>
            </a:lvl1pPr>
          </a:lstStyle>
          <a:p>
            <a:pPr>
              <a:defRPr/>
            </a:pPr>
            <a:endParaRPr lang="en-US">
              <a:solidFill>
                <a:srgbClr val="FFFFFF"/>
              </a:solidFill>
            </a:endParaRPr>
          </a:p>
        </p:txBody>
      </p:sp>
      <p:sp>
        <p:nvSpPr>
          <p:cNvPr id="6"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spcBef>
                <a:spcPct val="0"/>
              </a:spcBef>
              <a:defRPr sz="1200" b="0">
                <a:effectLst>
                  <a:outerShdw blurRad="38100" dist="38100" dir="2700000" algn="tl">
                    <a:srgbClr val="C0C0C0"/>
                  </a:outerShdw>
                </a:effectLst>
                <a:latin typeface="Arial" charset="0"/>
                <a:cs typeface="Arial" charset="0"/>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p:txBody>
          <a:bodyPr/>
          <a:lstStyle>
            <a:lvl1pPr>
              <a:defRPr/>
            </a:lvl1pPr>
          </a:lstStyle>
          <a:p>
            <a:pPr>
              <a:defRPr/>
            </a:pPr>
            <a:fld id="{56FFCFCE-3FA3-493A-9C5A-496C79CFFD6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33916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3683BC8-AF9C-493C-A411-BB2A83451BD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3016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68848B5-780F-4DB9-A682-F127F99B0BC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8354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F68C0F49-97FC-433D-8E1B-572A1A95AAD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3873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3BD7495B-1D92-4710-8848-18D91931FD70}"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7337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577122A-A846-40A4-AF46-A160FA25275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383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3683BC8-AF9C-493C-A411-BB2A83451BDF}" type="slidenum">
              <a:rPr lang="ar-SA"/>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00A71A9-68C0-44FB-8022-3CD97E7C8D1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1161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E5E1192-0BF8-498B-8DB5-8B60F6F10DE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5535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32A574D-7EB4-438D-B470-19AC5D9D403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2830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D2F05DE-979F-4936-B7F9-7C0330F4493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9814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9203443F-7748-4442-8D34-BF38BB23B3A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4743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E2D6982F-2AC9-4B56-89F2-92103428585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4707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D4992BE-3C0F-4E2E-9F34-5B59ED221114}"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4060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6BA9F77D-FF43-41F5-91D0-E8590E08A2B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8499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Green"/>
          <p:cNvPicPr>
            <a:picLocks noChangeAspect="1" noChangeArrowheads="1"/>
          </p:cNvPicPr>
          <p:nvPr/>
        </p:nvPicPr>
        <p:blipFill>
          <a:blip r:embed="rId2" cstate="print"/>
          <a:srcRect b="10001"/>
          <a:stretch>
            <a:fillRect/>
          </a:stretch>
        </p:blipFill>
        <p:spPr bwMode="auto">
          <a:xfrm>
            <a:off x="0" y="0"/>
            <a:ext cx="9144000" cy="6858000"/>
          </a:xfrm>
          <a:prstGeom prst="rect">
            <a:avLst/>
          </a:prstGeom>
          <a:noFill/>
          <a:ln w="9525">
            <a:noFill/>
            <a:miter lim="800000"/>
            <a:headEnd/>
            <a:tailEnd/>
          </a:ln>
        </p:spPr>
      </p:pic>
      <p:sp>
        <p:nvSpPr>
          <p:cNvPr id="2178051" name="Rectangle 3"/>
          <p:cNvSpPr>
            <a:spLocks noGrp="1" noChangeArrowheads="1"/>
          </p:cNvSpPr>
          <p:nvPr>
            <p:ph type="ctrTitle" sz="quarter"/>
          </p:nvPr>
        </p:nvSpPr>
        <p:spPr>
          <a:xfrm>
            <a:off x="457200" y="1600200"/>
            <a:ext cx="8229600" cy="1828800"/>
          </a:xfrm>
        </p:spPr>
        <p:txBody>
          <a:bodyPr/>
          <a:lstStyle>
            <a:lvl1pPr>
              <a:defRPr sz="4400"/>
            </a:lvl1pPr>
          </a:lstStyle>
          <a:p>
            <a:r>
              <a:rPr lang="en-US"/>
              <a:t>Click to edit Master title style</a:t>
            </a:r>
          </a:p>
        </p:txBody>
      </p:sp>
      <p:sp>
        <p:nvSpPr>
          <p:cNvPr id="2178052" name="Rectangle 4"/>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5" name="Rectangle 5"/>
          <p:cNvSpPr>
            <a:spLocks noGrp="1" noChangeArrowheads="1"/>
          </p:cNvSpPr>
          <p:nvPr>
            <p:ph type="dt" sz="quarter"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0"/>
              </a:spcBef>
              <a:defRPr sz="1200" b="0">
                <a:effectLst>
                  <a:outerShdw blurRad="38100" dist="38100" dir="2700000" algn="tl">
                    <a:srgbClr val="C0C0C0"/>
                  </a:outerShdw>
                </a:effectLst>
                <a:latin typeface="Arial" charset="0"/>
                <a:cs typeface="Arial" charset="0"/>
              </a:defRPr>
            </a:lvl1pPr>
          </a:lstStyle>
          <a:p>
            <a:pPr>
              <a:defRPr/>
            </a:pPr>
            <a:endParaRPr lang="en-US">
              <a:solidFill>
                <a:srgbClr val="FFFFFF"/>
              </a:solidFill>
            </a:endParaRPr>
          </a:p>
        </p:txBody>
      </p:sp>
      <p:sp>
        <p:nvSpPr>
          <p:cNvPr id="6"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spcBef>
                <a:spcPct val="0"/>
              </a:spcBef>
              <a:defRPr sz="1200" b="0">
                <a:effectLst>
                  <a:outerShdw blurRad="38100" dist="38100" dir="2700000" algn="tl">
                    <a:srgbClr val="C0C0C0"/>
                  </a:outerShdw>
                </a:effectLst>
                <a:latin typeface="Arial" charset="0"/>
                <a:cs typeface="Arial" charset="0"/>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p:txBody>
          <a:bodyPr/>
          <a:lstStyle>
            <a:lvl1pPr>
              <a:defRPr/>
            </a:lvl1pPr>
          </a:lstStyle>
          <a:p>
            <a:pPr>
              <a:defRPr/>
            </a:pPr>
            <a:fld id="{B8328ABE-2B61-4203-BD97-46979A16837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2679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90FBBBA-42E9-4495-87E7-8A9073F258B4}"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282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68848B5-780F-4DB9-A682-F127F99B0BC5}" type="slidenum">
              <a:rPr lang="ar-SA"/>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D214DBF9-7D71-4A74-A954-7EC7A3FCE7D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9660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385E337C-E661-43A0-9899-15ED681CBDC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5439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511962EA-4C75-4DBE-8F46-927241DF33A4}"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4738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627625A5-3B83-4FD6-AA61-B65B3D26192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5194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064DA4D2-D79B-4F2A-B066-44CF1D468664}"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3282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7BFE317-F86E-428A-9B77-F18554A849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8150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D8CEA6A9-AB48-4ADC-99FD-AAD8A24E836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3954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688F887-B9FF-41F9-BA7C-3620C941E21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2555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507807E-FBCC-4B72-820F-D08DBB2EF016}"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7754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E0217349-66C6-4BBD-BC5C-96BE5C02A87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55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F68C0F49-97FC-433D-8E1B-572A1A95AAD8}" type="slidenum">
              <a:rPr lang="ar-SA"/>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lvl1pPr>
              <a:buFont typeface="Wingdings" pitchFamily="2" charset="2"/>
              <a:buChar char="q"/>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30725"/>
          </a:xfrm>
        </p:spPr>
        <p:txBody>
          <a:bodyPr/>
          <a:lstStyle>
            <a:lvl1pPr>
              <a:buFont typeface="Wingdings" pitchFamily="2" charset="2"/>
              <a:buChar char="q"/>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962D48B2-CF1F-44FC-A77D-DB050CEE432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8786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5C3B3772-514C-4F55-BBD6-9F6934DD783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7631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Green"/>
          <p:cNvPicPr>
            <a:picLocks noChangeAspect="1" noChangeArrowheads="1"/>
          </p:cNvPicPr>
          <p:nvPr/>
        </p:nvPicPr>
        <p:blipFill>
          <a:blip r:embed="rId2" cstate="print"/>
          <a:srcRect b="10001"/>
          <a:stretch>
            <a:fillRect/>
          </a:stretch>
        </p:blipFill>
        <p:spPr bwMode="auto">
          <a:xfrm>
            <a:off x="0" y="0"/>
            <a:ext cx="9144000" cy="6858000"/>
          </a:xfrm>
          <a:prstGeom prst="rect">
            <a:avLst/>
          </a:prstGeom>
          <a:noFill/>
          <a:ln w="9525">
            <a:noFill/>
            <a:miter lim="800000"/>
            <a:headEnd/>
            <a:tailEnd/>
          </a:ln>
        </p:spPr>
      </p:pic>
      <p:sp>
        <p:nvSpPr>
          <p:cNvPr id="2178051" name="Rectangle 3"/>
          <p:cNvSpPr>
            <a:spLocks noGrp="1" noChangeArrowheads="1"/>
          </p:cNvSpPr>
          <p:nvPr>
            <p:ph type="ctrTitle" sz="quarter"/>
          </p:nvPr>
        </p:nvSpPr>
        <p:spPr>
          <a:xfrm>
            <a:off x="457200" y="1600200"/>
            <a:ext cx="8229600" cy="1828800"/>
          </a:xfrm>
        </p:spPr>
        <p:txBody>
          <a:bodyPr/>
          <a:lstStyle>
            <a:lvl1pPr>
              <a:defRPr sz="4400"/>
            </a:lvl1pPr>
          </a:lstStyle>
          <a:p>
            <a:r>
              <a:rPr lang="en-US"/>
              <a:t>Click to edit Master title style</a:t>
            </a:r>
          </a:p>
        </p:txBody>
      </p:sp>
      <p:sp>
        <p:nvSpPr>
          <p:cNvPr id="2178052" name="Rectangle 4"/>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5" name="Rectangle 5"/>
          <p:cNvSpPr>
            <a:spLocks noGrp="1" noChangeArrowheads="1"/>
          </p:cNvSpPr>
          <p:nvPr>
            <p:ph type="dt" sz="quarter"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0"/>
              </a:spcBef>
              <a:defRPr sz="1200" b="0">
                <a:effectLst>
                  <a:outerShdw blurRad="38100" dist="38100" dir="2700000" algn="tl">
                    <a:srgbClr val="C0C0C0"/>
                  </a:outerShdw>
                </a:effectLst>
                <a:latin typeface="Arial" charset="0"/>
                <a:cs typeface="Arial" charset="0"/>
              </a:defRPr>
            </a:lvl1pPr>
          </a:lstStyle>
          <a:p>
            <a:pPr>
              <a:defRPr/>
            </a:pPr>
            <a:endParaRPr lang="en-US">
              <a:solidFill>
                <a:srgbClr val="FFFFFF"/>
              </a:solidFill>
            </a:endParaRPr>
          </a:p>
        </p:txBody>
      </p:sp>
      <p:sp>
        <p:nvSpPr>
          <p:cNvPr id="6"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spcBef>
                <a:spcPct val="0"/>
              </a:spcBef>
              <a:defRPr sz="1200" b="0">
                <a:effectLst>
                  <a:outerShdw blurRad="38100" dist="38100" dir="2700000" algn="tl">
                    <a:srgbClr val="C0C0C0"/>
                  </a:outerShdw>
                </a:effectLst>
                <a:latin typeface="Arial" charset="0"/>
                <a:cs typeface="Arial" charset="0"/>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p:txBody>
          <a:bodyPr/>
          <a:lstStyle>
            <a:lvl1pPr>
              <a:defRPr/>
            </a:lvl1pPr>
          </a:lstStyle>
          <a:p>
            <a:pPr>
              <a:defRPr/>
            </a:pPr>
            <a:fld id="{21A9B065-6216-423F-BA5D-4C4DCCE533D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4705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B706A6E-83D0-43CC-A765-E7BF839AE98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9072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A9916DCF-5DB9-4B97-A8B9-E36DB647D35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665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78C7267F-2D0A-4016-865F-538D0AF493CE}"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43759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99C73272-36B9-4304-B2A6-DA8EC9D424E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9237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7844E8D2-2B1F-44A7-9E52-858F5D47296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0974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9D7054E-7395-44F9-91DC-8CB64E2CEDD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272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36F71AD-17C3-4CBC-8607-BB62AC7AE09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343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3BD7495B-1D92-4710-8848-18D91931FD70}" type="slidenum">
              <a:rPr lang="ar-SA"/>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E28C7CB-66C4-49E7-AFCE-9555EE6EF11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1116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5435F23-1292-4EB8-B8F0-3FCC12CCB71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1923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14E2241-C29A-4D5B-9FC7-42D59301B28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1683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E9850E0D-799A-4C5C-AAB3-FABA00D50896}"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5275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lvl1pPr>
              <a:buFont typeface="Wingdings" pitchFamily="2" charset="2"/>
              <a:buChar char="q"/>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30725"/>
          </a:xfrm>
        </p:spPr>
        <p:txBody>
          <a:bodyPr/>
          <a:lstStyle>
            <a:lvl1pPr>
              <a:buFont typeface="Wingdings" pitchFamily="2" charset="2"/>
              <a:buChar char="q"/>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sldNum" sz="quarter" idx="10"/>
          </p:nvPr>
        </p:nvSpPr>
        <p:spPr>
          <a:ln/>
        </p:spPr>
        <p:txBody>
          <a:bodyPr/>
          <a:lstStyle>
            <a:lvl1pPr>
              <a:defRPr/>
            </a:lvl1pPr>
          </a:lstStyle>
          <a:p>
            <a:pPr>
              <a:defRPr/>
            </a:pPr>
            <a:fld id="{7534B88C-BAB8-48D1-807F-C31286401E5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829197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6C8E0F8-0F32-4CC8-9BCF-EB80321FAFD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0375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lvl1pPr algn="l" rtl="0">
              <a:buFont typeface="Wingdings" pitchFamily="2" charset="2"/>
              <a:buChar char="q"/>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BE8221D6-6BCB-48ED-B50E-E0E08CDAA9D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48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577122A-A846-40A4-AF46-A160FA252752}"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00A71A9-68C0-44FB-8022-3CD97E7C8D12}"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E5E1192-0BF8-498B-8DB5-8B60F6F10DEB}"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32A574D-7EB4-438D-B470-19AC5D9D4035}"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jpe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3.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7" descr="Green"/>
          <p:cNvPicPr>
            <a:picLocks noChangeAspect="1" noChangeArrowheads="1"/>
          </p:cNvPicPr>
          <p:nvPr userDrawn="1"/>
        </p:nvPicPr>
        <p:blipFill>
          <a:blip r:embed="rId15" cstate="print"/>
          <a:srcRect l="6250" t="5624" r="5167" b="14651"/>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77029" name="Rectangle 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effectLst>
                  <a:outerShdw blurRad="38100" dist="38100" dir="2700000" algn="tl">
                    <a:srgbClr val="C0C0C0"/>
                  </a:outerShdw>
                </a:effectLst>
                <a:latin typeface="Arial" charset="0"/>
                <a:cs typeface="Arial" charset="0"/>
              </a:defRPr>
            </a:lvl1pPr>
          </a:lstStyle>
          <a:p>
            <a:pPr>
              <a:defRPr/>
            </a:pPr>
            <a:fld id="{A3C31265-8364-4786-AE84-CB3800E75460}"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4080"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Lst>
  <p:timing>
    <p:tnLst>
      <p:par>
        <p:cTn id="1" dur="indefinite" restart="never" nodeType="tmRoot"/>
      </p:par>
    </p:tnLst>
  </p:timing>
  <p:txStyles>
    <p:titleStyle>
      <a:lvl1pPr algn="ctr" rtl="1" eaLnBrk="0" fontAlgn="base" hangingPunct="0">
        <a:spcBef>
          <a:spcPct val="0"/>
        </a:spcBef>
        <a:spcAft>
          <a:spcPct val="0"/>
        </a:spcAft>
        <a:defRPr sz="4000">
          <a:solidFill>
            <a:schemeClr val="tx1"/>
          </a:solidFill>
          <a:latin typeface="+mj-lt"/>
          <a:ea typeface="+mj-ea"/>
          <a:cs typeface="+mj-cs"/>
        </a:defRPr>
      </a:lvl1pPr>
      <a:lvl2pPr algn="ctr" rtl="1" eaLnBrk="0" fontAlgn="base" hangingPunct="0">
        <a:spcBef>
          <a:spcPct val="0"/>
        </a:spcBef>
        <a:spcAft>
          <a:spcPct val="0"/>
        </a:spcAft>
        <a:defRPr sz="4000">
          <a:solidFill>
            <a:schemeClr val="tx1"/>
          </a:solidFill>
          <a:latin typeface="Tahoma" pitchFamily="34" charset="0"/>
          <a:cs typeface="Nafees Web Naskh" pitchFamily="2" charset="-78"/>
        </a:defRPr>
      </a:lvl2pPr>
      <a:lvl3pPr algn="ctr" rtl="1" eaLnBrk="0" fontAlgn="base" hangingPunct="0">
        <a:spcBef>
          <a:spcPct val="0"/>
        </a:spcBef>
        <a:spcAft>
          <a:spcPct val="0"/>
        </a:spcAft>
        <a:defRPr sz="4000">
          <a:solidFill>
            <a:schemeClr val="tx1"/>
          </a:solidFill>
          <a:latin typeface="Tahoma" pitchFamily="34" charset="0"/>
          <a:cs typeface="Nafees Web Naskh" pitchFamily="2" charset="-78"/>
        </a:defRPr>
      </a:lvl3pPr>
      <a:lvl4pPr algn="ctr" rtl="1" eaLnBrk="0" fontAlgn="base" hangingPunct="0">
        <a:spcBef>
          <a:spcPct val="0"/>
        </a:spcBef>
        <a:spcAft>
          <a:spcPct val="0"/>
        </a:spcAft>
        <a:defRPr sz="4000">
          <a:solidFill>
            <a:schemeClr val="tx1"/>
          </a:solidFill>
          <a:latin typeface="Tahoma" pitchFamily="34" charset="0"/>
          <a:cs typeface="Nafees Web Naskh" pitchFamily="2" charset="-78"/>
        </a:defRPr>
      </a:lvl4pPr>
      <a:lvl5pPr algn="ctr" rtl="1" eaLnBrk="0" fontAlgn="base" hangingPunct="0">
        <a:spcBef>
          <a:spcPct val="0"/>
        </a:spcBef>
        <a:spcAft>
          <a:spcPct val="0"/>
        </a:spcAft>
        <a:defRPr sz="4000">
          <a:solidFill>
            <a:schemeClr val="tx1"/>
          </a:solidFill>
          <a:latin typeface="Tahoma" pitchFamily="34" charset="0"/>
          <a:cs typeface="Nafees Web Naskh" pitchFamily="2" charset="-78"/>
        </a:defRPr>
      </a:lvl5pPr>
      <a:lvl6pPr marL="457200" algn="ctr" rtl="1" fontAlgn="base">
        <a:spcBef>
          <a:spcPct val="0"/>
        </a:spcBef>
        <a:spcAft>
          <a:spcPct val="0"/>
        </a:spcAft>
        <a:defRPr sz="4000">
          <a:solidFill>
            <a:schemeClr val="tx1"/>
          </a:solidFill>
          <a:latin typeface="Tahoma" pitchFamily="34" charset="0"/>
          <a:cs typeface="Nafees Web Naskh" pitchFamily="2" charset="-78"/>
        </a:defRPr>
      </a:lvl6pPr>
      <a:lvl7pPr marL="914400" algn="ctr" rtl="1" fontAlgn="base">
        <a:spcBef>
          <a:spcPct val="0"/>
        </a:spcBef>
        <a:spcAft>
          <a:spcPct val="0"/>
        </a:spcAft>
        <a:defRPr sz="4000">
          <a:solidFill>
            <a:schemeClr val="tx1"/>
          </a:solidFill>
          <a:latin typeface="Tahoma" pitchFamily="34" charset="0"/>
          <a:cs typeface="Nafees Web Naskh" pitchFamily="2" charset="-78"/>
        </a:defRPr>
      </a:lvl7pPr>
      <a:lvl8pPr marL="1371600" algn="ctr" rtl="1" fontAlgn="base">
        <a:spcBef>
          <a:spcPct val="0"/>
        </a:spcBef>
        <a:spcAft>
          <a:spcPct val="0"/>
        </a:spcAft>
        <a:defRPr sz="4000">
          <a:solidFill>
            <a:schemeClr val="tx1"/>
          </a:solidFill>
          <a:latin typeface="Tahoma" pitchFamily="34" charset="0"/>
          <a:cs typeface="Nafees Web Naskh" pitchFamily="2" charset="-78"/>
        </a:defRPr>
      </a:lvl8pPr>
      <a:lvl9pPr marL="1828800" algn="ctr" rtl="1" fontAlgn="base">
        <a:spcBef>
          <a:spcPct val="0"/>
        </a:spcBef>
        <a:spcAft>
          <a:spcPct val="0"/>
        </a:spcAft>
        <a:defRPr sz="4000">
          <a:solidFill>
            <a:schemeClr val="tx1"/>
          </a:solidFill>
          <a:latin typeface="Tahoma" pitchFamily="34" charset="0"/>
          <a:cs typeface="Nafees Web Naskh" pitchFamily="2" charset="-78"/>
        </a:defRPr>
      </a:lvl9pPr>
    </p:titleStyle>
    <p:bodyStyle>
      <a:lvl1pPr marL="577850" indent="-577850" algn="l" rtl="0" eaLnBrk="0" fontAlgn="base" hangingPunct="0">
        <a:spcBef>
          <a:spcPct val="20000"/>
        </a:spcBef>
        <a:spcAft>
          <a:spcPct val="0"/>
        </a:spcAft>
        <a:buClr>
          <a:srgbClr val="FFFFFF"/>
        </a:buClr>
        <a:buSzPct val="90000"/>
        <a:buFont typeface="Wingdings" pitchFamily="2" charset="2"/>
        <a:buChar char="q"/>
        <a:defRPr sz="3200">
          <a:solidFill>
            <a:srgbClr val="FFFF00"/>
          </a:solidFill>
          <a:latin typeface="+mn-lt"/>
          <a:ea typeface="+mn-ea"/>
          <a:cs typeface="+mn-cs"/>
        </a:defRPr>
      </a:lvl1pPr>
      <a:lvl2pPr marL="1025525" indent="-285750" algn="l" rtl="0" eaLnBrk="0" fontAlgn="base" hangingPunct="0">
        <a:spcBef>
          <a:spcPct val="20000"/>
        </a:spcBef>
        <a:spcAft>
          <a:spcPct val="0"/>
        </a:spcAft>
        <a:buChar char="–"/>
        <a:defRPr sz="2800">
          <a:solidFill>
            <a:srgbClr val="FFFF00"/>
          </a:solidFill>
          <a:latin typeface="+mn-lt"/>
          <a:cs typeface="+mn-cs"/>
        </a:defRPr>
      </a:lvl2pPr>
      <a:lvl3pPr marL="1368425"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rgbClr val="FFFF00"/>
          </a:solidFill>
          <a:latin typeface="+mn-lt"/>
          <a:cs typeface="+mn-cs"/>
        </a:defRPr>
      </a:lvl3pPr>
      <a:lvl4pPr marL="1711325" indent="-228600" algn="l" rtl="0" eaLnBrk="0" fontAlgn="base" hangingPunct="0">
        <a:spcBef>
          <a:spcPct val="20000"/>
        </a:spcBef>
        <a:spcAft>
          <a:spcPct val="0"/>
        </a:spcAft>
        <a:buChar char="–"/>
        <a:defRPr sz="2000">
          <a:solidFill>
            <a:srgbClr val="FFFF00"/>
          </a:solidFill>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rgbClr val="FFFF00"/>
          </a:solidFill>
          <a:latin typeface="+mn-lt"/>
          <a:cs typeface="+mn-cs"/>
        </a:defRPr>
      </a:lvl5pPr>
      <a:lvl6pPr marL="2514600" indent="-228600" algn="r" rtl="1" fontAlgn="base">
        <a:spcBef>
          <a:spcPct val="20000"/>
        </a:spcBef>
        <a:spcAft>
          <a:spcPct val="0"/>
        </a:spcAft>
        <a:buClr>
          <a:schemeClr val="folHlink"/>
        </a:buClr>
        <a:buSzPct val="90000"/>
        <a:buFont typeface="Wingdings" pitchFamily="2" charset="2"/>
        <a:buBlip>
          <a:blip r:embed="rId17"/>
        </a:buBlip>
        <a:defRPr sz="2000">
          <a:solidFill>
            <a:srgbClr val="FFFF00"/>
          </a:solidFill>
          <a:latin typeface="+mn-lt"/>
          <a:cs typeface="+mn-cs"/>
        </a:defRPr>
      </a:lvl6pPr>
      <a:lvl7pPr marL="2971800" indent="-228600" algn="r" rtl="1" fontAlgn="base">
        <a:spcBef>
          <a:spcPct val="20000"/>
        </a:spcBef>
        <a:spcAft>
          <a:spcPct val="0"/>
        </a:spcAft>
        <a:buClr>
          <a:schemeClr val="folHlink"/>
        </a:buClr>
        <a:buSzPct val="90000"/>
        <a:buFont typeface="Wingdings" pitchFamily="2" charset="2"/>
        <a:buBlip>
          <a:blip r:embed="rId17"/>
        </a:buBlip>
        <a:defRPr sz="2000">
          <a:solidFill>
            <a:srgbClr val="FFFF00"/>
          </a:solidFill>
          <a:latin typeface="+mn-lt"/>
          <a:cs typeface="+mn-cs"/>
        </a:defRPr>
      </a:lvl7pPr>
      <a:lvl8pPr marL="3429000" indent="-228600" algn="r" rtl="1" fontAlgn="base">
        <a:spcBef>
          <a:spcPct val="20000"/>
        </a:spcBef>
        <a:spcAft>
          <a:spcPct val="0"/>
        </a:spcAft>
        <a:buClr>
          <a:schemeClr val="folHlink"/>
        </a:buClr>
        <a:buSzPct val="90000"/>
        <a:buFont typeface="Wingdings" pitchFamily="2" charset="2"/>
        <a:buBlip>
          <a:blip r:embed="rId17"/>
        </a:buBlip>
        <a:defRPr sz="2000">
          <a:solidFill>
            <a:srgbClr val="FFFF00"/>
          </a:solidFill>
          <a:latin typeface="+mn-lt"/>
          <a:cs typeface="+mn-cs"/>
        </a:defRPr>
      </a:lvl8pPr>
      <a:lvl9pPr marL="3886200" indent="-228600" algn="r" rtl="1" fontAlgn="base">
        <a:spcBef>
          <a:spcPct val="20000"/>
        </a:spcBef>
        <a:spcAft>
          <a:spcPct val="0"/>
        </a:spcAft>
        <a:buClr>
          <a:schemeClr val="folHlink"/>
        </a:buClr>
        <a:buSzPct val="90000"/>
        <a:buFont typeface="Wingdings" pitchFamily="2" charset="2"/>
        <a:buBlip>
          <a:blip r:embed="rId17"/>
        </a:buBlip>
        <a:defRPr sz="2000">
          <a:solidFill>
            <a:srgbClr val="FFFF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7" descr="Green"/>
          <p:cNvPicPr>
            <a:picLocks noChangeAspect="1" noChangeArrowheads="1"/>
          </p:cNvPicPr>
          <p:nvPr userDrawn="1"/>
        </p:nvPicPr>
        <p:blipFill>
          <a:blip r:embed="rId16" cstate="print"/>
          <a:srcRect l="6250" t="5624" r="5167" b="14651"/>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77029" name="Rectangle 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effectLst>
                  <a:outerShdw blurRad="38100" dist="38100" dir="2700000" algn="tl">
                    <a:srgbClr val="C0C0C0"/>
                  </a:outerShdw>
                </a:effectLst>
                <a:latin typeface="Arial" charset="0"/>
                <a:cs typeface="Arial" charset="0"/>
              </a:defRPr>
            </a:lvl1pPr>
          </a:lstStyle>
          <a:p>
            <a:pPr>
              <a:defRPr/>
            </a:pPr>
            <a:fld id="{A3C31265-8364-4786-AE84-CB3800E75460}"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6758003"/>
      </p:ext>
    </p:extLst>
  </p:cSld>
  <p:clrMap bg1="dk2" tx1="lt1" bg2="dk1" tx2="lt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Lst>
  <p:timing>
    <p:tnLst>
      <p:par>
        <p:cTn id="1" dur="indefinite" restart="never" nodeType="tmRoot"/>
      </p:par>
    </p:tnLst>
  </p:timing>
  <p:txStyles>
    <p:titleStyle>
      <a:lvl1pPr algn="ctr" rtl="1" eaLnBrk="0" fontAlgn="base" hangingPunct="0">
        <a:spcBef>
          <a:spcPct val="0"/>
        </a:spcBef>
        <a:spcAft>
          <a:spcPct val="0"/>
        </a:spcAft>
        <a:defRPr sz="4000">
          <a:solidFill>
            <a:schemeClr val="tx1"/>
          </a:solidFill>
          <a:latin typeface="+mj-lt"/>
          <a:ea typeface="+mj-ea"/>
          <a:cs typeface="+mj-cs"/>
        </a:defRPr>
      </a:lvl1pPr>
      <a:lvl2pPr algn="ctr" rtl="1" eaLnBrk="0" fontAlgn="base" hangingPunct="0">
        <a:spcBef>
          <a:spcPct val="0"/>
        </a:spcBef>
        <a:spcAft>
          <a:spcPct val="0"/>
        </a:spcAft>
        <a:defRPr sz="4000">
          <a:solidFill>
            <a:schemeClr val="tx1"/>
          </a:solidFill>
          <a:latin typeface="Tahoma" pitchFamily="34" charset="0"/>
          <a:cs typeface="Nafees Web Naskh" pitchFamily="2" charset="-78"/>
        </a:defRPr>
      </a:lvl2pPr>
      <a:lvl3pPr algn="ctr" rtl="1" eaLnBrk="0" fontAlgn="base" hangingPunct="0">
        <a:spcBef>
          <a:spcPct val="0"/>
        </a:spcBef>
        <a:spcAft>
          <a:spcPct val="0"/>
        </a:spcAft>
        <a:defRPr sz="4000">
          <a:solidFill>
            <a:schemeClr val="tx1"/>
          </a:solidFill>
          <a:latin typeface="Tahoma" pitchFamily="34" charset="0"/>
          <a:cs typeface="Nafees Web Naskh" pitchFamily="2" charset="-78"/>
        </a:defRPr>
      </a:lvl3pPr>
      <a:lvl4pPr algn="ctr" rtl="1" eaLnBrk="0" fontAlgn="base" hangingPunct="0">
        <a:spcBef>
          <a:spcPct val="0"/>
        </a:spcBef>
        <a:spcAft>
          <a:spcPct val="0"/>
        </a:spcAft>
        <a:defRPr sz="4000">
          <a:solidFill>
            <a:schemeClr val="tx1"/>
          </a:solidFill>
          <a:latin typeface="Tahoma" pitchFamily="34" charset="0"/>
          <a:cs typeface="Nafees Web Naskh" pitchFamily="2" charset="-78"/>
        </a:defRPr>
      </a:lvl4pPr>
      <a:lvl5pPr algn="ctr" rtl="1" eaLnBrk="0" fontAlgn="base" hangingPunct="0">
        <a:spcBef>
          <a:spcPct val="0"/>
        </a:spcBef>
        <a:spcAft>
          <a:spcPct val="0"/>
        </a:spcAft>
        <a:defRPr sz="4000">
          <a:solidFill>
            <a:schemeClr val="tx1"/>
          </a:solidFill>
          <a:latin typeface="Tahoma" pitchFamily="34" charset="0"/>
          <a:cs typeface="Nafees Web Naskh" pitchFamily="2" charset="-78"/>
        </a:defRPr>
      </a:lvl5pPr>
      <a:lvl6pPr marL="457200" algn="ctr" rtl="1" fontAlgn="base">
        <a:spcBef>
          <a:spcPct val="0"/>
        </a:spcBef>
        <a:spcAft>
          <a:spcPct val="0"/>
        </a:spcAft>
        <a:defRPr sz="4000">
          <a:solidFill>
            <a:schemeClr val="tx1"/>
          </a:solidFill>
          <a:latin typeface="Tahoma" pitchFamily="34" charset="0"/>
          <a:cs typeface="Nafees Web Naskh" pitchFamily="2" charset="-78"/>
        </a:defRPr>
      </a:lvl6pPr>
      <a:lvl7pPr marL="914400" algn="ctr" rtl="1" fontAlgn="base">
        <a:spcBef>
          <a:spcPct val="0"/>
        </a:spcBef>
        <a:spcAft>
          <a:spcPct val="0"/>
        </a:spcAft>
        <a:defRPr sz="4000">
          <a:solidFill>
            <a:schemeClr val="tx1"/>
          </a:solidFill>
          <a:latin typeface="Tahoma" pitchFamily="34" charset="0"/>
          <a:cs typeface="Nafees Web Naskh" pitchFamily="2" charset="-78"/>
        </a:defRPr>
      </a:lvl7pPr>
      <a:lvl8pPr marL="1371600" algn="ctr" rtl="1" fontAlgn="base">
        <a:spcBef>
          <a:spcPct val="0"/>
        </a:spcBef>
        <a:spcAft>
          <a:spcPct val="0"/>
        </a:spcAft>
        <a:defRPr sz="4000">
          <a:solidFill>
            <a:schemeClr val="tx1"/>
          </a:solidFill>
          <a:latin typeface="Tahoma" pitchFamily="34" charset="0"/>
          <a:cs typeface="Nafees Web Naskh" pitchFamily="2" charset="-78"/>
        </a:defRPr>
      </a:lvl8pPr>
      <a:lvl9pPr marL="1828800" algn="ctr" rtl="1" fontAlgn="base">
        <a:spcBef>
          <a:spcPct val="0"/>
        </a:spcBef>
        <a:spcAft>
          <a:spcPct val="0"/>
        </a:spcAft>
        <a:defRPr sz="4000">
          <a:solidFill>
            <a:schemeClr val="tx1"/>
          </a:solidFill>
          <a:latin typeface="Tahoma" pitchFamily="34" charset="0"/>
          <a:cs typeface="Nafees Web Naskh" pitchFamily="2" charset="-78"/>
        </a:defRPr>
      </a:lvl9pPr>
    </p:titleStyle>
    <p:bodyStyle>
      <a:lvl1pPr marL="577850" indent="-577850" algn="l" rtl="0" eaLnBrk="0" fontAlgn="base" hangingPunct="0">
        <a:spcBef>
          <a:spcPct val="20000"/>
        </a:spcBef>
        <a:spcAft>
          <a:spcPct val="0"/>
        </a:spcAft>
        <a:buClr>
          <a:srgbClr val="FFFFFF"/>
        </a:buClr>
        <a:buSzPct val="90000"/>
        <a:buFont typeface="Wingdings" pitchFamily="2" charset="2"/>
        <a:buChar char="q"/>
        <a:defRPr sz="3200">
          <a:solidFill>
            <a:srgbClr val="FFFF00"/>
          </a:solidFill>
          <a:latin typeface="+mn-lt"/>
          <a:ea typeface="+mn-ea"/>
          <a:cs typeface="+mn-cs"/>
        </a:defRPr>
      </a:lvl1pPr>
      <a:lvl2pPr marL="1025525" indent="-285750" algn="l" rtl="0" eaLnBrk="0" fontAlgn="base" hangingPunct="0">
        <a:spcBef>
          <a:spcPct val="20000"/>
        </a:spcBef>
        <a:spcAft>
          <a:spcPct val="0"/>
        </a:spcAft>
        <a:buChar char="–"/>
        <a:defRPr sz="2800">
          <a:solidFill>
            <a:srgbClr val="FFFF00"/>
          </a:solidFill>
          <a:latin typeface="+mn-lt"/>
          <a:cs typeface="+mn-cs"/>
        </a:defRPr>
      </a:lvl2pPr>
      <a:lvl3pPr marL="1368425" indent="-228600" algn="l" rtl="0" eaLnBrk="0" fontAlgn="base" hangingPunct="0">
        <a:spcBef>
          <a:spcPct val="20000"/>
        </a:spcBef>
        <a:spcAft>
          <a:spcPct val="0"/>
        </a:spcAft>
        <a:buClr>
          <a:schemeClr val="accent2"/>
        </a:buClr>
        <a:buSzPct val="90000"/>
        <a:buFont typeface="Wingdings" pitchFamily="2" charset="2"/>
        <a:buBlip>
          <a:blip r:embed="rId17"/>
        </a:buBlip>
        <a:defRPr sz="2400">
          <a:solidFill>
            <a:srgbClr val="FFFF00"/>
          </a:solidFill>
          <a:latin typeface="+mn-lt"/>
          <a:cs typeface="+mn-cs"/>
        </a:defRPr>
      </a:lvl3pPr>
      <a:lvl4pPr marL="1711325" indent="-228600" algn="l" rtl="0" eaLnBrk="0" fontAlgn="base" hangingPunct="0">
        <a:spcBef>
          <a:spcPct val="20000"/>
        </a:spcBef>
        <a:spcAft>
          <a:spcPct val="0"/>
        </a:spcAft>
        <a:buChar char="–"/>
        <a:defRPr sz="2000">
          <a:solidFill>
            <a:srgbClr val="FFFF00"/>
          </a:solidFill>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8"/>
        </a:buBlip>
        <a:defRPr sz="2000">
          <a:solidFill>
            <a:srgbClr val="FFFF00"/>
          </a:solidFill>
          <a:latin typeface="+mn-lt"/>
          <a:cs typeface="+mn-cs"/>
        </a:defRPr>
      </a:lvl5pPr>
      <a:lvl6pPr marL="2514600" indent="-228600" algn="r" rtl="1" fontAlgn="base">
        <a:spcBef>
          <a:spcPct val="20000"/>
        </a:spcBef>
        <a:spcAft>
          <a:spcPct val="0"/>
        </a:spcAft>
        <a:buClr>
          <a:schemeClr val="folHlink"/>
        </a:buClr>
        <a:buSzPct val="90000"/>
        <a:buFont typeface="Wingdings" pitchFamily="2" charset="2"/>
        <a:buBlip>
          <a:blip r:embed="rId18"/>
        </a:buBlip>
        <a:defRPr sz="2000">
          <a:solidFill>
            <a:srgbClr val="FFFF00"/>
          </a:solidFill>
          <a:latin typeface="+mn-lt"/>
          <a:cs typeface="+mn-cs"/>
        </a:defRPr>
      </a:lvl6pPr>
      <a:lvl7pPr marL="2971800" indent="-228600" algn="r" rtl="1" fontAlgn="base">
        <a:spcBef>
          <a:spcPct val="20000"/>
        </a:spcBef>
        <a:spcAft>
          <a:spcPct val="0"/>
        </a:spcAft>
        <a:buClr>
          <a:schemeClr val="folHlink"/>
        </a:buClr>
        <a:buSzPct val="90000"/>
        <a:buFont typeface="Wingdings" pitchFamily="2" charset="2"/>
        <a:buBlip>
          <a:blip r:embed="rId18"/>
        </a:buBlip>
        <a:defRPr sz="2000">
          <a:solidFill>
            <a:srgbClr val="FFFF00"/>
          </a:solidFill>
          <a:latin typeface="+mn-lt"/>
          <a:cs typeface="+mn-cs"/>
        </a:defRPr>
      </a:lvl7pPr>
      <a:lvl8pPr marL="3429000" indent="-228600" algn="r" rtl="1" fontAlgn="base">
        <a:spcBef>
          <a:spcPct val="20000"/>
        </a:spcBef>
        <a:spcAft>
          <a:spcPct val="0"/>
        </a:spcAft>
        <a:buClr>
          <a:schemeClr val="folHlink"/>
        </a:buClr>
        <a:buSzPct val="90000"/>
        <a:buFont typeface="Wingdings" pitchFamily="2" charset="2"/>
        <a:buBlip>
          <a:blip r:embed="rId18"/>
        </a:buBlip>
        <a:defRPr sz="2000">
          <a:solidFill>
            <a:srgbClr val="FFFF00"/>
          </a:solidFill>
          <a:latin typeface="+mn-lt"/>
          <a:cs typeface="+mn-cs"/>
        </a:defRPr>
      </a:lvl8pPr>
      <a:lvl9pPr marL="3886200" indent="-228600" algn="r" rtl="1" fontAlgn="base">
        <a:spcBef>
          <a:spcPct val="20000"/>
        </a:spcBef>
        <a:spcAft>
          <a:spcPct val="0"/>
        </a:spcAft>
        <a:buClr>
          <a:schemeClr val="folHlink"/>
        </a:buClr>
        <a:buSzPct val="90000"/>
        <a:buFont typeface="Wingdings" pitchFamily="2" charset="2"/>
        <a:buBlip>
          <a:blip r:embed="rId18"/>
        </a:buBlip>
        <a:defRPr sz="2000">
          <a:solidFill>
            <a:srgbClr val="FFFF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7" descr="Green"/>
          <p:cNvPicPr>
            <a:picLocks noChangeAspect="1" noChangeArrowheads="1"/>
          </p:cNvPicPr>
          <p:nvPr userDrawn="1"/>
        </p:nvPicPr>
        <p:blipFill>
          <a:blip r:embed="rId16" cstate="print"/>
          <a:srcRect l="6250" t="5624" r="5167" b="14651"/>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77029" name="Rectangle 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effectLst>
                  <a:outerShdw blurRad="38100" dist="38100" dir="2700000" algn="tl">
                    <a:srgbClr val="C0C0C0"/>
                  </a:outerShdw>
                </a:effectLst>
                <a:latin typeface="Arial" charset="0"/>
                <a:cs typeface="Arial" charset="0"/>
              </a:defRPr>
            </a:lvl1pPr>
          </a:lstStyle>
          <a:p>
            <a:pPr>
              <a:defRPr/>
            </a:pPr>
            <a:fld id="{018775A8-CEFE-489B-9767-EAC06A6AA71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2617806"/>
      </p:ext>
    </p:extLst>
  </p:cSld>
  <p:clrMap bg1="dk2" tx1="lt1" bg2="dk1" tx2="lt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Lst>
  <p:timing>
    <p:tnLst>
      <p:par>
        <p:cTn id="1" dur="indefinite" restart="never" nodeType="tmRoot"/>
      </p:par>
    </p:tnLst>
  </p:timing>
  <p:txStyles>
    <p:titleStyle>
      <a:lvl1pPr algn="ctr" rtl="1" eaLnBrk="0" fontAlgn="base" hangingPunct="0">
        <a:spcBef>
          <a:spcPct val="0"/>
        </a:spcBef>
        <a:spcAft>
          <a:spcPct val="0"/>
        </a:spcAft>
        <a:defRPr sz="4000">
          <a:solidFill>
            <a:schemeClr val="tx1"/>
          </a:solidFill>
          <a:latin typeface="+mj-lt"/>
          <a:ea typeface="+mj-ea"/>
          <a:cs typeface="+mj-cs"/>
        </a:defRPr>
      </a:lvl1pPr>
      <a:lvl2pPr algn="ctr" rtl="1" eaLnBrk="0" fontAlgn="base" hangingPunct="0">
        <a:spcBef>
          <a:spcPct val="0"/>
        </a:spcBef>
        <a:spcAft>
          <a:spcPct val="0"/>
        </a:spcAft>
        <a:defRPr sz="4000">
          <a:solidFill>
            <a:schemeClr val="tx1"/>
          </a:solidFill>
          <a:latin typeface="Tahoma" pitchFamily="34" charset="0"/>
          <a:cs typeface="Nafees Web Naskh" pitchFamily="2" charset="-78"/>
        </a:defRPr>
      </a:lvl2pPr>
      <a:lvl3pPr algn="ctr" rtl="1" eaLnBrk="0" fontAlgn="base" hangingPunct="0">
        <a:spcBef>
          <a:spcPct val="0"/>
        </a:spcBef>
        <a:spcAft>
          <a:spcPct val="0"/>
        </a:spcAft>
        <a:defRPr sz="4000">
          <a:solidFill>
            <a:schemeClr val="tx1"/>
          </a:solidFill>
          <a:latin typeface="Tahoma" pitchFamily="34" charset="0"/>
          <a:cs typeface="Nafees Web Naskh" pitchFamily="2" charset="-78"/>
        </a:defRPr>
      </a:lvl3pPr>
      <a:lvl4pPr algn="ctr" rtl="1" eaLnBrk="0" fontAlgn="base" hangingPunct="0">
        <a:spcBef>
          <a:spcPct val="0"/>
        </a:spcBef>
        <a:spcAft>
          <a:spcPct val="0"/>
        </a:spcAft>
        <a:defRPr sz="4000">
          <a:solidFill>
            <a:schemeClr val="tx1"/>
          </a:solidFill>
          <a:latin typeface="Tahoma" pitchFamily="34" charset="0"/>
          <a:cs typeface="Nafees Web Naskh" pitchFamily="2" charset="-78"/>
        </a:defRPr>
      </a:lvl4pPr>
      <a:lvl5pPr algn="ctr" rtl="1" eaLnBrk="0" fontAlgn="base" hangingPunct="0">
        <a:spcBef>
          <a:spcPct val="0"/>
        </a:spcBef>
        <a:spcAft>
          <a:spcPct val="0"/>
        </a:spcAft>
        <a:defRPr sz="4000">
          <a:solidFill>
            <a:schemeClr val="tx1"/>
          </a:solidFill>
          <a:latin typeface="Tahoma" pitchFamily="34" charset="0"/>
          <a:cs typeface="Nafees Web Naskh" pitchFamily="2" charset="-78"/>
        </a:defRPr>
      </a:lvl5pPr>
      <a:lvl6pPr marL="457200" algn="ctr" rtl="1" fontAlgn="base">
        <a:spcBef>
          <a:spcPct val="0"/>
        </a:spcBef>
        <a:spcAft>
          <a:spcPct val="0"/>
        </a:spcAft>
        <a:defRPr sz="4000">
          <a:solidFill>
            <a:schemeClr val="tx1"/>
          </a:solidFill>
          <a:latin typeface="Tahoma" pitchFamily="34" charset="0"/>
          <a:cs typeface="Nafees Web Naskh" pitchFamily="2" charset="-78"/>
        </a:defRPr>
      </a:lvl6pPr>
      <a:lvl7pPr marL="914400" algn="ctr" rtl="1" fontAlgn="base">
        <a:spcBef>
          <a:spcPct val="0"/>
        </a:spcBef>
        <a:spcAft>
          <a:spcPct val="0"/>
        </a:spcAft>
        <a:defRPr sz="4000">
          <a:solidFill>
            <a:schemeClr val="tx1"/>
          </a:solidFill>
          <a:latin typeface="Tahoma" pitchFamily="34" charset="0"/>
          <a:cs typeface="Nafees Web Naskh" pitchFamily="2" charset="-78"/>
        </a:defRPr>
      </a:lvl7pPr>
      <a:lvl8pPr marL="1371600" algn="ctr" rtl="1" fontAlgn="base">
        <a:spcBef>
          <a:spcPct val="0"/>
        </a:spcBef>
        <a:spcAft>
          <a:spcPct val="0"/>
        </a:spcAft>
        <a:defRPr sz="4000">
          <a:solidFill>
            <a:schemeClr val="tx1"/>
          </a:solidFill>
          <a:latin typeface="Tahoma" pitchFamily="34" charset="0"/>
          <a:cs typeface="Nafees Web Naskh" pitchFamily="2" charset="-78"/>
        </a:defRPr>
      </a:lvl8pPr>
      <a:lvl9pPr marL="1828800" algn="ctr" rtl="1" fontAlgn="base">
        <a:spcBef>
          <a:spcPct val="0"/>
        </a:spcBef>
        <a:spcAft>
          <a:spcPct val="0"/>
        </a:spcAft>
        <a:defRPr sz="4000">
          <a:solidFill>
            <a:schemeClr val="tx1"/>
          </a:solidFill>
          <a:latin typeface="Tahoma" pitchFamily="34" charset="0"/>
          <a:cs typeface="Nafees Web Naskh" pitchFamily="2" charset="-78"/>
        </a:defRPr>
      </a:lvl9pPr>
    </p:titleStyle>
    <p:bodyStyle>
      <a:lvl1pPr marL="577850" indent="-577850" algn="r" rtl="1" eaLnBrk="0" fontAlgn="base" hangingPunct="0">
        <a:spcBef>
          <a:spcPct val="20000"/>
        </a:spcBef>
        <a:spcAft>
          <a:spcPct val="0"/>
        </a:spcAft>
        <a:buClr>
          <a:srgbClr val="FFFFFF"/>
        </a:buClr>
        <a:buSzPct val="90000"/>
        <a:buFont typeface="Wingdings" pitchFamily="2" charset="2"/>
        <a:buChar char="×"/>
        <a:defRPr sz="3200">
          <a:solidFill>
            <a:srgbClr val="FFFF00"/>
          </a:solidFill>
          <a:latin typeface="+mn-lt"/>
          <a:ea typeface="+mn-ea"/>
          <a:cs typeface="+mn-cs"/>
        </a:defRPr>
      </a:lvl1pPr>
      <a:lvl2pPr marL="1025525" indent="-285750" algn="r" rtl="1" eaLnBrk="0" fontAlgn="base" hangingPunct="0">
        <a:spcBef>
          <a:spcPct val="20000"/>
        </a:spcBef>
        <a:spcAft>
          <a:spcPct val="0"/>
        </a:spcAft>
        <a:buChar char="–"/>
        <a:defRPr sz="2800">
          <a:solidFill>
            <a:srgbClr val="FFFF00"/>
          </a:solidFill>
          <a:latin typeface="+mn-lt"/>
          <a:cs typeface="+mn-cs"/>
        </a:defRPr>
      </a:lvl2pPr>
      <a:lvl3pPr marL="1368425" indent="-228600" algn="r" rtl="1" eaLnBrk="0" fontAlgn="base" hangingPunct="0">
        <a:spcBef>
          <a:spcPct val="20000"/>
        </a:spcBef>
        <a:spcAft>
          <a:spcPct val="0"/>
        </a:spcAft>
        <a:buClr>
          <a:schemeClr val="accent2"/>
        </a:buClr>
        <a:buSzPct val="90000"/>
        <a:buFont typeface="Wingdings" pitchFamily="2" charset="2"/>
        <a:buBlip>
          <a:blip r:embed="rId17"/>
        </a:buBlip>
        <a:defRPr sz="2400">
          <a:solidFill>
            <a:srgbClr val="FFFF00"/>
          </a:solidFill>
          <a:latin typeface="+mn-lt"/>
          <a:cs typeface="+mn-cs"/>
        </a:defRPr>
      </a:lvl3pPr>
      <a:lvl4pPr marL="1711325" indent="-228600" algn="r" rtl="1" eaLnBrk="0" fontAlgn="base" hangingPunct="0">
        <a:spcBef>
          <a:spcPct val="20000"/>
        </a:spcBef>
        <a:spcAft>
          <a:spcPct val="0"/>
        </a:spcAft>
        <a:buChar char="–"/>
        <a:defRPr sz="2000">
          <a:solidFill>
            <a:srgbClr val="FFFF00"/>
          </a:solidFill>
          <a:latin typeface="+mn-lt"/>
          <a:cs typeface="+mn-cs"/>
        </a:defRPr>
      </a:lvl4pPr>
      <a:lvl5pPr marL="2057400" indent="-228600" algn="r" rtl="1" eaLnBrk="0" fontAlgn="base" hangingPunct="0">
        <a:spcBef>
          <a:spcPct val="20000"/>
        </a:spcBef>
        <a:spcAft>
          <a:spcPct val="0"/>
        </a:spcAft>
        <a:buClr>
          <a:schemeClr val="folHlink"/>
        </a:buClr>
        <a:buSzPct val="90000"/>
        <a:buFont typeface="Wingdings" pitchFamily="2" charset="2"/>
        <a:buBlip>
          <a:blip r:embed="rId18"/>
        </a:buBlip>
        <a:defRPr sz="2000">
          <a:solidFill>
            <a:srgbClr val="FFFF00"/>
          </a:solidFill>
          <a:latin typeface="+mn-lt"/>
          <a:cs typeface="+mn-cs"/>
        </a:defRPr>
      </a:lvl5pPr>
      <a:lvl6pPr marL="2514600" indent="-228600" algn="r" rtl="1" fontAlgn="base">
        <a:spcBef>
          <a:spcPct val="20000"/>
        </a:spcBef>
        <a:spcAft>
          <a:spcPct val="0"/>
        </a:spcAft>
        <a:buClr>
          <a:schemeClr val="folHlink"/>
        </a:buClr>
        <a:buSzPct val="90000"/>
        <a:buFont typeface="Wingdings" pitchFamily="2" charset="2"/>
        <a:buBlip>
          <a:blip r:embed="rId18"/>
        </a:buBlip>
        <a:defRPr sz="2000">
          <a:solidFill>
            <a:srgbClr val="FFFF00"/>
          </a:solidFill>
          <a:latin typeface="+mn-lt"/>
          <a:cs typeface="+mn-cs"/>
        </a:defRPr>
      </a:lvl6pPr>
      <a:lvl7pPr marL="2971800" indent="-228600" algn="r" rtl="1" fontAlgn="base">
        <a:spcBef>
          <a:spcPct val="20000"/>
        </a:spcBef>
        <a:spcAft>
          <a:spcPct val="0"/>
        </a:spcAft>
        <a:buClr>
          <a:schemeClr val="folHlink"/>
        </a:buClr>
        <a:buSzPct val="90000"/>
        <a:buFont typeface="Wingdings" pitchFamily="2" charset="2"/>
        <a:buBlip>
          <a:blip r:embed="rId18"/>
        </a:buBlip>
        <a:defRPr sz="2000">
          <a:solidFill>
            <a:srgbClr val="FFFF00"/>
          </a:solidFill>
          <a:latin typeface="+mn-lt"/>
          <a:cs typeface="+mn-cs"/>
        </a:defRPr>
      </a:lvl7pPr>
      <a:lvl8pPr marL="3429000" indent="-228600" algn="r" rtl="1" fontAlgn="base">
        <a:spcBef>
          <a:spcPct val="20000"/>
        </a:spcBef>
        <a:spcAft>
          <a:spcPct val="0"/>
        </a:spcAft>
        <a:buClr>
          <a:schemeClr val="folHlink"/>
        </a:buClr>
        <a:buSzPct val="90000"/>
        <a:buFont typeface="Wingdings" pitchFamily="2" charset="2"/>
        <a:buBlip>
          <a:blip r:embed="rId18"/>
        </a:buBlip>
        <a:defRPr sz="2000">
          <a:solidFill>
            <a:srgbClr val="FFFF00"/>
          </a:solidFill>
          <a:latin typeface="+mn-lt"/>
          <a:cs typeface="+mn-cs"/>
        </a:defRPr>
      </a:lvl8pPr>
      <a:lvl9pPr marL="3886200" indent="-228600" algn="r" rtl="1" fontAlgn="base">
        <a:spcBef>
          <a:spcPct val="20000"/>
        </a:spcBef>
        <a:spcAft>
          <a:spcPct val="0"/>
        </a:spcAft>
        <a:buClr>
          <a:schemeClr val="folHlink"/>
        </a:buClr>
        <a:buSzPct val="90000"/>
        <a:buFont typeface="Wingdings" pitchFamily="2" charset="2"/>
        <a:buBlip>
          <a:blip r:embed="rId18"/>
        </a:buBlip>
        <a:defRPr sz="2000">
          <a:solidFill>
            <a:srgbClr val="FFFF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7" descr="Green"/>
          <p:cNvPicPr>
            <a:picLocks noChangeAspect="1" noChangeArrowheads="1"/>
          </p:cNvPicPr>
          <p:nvPr userDrawn="1"/>
        </p:nvPicPr>
        <p:blipFill>
          <a:blip r:embed="rId17" cstate="print"/>
          <a:srcRect l="6250" t="5624" r="5167" b="14651"/>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77029" name="Rectangle 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effectLst>
                  <a:outerShdw blurRad="38100" dist="38100" dir="2700000" algn="tl">
                    <a:srgbClr val="C0C0C0"/>
                  </a:outerShdw>
                </a:effectLst>
                <a:latin typeface="Arial" charset="0"/>
                <a:cs typeface="Arial" charset="0"/>
              </a:defRPr>
            </a:lvl1pPr>
          </a:lstStyle>
          <a:p>
            <a:pPr>
              <a:defRPr/>
            </a:pPr>
            <a:fld id="{7CAB9429-78E9-4A7C-87AD-E3F609939430}"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8572745"/>
      </p:ext>
    </p:extLst>
  </p:cSld>
  <p:clrMap bg1="dk2" tx1="lt1" bg2="dk1" tx2="lt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Lst>
  <p:timing>
    <p:tnLst>
      <p:par>
        <p:cTn id="1" dur="indefinite" restart="never" nodeType="tmRoot"/>
      </p:par>
    </p:tnLst>
  </p:timing>
  <p:txStyles>
    <p:titleStyle>
      <a:lvl1pPr algn="ctr" rtl="1" eaLnBrk="0" fontAlgn="base" hangingPunct="0">
        <a:spcBef>
          <a:spcPct val="0"/>
        </a:spcBef>
        <a:spcAft>
          <a:spcPct val="0"/>
        </a:spcAft>
        <a:defRPr sz="4000">
          <a:solidFill>
            <a:schemeClr val="tx1"/>
          </a:solidFill>
          <a:latin typeface="+mj-lt"/>
          <a:ea typeface="+mj-ea"/>
          <a:cs typeface="+mj-cs"/>
        </a:defRPr>
      </a:lvl1pPr>
      <a:lvl2pPr algn="ctr" rtl="1" eaLnBrk="0" fontAlgn="base" hangingPunct="0">
        <a:spcBef>
          <a:spcPct val="0"/>
        </a:spcBef>
        <a:spcAft>
          <a:spcPct val="0"/>
        </a:spcAft>
        <a:defRPr sz="4000">
          <a:solidFill>
            <a:schemeClr val="tx1"/>
          </a:solidFill>
          <a:latin typeface="Tahoma" pitchFamily="34" charset="0"/>
          <a:cs typeface="Nafees Web Naskh" pitchFamily="2" charset="-78"/>
        </a:defRPr>
      </a:lvl2pPr>
      <a:lvl3pPr algn="ctr" rtl="1" eaLnBrk="0" fontAlgn="base" hangingPunct="0">
        <a:spcBef>
          <a:spcPct val="0"/>
        </a:spcBef>
        <a:spcAft>
          <a:spcPct val="0"/>
        </a:spcAft>
        <a:defRPr sz="4000">
          <a:solidFill>
            <a:schemeClr val="tx1"/>
          </a:solidFill>
          <a:latin typeface="Tahoma" pitchFamily="34" charset="0"/>
          <a:cs typeface="Nafees Web Naskh" pitchFamily="2" charset="-78"/>
        </a:defRPr>
      </a:lvl3pPr>
      <a:lvl4pPr algn="ctr" rtl="1" eaLnBrk="0" fontAlgn="base" hangingPunct="0">
        <a:spcBef>
          <a:spcPct val="0"/>
        </a:spcBef>
        <a:spcAft>
          <a:spcPct val="0"/>
        </a:spcAft>
        <a:defRPr sz="4000">
          <a:solidFill>
            <a:schemeClr val="tx1"/>
          </a:solidFill>
          <a:latin typeface="Tahoma" pitchFamily="34" charset="0"/>
          <a:cs typeface="Nafees Web Naskh" pitchFamily="2" charset="-78"/>
        </a:defRPr>
      </a:lvl4pPr>
      <a:lvl5pPr algn="ctr" rtl="1" eaLnBrk="0" fontAlgn="base" hangingPunct="0">
        <a:spcBef>
          <a:spcPct val="0"/>
        </a:spcBef>
        <a:spcAft>
          <a:spcPct val="0"/>
        </a:spcAft>
        <a:defRPr sz="4000">
          <a:solidFill>
            <a:schemeClr val="tx1"/>
          </a:solidFill>
          <a:latin typeface="Tahoma" pitchFamily="34" charset="0"/>
          <a:cs typeface="Nafees Web Naskh" pitchFamily="2" charset="-78"/>
        </a:defRPr>
      </a:lvl5pPr>
      <a:lvl6pPr marL="457200" algn="ctr" rtl="1" fontAlgn="base">
        <a:spcBef>
          <a:spcPct val="0"/>
        </a:spcBef>
        <a:spcAft>
          <a:spcPct val="0"/>
        </a:spcAft>
        <a:defRPr sz="4000">
          <a:solidFill>
            <a:schemeClr val="tx1"/>
          </a:solidFill>
          <a:latin typeface="Tahoma" pitchFamily="34" charset="0"/>
          <a:cs typeface="Nafees Web Naskh" pitchFamily="2" charset="-78"/>
        </a:defRPr>
      </a:lvl6pPr>
      <a:lvl7pPr marL="914400" algn="ctr" rtl="1" fontAlgn="base">
        <a:spcBef>
          <a:spcPct val="0"/>
        </a:spcBef>
        <a:spcAft>
          <a:spcPct val="0"/>
        </a:spcAft>
        <a:defRPr sz="4000">
          <a:solidFill>
            <a:schemeClr val="tx1"/>
          </a:solidFill>
          <a:latin typeface="Tahoma" pitchFamily="34" charset="0"/>
          <a:cs typeface="Nafees Web Naskh" pitchFamily="2" charset="-78"/>
        </a:defRPr>
      </a:lvl7pPr>
      <a:lvl8pPr marL="1371600" algn="ctr" rtl="1" fontAlgn="base">
        <a:spcBef>
          <a:spcPct val="0"/>
        </a:spcBef>
        <a:spcAft>
          <a:spcPct val="0"/>
        </a:spcAft>
        <a:defRPr sz="4000">
          <a:solidFill>
            <a:schemeClr val="tx1"/>
          </a:solidFill>
          <a:latin typeface="Tahoma" pitchFamily="34" charset="0"/>
          <a:cs typeface="Nafees Web Naskh" pitchFamily="2" charset="-78"/>
        </a:defRPr>
      </a:lvl8pPr>
      <a:lvl9pPr marL="1828800" algn="ctr" rtl="1" fontAlgn="base">
        <a:spcBef>
          <a:spcPct val="0"/>
        </a:spcBef>
        <a:spcAft>
          <a:spcPct val="0"/>
        </a:spcAft>
        <a:defRPr sz="4000">
          <a:solidFill>
            <a:schemeClr val="tx1"/>
          </a:solidFill>
          <a:latin typeface="Tahoma" pitchFamily="34" charset="0"/>
          <a:cs typeface="Nafees Web Naskh" pitchFamily="2" charset="-78"/>
        </a:defRPr>
      </a:lvl9pPr>
    </p:titleStyle>
    <p:bodyStyle>
      <a:lvl1pPr marL="577850" indent="-577850" algn="r" rtl="1" eaLnBrk="0" fontAlgn="base" hangingPunct="0">
        <a:spcBef>
          <a:spcPct val="20000"/>
        </a:spcBef>
        <a:spcAft>
          <a:spcPct val="0"/>
        </a:spcAft>
        <a:buClr>
          <a:srgbClr val="FFFFFF"/>
        </a:buClr>
        <a:buSzPct val="90000"/>
        <a:buFont typeface="Wingdings" pitchFamily="2" charset="2"/>
        <a:buChar char="×"/>
        <a:defRPr sz="3200">
          <a:solidFill>
            <a:srgbClr val="FFFF00"/>
          </a:solidFill>
          <a:latin typeface="+mn-lt"/>
          <a:ea typeface="+mn-ea"/>
          <a:cs typeface="+mn-cs"/>
        </a:defRPr>
      </a:lvl1pPr>
      <a:lvl2pPr marL="1025525" indent="-285750" algn="r" rtl="1" eaLnBrk="0" fontAlgn="base" hangingPunct="0">
        <a:spcBef>
          <a:spcPct val="20000"/>
        </a:spcBef>
        <a:spcAft>
          <a:spcPct val="0"/>
        </a:spcAft>
        <a:buChar char="–"/>
        <a:defRPr sz="2800">
          <a:solidFill>
            <a:srgbClr val="FFFF00"/>
          </a:solidFill>
          <a:latin typeface="+mn-lt"/>
          <a:cs typeface="+mn-cs"/>
        </a:defRPr>
      </a:lvl2pPr>
      <a:lvl3pPr marL="1368425" indent="-228600" algn="r" rtl="1" eaLnBrk="0" fontAlgn="base" hangingPunct="0">
        <a:spcBef>
          <a:spcPct val="20000"/>
        </a:spcBef>
        <a:spcAft>
          <a:spcPct val="0"/>
        </a:spcAft>
        <a:buClr>
          <a:schemeClr val="accent2"/>
        </a:buClr>
        <a:buSzPct val="90000"/>
        <a:buFont typeface="Wingdings" pitchFamily="2" charset="2"/>
        <a:buBlip>
          <a:blip r:embed="rId18"/>
        </a:buBlip>
        <a:defRPr sz="2400">
          <a:solidFill>
            <a:srgbClr val="FFFF00"/>
          </a:solidFill>
          <a:latin typeface="+mn-lt"/>
          <a:cs typeface="+mn-cs"/>
        </a:defRPr>
      </a:lvl3pPr>
      <a:lvl4pPr marL="1711325" indent="-228600" algn="r" rtl="1" eaLnBrk="0" fontAlgn="base" hangingPunct="0">
        <a:spcBef>
          <a:spcPct val="20000"/>
        </a:spcBef>
        <a:spcAft>
          <a:spcPct val="0"/>
        </a:spcAft>
        <a:buChar char="–"/>
        <a:defRPr sz="2000">
          <a:solidFill>
            <a:srgbClr val="FFFF00"/>
          </a:solidFill>
          <a:latin typeface="+mn-lt"/>
          <a:cs typeface="+mn-cs"/>
        </a:defRPr>
      </a:lvl4pPr>
      <a:lvl5pPr marL="2057400" indent="-228600" algn="r" rtl="1" eaLnBrk="0" fontAlgn="base" hangingPunct="0">
        <a:spcBef>
          <a:spcPct val="20000"/>
        </a:spcBef>
        <a:spcAft>
          <a:spcPct val="0"/>
        </a:spcAft>
        <a:buClr>
          <a:schemeClr val="folHlink"/>
        </a:buClr>
        <a:buSzPct val="90000"/>
        <a:buFont typeface="Wingdings" pitchFamily="2" charset="2"/>
        <a:buBlip>
          <a:blip r:embed="rId19"/>
        </a:buBlip>
        <a:defRPr sz="2000">
          <a:solidFill>
            <a:srgbClr val="FFFF00"/>
          </a:solidFill>
          <a:latin typeface="+mn-lt"/>
          <a:cs typeface="+mn-cs"/>
        </a:defRPr>
      </a:lvl5pPr>
      <a:lvl6pPr marL="2514600" indent="-228600" algn="r" rtl="1" fontAlgn="base">
        <a:spcBef>
          <a:spcPct val="20000"/>
        </a:spcBef>
        <a:spcAft>
          <a:spcPct val="0"/>
        </a:spcAft>
        <a:buClr>
          <a:schemeClr val="folHlink"/>
        </a:buClr>
        <a:buSzPct val="90000"/>
        <a:buFont typeface="Wingdings" pitchFamily="2" charset="2"/>
        <a:buBlip>
          <a:blip r:embed="rId19"/>
        </a:buBlip>
        <a:defRPr sz="2000">
          <a:solidFill>
            <a:srgbClr val="FFFF00"/>
          </a:solidFill>
          <a:latin typeface="+mn-lt"/>
          <a:cs typeface="+mn-cs"/>
        </a:defRPr>
      </a:lvl6pPr>
      <a:lvl7pPr marL="2971800" indent="-228600" algn="r" rtl="1" fontAlgn="base">
        <a:spcBef>
          <a:spcPct val="20000"/>
        </a:spcBef>
        <a:spcAft>
          <a:spcPct val="0"/>
        </a:spcAft>
        <a:buClr>
          <a:schemeClr val="folHlink"/>
        </a:buClr>
        <a:buSzPct val="90000"/>
        <a:buFont typeface="Wingdings" pitchFamily="2" charset="2"/>
        <a:buBlip>
          <a:blip r:embed="rId19"/>
        </a:buBlip>
        <a:defRPr sz="2000">
          <a:solidFill>
            <a:srgbClr val="FFFF00"/>
          </a:solidFill>
          <a:latin typeface="+mn-lt"/>
          <a:cs typeface="+mn-cs"/>
        </a:defRPr>
      </a:lvl7pPr>
      <a:lvl8pPr marL="3429000" indent="-228600" algn="r" rtl="1" fontAlgn="base">
        <a:spcBef>
          <a:spcPct val="20000"/>
        </a:spcBef>
        <a:spcAft>
          <a:spcPct val="0"/>
        </a:spcAft>
        <a:buClr>
          <a:schemeClr val="folHlink"/>
        </a:buClr>
        <a:buSzPct val="90000"/>
        <a:buFont typeface="Wingdings" pitchFamily="2" charset="2"/>
        <a:buBlip>
          <a:blip r:embed="rId19"/>
        </a:buBlip>
        <a:defRPr sz="2000">
          <a:solidFill>
            <a:srgbClr val="FFFF00"/>
          </a:solidFill>
          <a:latin typeface="+mn-lt"/>
          <a:cs typeface="+mn-cs"/>
        </a:defRPr>
      </a:lvl8pPr>
      <a:lvl9pPr marL="3886200" indent="-228600" algn="r" rtl="1" fontAlgn="base">
        <a:spcBef>
          <a:spcPct val="20000"/>
        </a:spcBef>
        <a:spcAft>
          <a:spcPct val="0"/>
        </a:spcAft>
        <a:buClr>
          <a:schemeClr val="folHlink"/>
        </a:buClr>
        <a:buSzPct val="90000"/>
        <a:buFont typeface="Wingdings" pitchFamily="2" charset="2"/>
        <a:buBlip>
          <a:blip r:embed="rId19"/>
        </a:buBlip>
        <a:defRPr sz="2000">
          <a:solidFill>
            <a:srgbClr val="FFFF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8.xml"/></Relationships>
</file>

<file path=ppt/slides/_rels/slide10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4.xml"/><Relationship Id="rId1" Type="http://schemas.openxmlformats.org/officeDocument/2006/relationships/slideLayout" Target="../slideLayouts/slideLayout43.xml"/></Relationships>
</file>

<file path=ppt/slides/_rels/slide10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5.xml"/><Relationship Id="rId1" Type="http://schemas.openxmlformats.org/officeDocument/2006/relationships/slideLayout" Target="../slideLayouts/slideLayout4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8.xml"/></Relationships>
</file>

<file path=ppt/slides/_rels/slide10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9.xml"/><Relationship Id="rId1" Type="http://schemas.openxmlformats.org/officeDocument/2006/relationships/slideLayout" Target="../slideLayouts/slideLayout4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8.xml"/></Relationships>
</file>

<file path=ppt/slides/_rels/slide10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1.xml"/><Relationship Id="rId1" Type="http://schemas.openxmlformats.org/officeDocument/2006/relationships/slideLayout" Target="../slideLayouts/slideLayout48.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2.xml"/><Relationship Id="rId1" Type="http://schemas.openxmlformats.org/officeDocument/2006/relationships/slideLayout" Target="../slideLayouts/slideLayout43.xml"/></Relationships>
</file>

<file path=ppt/slides/_rels/slide1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3.xml"/><Relationship Id="rId1" Type="http://schemas.openxmlformats.org/officeDocument/2006/relationships/slideLayout" Target="../slideLayouts/slideLayout43.xml"/></Relationships>
</file>

<file path=ppt/slides/_rels/slide1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4.xml"/><Relationship Id="rId1" Type="http://schemas.openxmlformats.org/officeDocument/2006/relationships/slideLayout" Target="../slideLayouts/slideLayout43.xml"/></Relationships>
</file>

<file path=ppt/slides/_rels/slide1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5.xml"/><Relationship Id="rId1" Type="http://schemas.openxmlformats.org/officeDocument/2006/relationships/slideLayout" Target="../slideLayouts/slideLayout43.xml"/></Relationships>
</file>

<file path=ppt/slides/_rels/slide1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6.xml"/><Relationship Id="rId1" Type="http://schemas.openxmlformats.org/officeDocument/2006/relationships/slideLayout" Target="../slideLayouts/slideLayout43.xml"/></Relationships>
</file>

<file path=ppt/slides/_rels/slide1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7.xml"/><Relationship Id="rId1" Type="http://schemas.openxmlformats.org/officeDocument/2006/relationships/slideLayout" Target="../slideLayouts/slideLayout43.xml"/></Relationships>
</file>

<file path=ppt/slides/_rels/slide1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8.xml"/><Relationship Id="rId1" Type="http://schemas.openxmlformats.org/officeDocument/2006/relationships/slideLayout" Target="../slideLayouts/slideLayout48.xml"/><Relationship Id="rId4" Type="http://schemas.openxmlformats.org/officeDocument/2006/relationships/image" Target="../media/image20.e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1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1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8.xml"/></Relationships>
</file>

<file path=ppt/slides/_rels/slide1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1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1.xml"/><Relationship Id="rId1" Type="http://schemas.openxmlformats.org/officeDocument/2006/relationships/slideLayout" Target="../slideLayouts/slideLayout48.xml"/></Relationships>
</file>

<file path=ppt/slides/_rels/slide1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8.xml"/><Relationship Id="rId1" Type="http://schemas.openxmlformats.org/officeDocument/2006/relationships/slideLayout" Target="../slideLayouts/slideLayout5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3.xml"/></Relationships>
</file>

<file path=ppt/slides/_rels/slide9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0.xml"/><Relationship Id="rId1" Type="http://schemas.openxmlformats.org/officeDocument/2006/relationships/slideLayout" Target="../slideLayouts/slideLayout56.xml"/></Relationships>
</file>

<file path=ppt/slides/_rels/slide9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1.xml"/><Relationship Id="rId1" Type="http://schemas.openxmlformats.org/officeDocument/2006/relationships/slideLayout" Target="../slideLayouts/slideLayout5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429000" y="253425"/>
            <a:ext cx="2514600" cy="584775"/>
          </a:xfrm>
          <a:prstGeom prst="rect">
            <a:avLst/>
          </a:prstGeom>
          <a:noFill/>
          <a:ln w="9525" algn="ctr">
            <a:noFill/>
            <a:miter lim="800000"/>
            <a:headEnd/>
            <a:tailEnd/>
          </a:ln>
        </p:spPr>
        <p:txBody>
          <a:bodyPr>
            <a:spAutoFit/>
          </a:bodyPr>
          <a:lstStyle/>
          <a:p>
            <a:pPr algn="ctr">
              <a:spcBef>
                <a:spcPct val="50000"/>
              </a:spcBef>
            </a:pPr>
            <a:r>
              <a:rPr lang="ur-PK" sz="3200" b="0" dirty="0" smtClean="0">
                <a:latin typeface="Alvi Nastaleeq" pitchFamily="2" charset="-78"/>
                <a:cs typeface="Alvi Nastaleeq" pitchFamily="2" charset="-78"/>
                <a:sym typeface="AGA Arabesque" pitchFamily="2" charset="2"/>
              </a:rPr>
              <a:t>بسم الله الرحمن الرحيم</a:t>
            </a:r>
            <a:endParaRPr lang="en-US" sz="3200" b="0" dirty="0">
              <a:latin typeface="Alvi Nastaleeq" pitchFamily="2" charset="-78"/>
              <a:cs typeface="Alvi Nastaleeq" pitchFamily="2" charset="-78"/>
              <a:sym typeface="AGA Arabesque" pitchFamily="2" charset="2"/>
            </a:endParaRPr>
          </a:p>
        </p:txBody>
      </p:sp>
      <p:sp>
        <p:nvSpPr>
          <p:cNvPr id="6" name="Rectangle 3"/>
          <p:cNvSpPr>
            <a:spLocks noGrp="1" noChangeArrowheads="1"/>
          </p:cNvSpPr>
          <p:nvPr>
            <p:ph type="ctrTitle"/>
          </p:nvPr>
        </p:nvSpPr>
        <p:spPr>
          <a:xfrm>
            <a:off x="0" y="3429000"/>
            <a:ext cx="9144000" cy="1828800"/>
          </a:xfrm>
        </p:spPr>
        <p:txBody>
          <a:bodyPr/>
          <a:lstStyle/>
          <a:p>
            <a:pPr eaLnBrk="1" hangingPunct="1"/>
            <a:r>
              <a:rPr lang="en-US" sz="2400" i="1" dirty="0" smtClean="0">
                <a:solidFill>
                  <a:srgbClr val="FFFF00"/>
                </a:solidFill>
                <a:cs typeface="Tahoma" pitchFamily="34" charset="0"/>
              </a:rPr>
              <a:t/>
            </a:r>
            <a:br>
              <a:rPr lang="en-US" sz="2400" i="1" dirty="0" smtClean="0">
                <a:solidFill>
                  <a:srgbClr val="FFFF00"/>
                </a:solidFill>
                <a:cs typeface="Tahoma" pitchFamily="34" charset="0"/>
              </a:rPr>
            </a:br>
            <a:r>
              <a:rPr lang="en-US" sz="4800" b="1" dirty="0" smtClean="0">
                <a:solidFill>
                  <a:srgbClr val="FFFF00"/>
                </a:solidFill>
                <a:cs typeface="Tahoma" pitchFamily="34" charset="0"/>
              </a:rPr>
              <a:t>Let’s Understand the Qur’an </a:t>
            </a:r>
            <a:br>
              <a:rPr lang="en-US" sz="4800" b="1" dirty="0" smtClean="0">
                <a:solidFill>
                  <a:srgbClr val="FFFF00"/>
                </a:solidFill>
                <a:cs typeface="Tahoma" pitchFamily="34" charset="0"/>
              </a:rPr>
            </a:br>
            <a:r>
              <a:rPr lang="en-US" sz="4800" dirty="0" smtClean="0">
                <a:solidFill>
                  <a:srgbClr val="FFFF00"/>
                </a:solidFill>
                <a:cs typeface="Tahoma" pitchFamily="34" charset="0"/>
              </a:rPr>
              <a:t/>
            </a:r>
            <a:br>
              <a:rPr lang="en-US" sz="4800" dirty="0" smtClean="0">
                <a:solidFill>
                  <a:srgbClr val="FFFF00"/>
                </a:solidFill>
                <a:cs typeface="Tahoma" pitchFamily="34" charset="0"/>
              </a:rPr>
            </a:br>
            <a:r>
              <a:rPr lang="en-US" sz="4800" b="1" dirty="0" smtClean="0">
                <a:solidFill>
                  <a:srgbClr val="FFFFFF"/>
                </a:solidFill>
                <a:cs typeface="Tahoma" pitchFamily="34" charset="0"/>
              </a:rPr>
              <a:t>Lesson -3a</a:t>
            </a:r>
            <a:br>
              <a:rPr lang="en-US" sz="4800" b="1" dirty="0" smtClean="0">
                <a:solidFill>
                  <a:srgbClr val="FFFFFF"/>
                </a:solidFill>
                <a:cs typeface="Tahoma" pitchFamily="34" charset="0"/>
              </a:rPr>
            </a:br>
            <a:r>
              <a:rPr lang="en-US" sz="2800" dirty="0" smtClean="0">
                <a:solidFill>
                  <a:srgbClr val="FFFF00"/>
                </a:solidFill>
                <a:cs typeface="Tahoma" pitchFamily="34" charset="0"/>
              </a:rPr>
              <a:t/>
            </a:r>
            <a:br>
              <a:rPr lang="en-US" sz="2800" dirty="0" smtClean="0">
                <a:solidFill>
                  <a:srgbClr val="FFFF00"/>
                </a:solidFill>
                <a:cs typeface="Tahoma" pitchFamily="34" charset="0"/>
              </a:rPr>
            </a:br>
            <a:r>
              <a:rPr lang="en-US" sz="2800" dirty="0" smtClean="0">
                <a:solidFill>
                  <a:srgbClr val="FFFF00"/>
                </a:solidFill>
                <a:cs typeface="Tahoma" pitchFamily="34" charset="0"/>
              </a:rPr>
              <a:t/>
            </a:r>
            <a:br>
              <a:rPr lang="en-US" sz="2800" dirty="0" smtClean="0">
                <a:solidFill>
                  <a:srgbClr val="FFFF00"/>
                </a:solidFill>
                <a:cs typeface="Tahoma" pitchFamily="34" charset="0"/>
              </a:rPr>
            </a:br>
            <a:endParaRPr lang="en-US" dirty="0" smtClean="0">
              <a:solidFill>
                <a:srgbClr val="FFFF00"/>
              </a:solidFill>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0547" name="Group 19"/>
          <p:cNvGraphicFramePr>
            <a:graphicFrameLocks noGrp="1"/>
          </p:cNvGraphicFramePr>
          <p:nvPr/>
        </p:nvGraphicFramePr>
        <p:xfrm>
          <a:off x="152400" y="1676400"/>
          <a:ext cx="8763000" cy="4267200"/>
        </p:xfrm>
        <a:graphic>
          <a:graphicData uri="http://schemas.openxmlformats.org/drawingml/2006/table">
            <a:tbl>
              <a:tblPr rtl="1"/>
              <a:tblGrid>
                <a:gridCol w="2699084"/>
                <a:gridCol w="2695074"/>
                <a:gridCol w="3368842"/>
              </a:tblGrid>
              <a:tr h="42672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5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مَالِكِ</a:t>
                      </a:r>
                      <a:endParaRPr kumimoji="0" lang="ar-SA" sz="11500" b="0" i="0" u="none" strike="noStrike" cap="none" normalizeH="0" baseline="0" dirty="0" smtClean="0">
                        <a:ln>
                          <a:noFill/>
                        </a:ln>
                        <a:solidFill>
                          <a:srgbClr val="FFFF00"/>
                        </a:solidFill>
                        <a:effectLst/>
                        <a:latin typeface="Arial" charset="0"/>
                        <a:ea typeface="Times New Roman" pitchFamily="18" charset="0"/>
                        <a:cs typeface="Tajweed" pitchFamily="2" charset="-78"/>
                      </a:endParaRPr>
                    </a:p>
                  </a:txBody>
                  <a:tcPr horzOverflow="overflow">
                    <a:lnL w="76200" cap="flat" cmpd="sng" algn="ctr">
                      <a:solidFill>
                        <a:srgbClr val="339933"/>
                      </a:solidFill>
                      <a:prstDash val="solid"/>
                      <a:round/>
                      <a:headEnd type="none" w="med" len="med"/>
                      <a:tailEnd type="none" w="med" len="med"/>
                    </a:lnL>
                    <a:lnR w="12700" cap="flat" cmpd="sng" algn="ctr">
                      <a:solidFill>
                        <a:srgbClr val="33CC33"/>
                      </a:solidFill>
                      <a:prstDash val="dot"/>
                      <a:round/>
                      <a:headEnd type="none" w="med" len="med"/>
                      <a:tailEnd type="none" w="med" len="med"/>
                    </a:lnR>
                    <a:lnT w="76200" cap="flat" cmpd="sng" algn="ctr">
                      <a:solidFill>
                        <a:srgbClr val="339933"/>
                      </a:solidFill>
                      <a:prstDash val="solid"/>
                      <a:round/>
                      <a:headEnd type="none" w="med" len="med"/>
                      <a:tailEnd type="none" w="med" len="med"/>
                    </a:lnT>
                    <a:lnB w="76200" cap="flat" cmpd="sng" algn="ctr">
                      <a:solidFill>
                        <a:srgbClr val="339933"/>
                      </a:solidFill>
                      <a:prstDash val="solid"/>
                      <a:round/>
                      <a:headEnd type="none" w="med" len="med"/>
                      <a:tailEnd type="none" w="med" len="med"/>
                    </a:lnB>
                    <a:lnTlToBr>
                      <a:noFill/>
                    </a:lnTlToBr>
                    <a:lnBlToTr>
                      <a:noFill/>
                    </a:lnBlToTr>
                    <a:gradFill>
                      <a:gsLst>
                        <a:gs pos="0">
                          <a:srgbClr val="008000"/>
                        </a:gs>
                        <a:gs pos="50000">
                          <a:srgbClr val="003300"/>
                        </a:gs>
                      </a:gsLst>
                      <a:lin ang="54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5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يَوْمِ </a:t>
                      </a:r>
                    </a:p>
                  </a:txBody>
                  <a:tcP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76200" cap="flat" cmpd="sng" algn="ctr">
                      <a:solidFill>
                        <a:srgbClr val="339933"/>
                      </a:solidFill>
                      <a:prstDash val="solid"/>
                      <a:round/>
                      <a:headEnd type="none" w="med" len="med"/>
                      <a:tailEnd type="none" w="med" len="med"/>
                    </a:lnT>
                    <a:lnB w="76200" cap="flat" cmpd="sng" algn="ctr">
                      <a:solidFill>
                        <a:srgbClr val="339933"/>
                      </a:solidFill>
                      <a:prstDash val="solid"/>
                      <a:round/>
                      <a:headEnd type="none" w="med" len="med"/>
                      <a:tailEnd type="none" w="med" len="med"/>
                    </a:lnB>
                    <a:lnTlToBr>
                      <a:noFill/>
                    </a:lnTlToBr>
                    <a:lnBlToTr>
                      <a:noFill/>
                    </a:lnBlToTr>
                    <a:gradFill>
                      <a:gsLst>
                        <a:gs pos="0">
                          <a:srgbClr val="008000"/>
                        </a:gs>
                        <a:gs pos="50000">
                          <a:srgbClr val="003300"/>
                        </a:gs>
                      </a:gsLst>
                      <a:lin ang="54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5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الدِّينِ</a:t>
                      </a:r>
                      <a:endParaRPr kumimoji="0" lang="en-US" sz="3200" b="0" i="0" u="none" strike="noStrike" cap="none" normalizeH="0" baseline="0" dirty="0" smtClean="0">
                        <a:ln>
                          <a:noFill/>
                        </a:ln>
                        <a:solidFill>
                          <a:srgbClr val="FFFF00"/>
                        </a:solidFill>
                        <a:effectLst/>
                        <a:latin typeface="Arial" charset="0"/>
                        <a:cs typeface="Nafees Web Naskh" pitchFamily="2" charset="-78"/>
                      </a:endParaRPr>
                    </a:p>
                  </a:txBody>
                  <a:tcPr horzOverflow="overflow">
                    <a:lnL w="12700" cap="flat" cmpd="sng" algn="ctr">
                      <a:solidFill>
                        <a:srgbClr val="33CC33"/>
                      </a:solidFill>
                      <a:prstDash val="dot"/>
                      <a:round/>
                      <a:headEnd type="none" w="med" len="med"/>
                      <a:tailEnd type="none" w="med" len="med"/>
                    </a:lnL>
                    <a:lnR w="76200" cap="flat" cmpd="sng" algn="ctr">
                      <a:solidFill>
                        <a:srgbClr val="339933"/>
                      </a:solidFill>
                      <a:prstDash val="solid"/>
                      <a:round/>
                      <a:headEnd type="none" w="med" len="med"/>
                      <a:tailEnd type="none" w="med" len="med"/>
                    </a:lnR>
                    <a:lnT w="76200" cap="flat" cmpd="sng" algn="ctr">
                      <a:solidFill>
                        <a:srgbClr val="339933"/>
                      </a:solidFill>
                      <a:prstDash val="solid"/>
                      <a:round/>
                      <a:headEnd type="none" w="med" len="med"/>
                      <a:tailEnd type="none" w="med" len="med"/>
                    </a:lnT>
                    <a:lnB w="76200" cap="flat" cmpd="sng" algn="ctr">
                      <a:solidFill>
                        <a:srgbClr val="339933"/>
                      </a:solidFill>
                      <a:prstDash val="solid"/>
                      <a:round/>
                      <a:headEnd type="none" w="med" len="med"/>
                      <a:tailEnd type="none" w="med" len="med"/>
                    </a:lnB>
                    <a:lnTlToBr>
                      <a:noFill/>
                    </a:lnTlToBr>
                    <a:lnBlToTr>
                      <a:noFill/>
                    </a:lnBlToTr>
                    <a:gradFill>
                      <a:gsLst>
                        <a:gs pos="0">
                          <a:srgbClr val="008000"/>
                        </a:gs>
                        <a:gs pos="50000">
                          <a:srgbClr val="003300"/>
                        </a:gs>
                      </a:gsLst>
                      <a:lin ang="5400000" scaled="1"/>
                    </a:gradFill>
                  </a:tcPr>
                </a:tc>
              </a:tr>
            </a:tbl>
          </a:graphicData>
        </a:graphic>
      </p:graphicFrame>
      <p:sp>
        <p:nvSpPr>
          <p:cNvPr id="12300" name="Rectangle 17"/>
          <p:cNvSpPr>
            <a:spLocks noChangeArrowheads="1"/>
          </p:cNvSpPr>
          <p:nvPr/>
        </p:nvSpPr>
        <p:spPr bwMode="auto">
          <a:xfrm>
            <a:off x="457200" y="-228600"/>
            <a:ext cx="8229600" cy="914400"/>
          </a:xfrm>
          <a:prstGeom prst="rect">
            <a:avLst/>
          </a:prstGeom>
          <a:noFill/>
          <a:ln w="9525" algn="ctr">
            <a:noFill/>
            <a:miter lim="800000"/>
            <a:headEnd/>
            <a:tailEnd/>
          </a:ln>
        </p:spPr>
        <p:txBody>
          <a:bodyPr anchor="ctr"/>
          <a:lstStyle/>
          <a:p>
            <a:pPr algn="ctr" rtl="1">
              <a:spcBef>
                <a:spcPct val="0"/>
              </a:spcBef>
            </a:pPr>
            <a:endParaRPr lang="en-US" sz="2400" b="0">
              <a:cs typeface="Tajweed" pitchFamily="2" charset="-78"/>
            </a:endParaRPr>
          </a:p>
        </p:txBody>
      </p:sp>
      <p:pic>
        <p:nvPicPr>
          <p:cNvPr id="12301" name="Picture 20" descr="DPPR-Logo"/>
          <p:cNvPicPr>
            <a:picLocks noChangeAspect="1" noChangeArrowheads="1"/>
          </p:cNvPicPr>
          <p:nvPr/>
        </p:nvPicPr>
        <p:blipFill>
          <a:blip r:embed="rId3" cstate="print"/>
          <a:srcRect/>
          <a:stretch>
            <a:fillRect/>
          </a:stretch>
        </p:blipFill>
        <p:spPr bwMode="auto">
          <a:xfrm>
            <a:off x="0" y="0"/>
            <a:ext cx="1101725" cy="1179513"/>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fld id="{BCF4C5AB-C8AE-4C7F-A875-C5ACA665BD73}" type="slidenum">
              <a:rPr lang="ar-SA" smtClean="0"/>
              <a:pPr>
                <a:defRPr/>
              </a:pPr>
              <a:t>10</a:t>
            </a:fld>
            <a:endParaRPr lang="en-US"/>
          </a:p>
        </p:txBody>
      </p:sp>
      <p:sp>
        <p:nvSpPr>
          <p:cNvPr id="7" name="Rectangle 6"/>
          <p:cNvSpPr>
            <a:spLocks noChangeArrowheads="1"/>
          </p:cNvSpPr>
          <p:nvPr/>
        </p:nvSpPr>
        <p:spPr bwMode="auto">
          <a:xfrm>
            <a:off x="6553200" y="4275138"/>
            <a:ext cx="2006600" cy="830262"/>
          </a:xfrm>
          <a:prstGeom prst="rect">
            <a:avLst/>
          </a:prstGeom>
          <a:noFill/>
          <a:ln w="9525">
            <a:noFill/>
            <a:miter lim="800000"/>
            <a:headEnd/>
            <a:tailEnd/>
          </a:ln>
        </p:spPr>
        <p:txBody>
          <a:bodyPr wrap="none">
            <a:spAutoFit/>
          </a:bodyPr>
          <a:lstStyle/>
          <a:p>
            <a:pPr algn="ctr" rtl="1">
              <a:spcBef>
                <a:spcPct val="0"/>
              </a:spcBef>
              <a:buClr>
                <a:srgbClr val="FFFFFF"/>
              </a:buClr>
              <a:buSzPct val="90000"/>
            </a:pPr>
            <a:r>
              <a:rPr lang="en-US" b="0">
                <a:solidFill>
                  <a:srgbClr val="FFFFFF"/>
                </a:solidFill>
                <a:ea typeface="Times New Roman" pitchFamily="18" charset="0"/>
                <a:cs typeface="Tahoma" pitchFamily="34" charset="0"/>
              </a:rPr>
              <a:t>Master</a:t>
            </a:r>
            <a:endParaRPr lang="ur-PK" b="0">
              <a:solidFill>
                <a:srgbClr val="FFFFFF"/>
              </a:solidFill>
              <a:ea typeface="Times New Roman" pitchFamily="18" charset="0"/>
              <a:cs typeface="Tahoma" pitchFamily="34" charset="0"/>
            </a:endParaRPr>
          </a:p>
        </p:txBody>
      </p:sp>
      <p:sp>
        <p:nvSpPr>
          <p:cNvPr id="8" name="Rectangle 7"/>
          <p:cNvSpPr>
            <a:spLocks noChangeArrowheads="1"/>
          </p:cNvSpPr>
          <p:nvPr/>
        </p:nvSpPr>
        <p:spPr bwMode="auto">
          <a:xfrm>
            <a:off x="3805238" y="4068763"/>
            <a:ext cx="2214562" cy="1570037"/>
          </a:xfrm>
          <a:prstGeom prst="rect">
            <a:avLst/>
          </a:prstGeom>
          <a:noFill/>
          <a:ln w="9525">
            <a:noFill/>
            <a:miter lim="800000"/>
            <a:headEnd/>
            <a:tailEnd/>
          </a:ln>
        </p:spPr>
        <p:txBody>
          <a:bodyPr wrap="none">
            <a:spAutoFit/>
          </a:bodyPr>
          <a:lstStyle/>
          <a:p>
            <a:pPr algn="ctr" rtl="1" eaLnBrk="0" hangingPunct="0">
              <a:spcBef>
                <a:spcPct val="0"/>
              </a:spcBef>
            </a:pPr>
            <a:r>
              <a:rPr lang="en-US" b="0">
                <a:solidFill>
                  <a:srgbClr val="FFFFFF"/>
                </a:solidFill>
                <a:ea typeface="Times New Roman" pitchFamily="18" charset="0"/>
                <a:cs typeface="Tahoma" pitchFamily="34" charset="0"/>
              </a:rPr>
              <a:t>(of)</a:t>
            </a:r>
            <a:endParaRPr lang="ar-SA" b="0">
              <a:solidFill>
                <a:srgbClr val="FFFFFF"/>
              </a:solidFill>
              <a:ea typeface="Times New Roman" pitchFamily="18" charset="0"/>
              <a:cs typeface="Tahoma" pitchFamily="34" charset="0"/>
            </a:endParaRPr>
          </a:p>
          <a:p>
            <a:pPr algn="ctr" rtl="1" eaLnBrk="0" hangingPunct="0">
              <a:spcBef>
                <a:spcPct val="0"/>
              </a:spcBef>
            </a:pPr>
            <a:r>
              <a:rPr lang="en-US" b="0">
                <a:solidFill>
                  <a:srgbClr val="FFFFFF"/>
                </a:solidFill>
                <a:ea typeface="Times New Roman" pitchFamily="18" charset="0"/>
                <a:cs typeface="Tahoma" pitchFamily="34" charset="0"/>
              </a:rPr>
              <a:t>the day</a:t>
            </a:r>
          </a:p>
        </p:txBody>
      </p:sp>
      <p:sp>
        <p:nvSpPr>
          <p:cNvPr id="9" name="Rectangle 8"/>
          <p:cNvSpPr>
            <a:spLocks noChangeArrowheads="1"/>
          </p:cNvSpPr>
          <p:nvPr/>
        </p:nvSpPr>
        <p:spPr bwMode="auto">
          <a:xfrm>
            <a:off x="236538" y="4038600"/>
            <a:ext cx="3040062" cy="1570038"/>
          </a:xfrm>
          <a:prstGeom prst="rect">
            <a:avLst/>
          </a:prstGeom>
          <a:noFill/>
          <a:ln w="9525">
            <a:noFill/>
            <a:miter lim="800000"/>
            <a:headEnd/>
            <a:tailEnd/>
          </a:ln>
        </p:spPr>
        <p:txBody>
          <a:bodyPr wrap="none">
            <a:spAutoFit/>
          </a:bodyPr>
          <a:lstStyle/>
          <a:p>
            <a:pPr algn="ctr" rtl="1">
              <a:spcBef>
                <a:spcPct val="0"/>
              </a:spcBef>
              <a:buClr>
                <a:srgbClr val="FFFFFF"/>
              </a:buClr>
              <a:buSzPct val="90000"/>
            </a:pPr>
            <a:r>
              <a:rPr lang="en-US" b="0">
                <a:solidFill>
                  <a:srgbClr val="FFFFFF"/>
                </a:solidFill>
                <a:ea typeface="Times New Roman" pitchFamily="18" charset="0"/>
                <a:cs typeface="Tahoma" pitchFamily="34" charset="0"/>
              </a:rPr>
              <a:t>(of) </a:t>
            </a:r>
            <a:endParaRPr lang="ar-SA" b="0">
              <a:solidFill>
                <a:srgbClr val="FFFFFF"/>
              </a:solidFill>
              <a:ea typeface="Times New Roman" pitchFamily="18" charset="0"/>
              <a:cs typeface="Tahoma" pitchFamily="34" charset="0"/>
            </a:endParaRPr>
          </a:p>
          <a:p>
            <a:pPr algn="ctr" rtl="1">
              <a:spcBef>
                <a:spcPct val="0"/>
              </a:spcBef>
              <a:buClr>
                <a:srgbClr val="FFFFFF"/>
              </a:buClr>
              <a:buSzPct val="90000"/>
            </a:pPr>
            <a:r>
              <a:rPr lang="en-US" b="0">
                <a:solidFill>
                  <a:srgbClr val="FFFFFF"/>
                </a:solidFill>
                <a:ea typeface="Times New Roman" pitchFamily="18" charset="0"/>
                <a:cs typeface="Tahoma" pitchFamily="34" charset="0"/>
              </a:rPr>
              <a:t>Judgment.</a:t>
            </a:r>
            <a:endParaRPr lang="ur-PK" b="0">
              <a:solidFill>
                <a:srgbClr val="FFFFFF"/>
              </a:solidFill>
              <a:latin typeface="Alvi Nastaleeq" pitchFamily="2" charset="-78"/>
            </a:endParaRPr>
          </a:p>
        </p:txBody>
      </p:sp>
      <p:sp>
        <p:nvSpPr>
          <p:cNvPr id="12306" name="Rectangle 2"/>
          <p:cNvSpPr>
            <a:spLocks noGrp="1" noChangeArrowheads="1"/>
          </p:cNvSpPr>
          <p:nvPr>
            <p:ph type="title"/>
          </p:nvPr>
        </p:nvSpPr>
        <p:spPr>
          <a:xfrm rot="10800000" flipV="1">
            <a:off x="457200" y="457200"/>
            <a:ext cx="8229600" cy="457200"/>
          </a:xfrm>
        </p:spPr>
        <p:txBody>
          <a:bodyPr/>
          <a:lstStyle/>
          <a:p>
            <a:pPr eaLnBrk="1" hangingPunct="1"/>
            <a:r>
              <a:rPr lang="en-US" sz="4400" smtClean="0">
                <a:cs typeface="Tajweed" pitchFamily="2" charset="-78"/>
              </a:rPr>
              <a:t>Practice with prayer, imagination, and feelings</a:t>
            </a:r>
            <a:endParaRPr lang="en-US" sz="4400" smtClean="0">
              <a:latin typeface="Alvi Nastaleeq" pitchFamily="2" charset="-78"/>
              <a:cs typeface="Alvi Nastaleeq"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7"/>
                                        </p:tgtEl>
                                      </p:cBhvr>
                                      <p:by x="125000" y="125000"/>
                                    </p:animScale>
                                  </p:childTnLst>
                                </p:cTn>
                              </p:par>
                              <p:par>
                                <p:cTn id="7" presetID="6" presetClass="emph" presetSubtype="0" repeatCount="indefinite" accel="50000" decel="50000" autoRev="1" fill="hold" grpId="0" nodeType="withEffect">
                                  <p:stCondLst>
                                    <p:cond delay="0"/>
                                  </p:stCondLst>
                                  <p:childTnLst>
                                    <p:animScale>
                                      <p:cBhvr>
                                        <p:cTn id="8" dur="2000" fill="hold"/>
                                        <p:tgtEl>
                                          <p:spTgt spid="8"/>
                                        </p:tgtEl>
                                      </p:cBhvr>
                                      <p:by x="125000" y="125000"/>
                                    </p:animScale>
                                  </p:childTnLst>
                                </p:cTn>
                              </p:par>
                              <p:par>
                                <p:cTn id="9" presetID="6" presetClass="emph" presetSubtype="0" repeatCount="indefinite" accel="50000" decel="50000" autoRev="1" fill="hold" grpId="0" nodeType="withEffect">
                                  <p:stCondLst>
                                    <p:cond delay="0"/>
                                  </p:stCondLst>
                                  <p:childTnLst>
                                    <p:animScale>
                                      <p:cBhvr>
                                        <p:cTn id="10" dur="2000" fill="hold"/>
                                        <p:tgtEl>
                                          <p:spTgt spid="9"/>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277813"/>
            <a:ext cx="8229600" cy="1143000"/>
          </a:xfrm>
          <a:noFill/>
        </p:spPr>
        <p:txBody>
          <a:bodyPr/>
          <a:lstStyle/>
          <a:p>
            <a:pPr rtl="0"/>
            <a:r>
              <a:rPr lang="en-US" smtClean="0"/>
              <a:t>Kinds of words that we speak or write (Kalimat)</a:t>
            </a:r>
            <a:endParaRPr lang="ar-SA" smtClean="0"/>
          </a:p>
        </p:txBody>
      </p:sp>
      <p:graphicFrame>
        <p:nvGraphicFramePr>
          <p:cNvPr id="243715" name="Group 3"/>
          <p:cNvGraphicFramePr>
            <a:graphicFrameLocks noGrp="1"/>
          </p:cNvGraphicFramePr>
          <p:nvPr/>
        </p:nvGraphicFramePr>
        <p:xfrm>
          <a:off x="152400" y="2133600"/>
          <a:ext cx="8763000" cy="4064001"/>
        </p:xfrm>
        <a:graphic>
          <a:graphicData uri="http://schemas.openxmlformats.org/drawingml/2006/table">
            <a:tbl>
              <a:tblPr/>
              <a:tblGrid>
                <a:gridCol w="1905000"/>
                <a:gridCol w="1524000"/>
                <a:gridCol w="5334000"/>
              </a:tblGrid>
              <a:tr h="1354138">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ar-SA" sz="8000" b="0" i="0" u="none" strike="noStrike" cap="none" normalizeH="0" baseline="0" dirty="0" smtClean="0">
                          <a:ln>
                            <a:noFill/>
                          </a:ln>
                          <a:solidFill>
                            <a:srgbClr val="FFFF00"/>
                          </a:solidFill>
                          <a:effectLst/>
                          <a:latin typeface="Arial" pitchFamily="34" charset="0"/>
                          <a:cs typeface="Tajweed" pitchFamily="2" charset="-78"/>
                        </a:rPr>
                        <a:t>اِسْم</a:t>
                      </a:r>
                      <a:endParaRPr kumimoji="0" lang="en-US" sz="8000" b="0" i="0" u="none" strike="noStrike" cap="none" normalizeH="0" baseline="0" dirty="0" smtClean="0">
                        <a:ln>
                          <a:noFill/>
                        </a:ln>
                        <a:solidFill>
                          <a:srgbClr val="FFFF00"/>
                        </a:solidFill>
                        <a:effectLst/>
                        <a:latin typeface="Arial" pitchFamily="34" charset="0"/>
                        <a:cs typeface="Tajweed"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rgbClr val="FFFF00"/>
                          </a:solidFill>
                          <a:effectLst/>
                          <a:latin typeface="Tahoma" pitchFamily="34" charset="0"/>
                          <a:cs typeface="Tahoma" pitchFamily="34" charset="0"/>
                        </a:rPr>
                        <a:t>Noun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FFFF00"/>
                          </a:solidFill>
                          <a:effectLst/>
                          <a:latin typeface="Tahoma" pitchFamily="34" charset="0"/>
                          <a:cs typeface="Tahoma" pitchFamily="34" charset="0"/>
                        </a:rPr>
                        <a:t>Name </a:t>
                      </a:r>
                      <a:r>
                        <a:rPr kumimoji="0" lang="en-US" sz="3200" b="1" i="0" u="none" strike="noStrike" kern="1200" cap="none" normalizeH="0" baseline="0" dirty="0" smtClean="0">
                          <a:ln>
                            <a:noFill/>
                          </a:ln>
                          <a:solidFill>
                            <a:srgbClr val="FFFF00"/>
                          </a:solidFill>
                          <a:effectLst/>
                          <a:latin typeface="Tahoma" pitchFamily="34" charset="0"/>
                          <a:ea typeface="+mn-ea"/>
                          <a:cs typeface="Tajweed" pitchFamily="2" charset="-78"/>
                        </a:rPr>
                        <a:t>(</a:t>
                      </a:r>
                      <a:r>
                        <a:rPr kumimoji="0" lang="ar-SA" sz="3200" b="1" i="0" u="none" strike="noStrike" cap="none" normalizeH="0" baseline="0" dirty="0" smtClean="0">
                          <a:ln>
                            <a:noFill/>
                          </a:ln>
                          <a:solidFill>
                            <a:srgbClr val="FFFF00"/>
                          </a:solidFill>
                          <a:effectLst/>
                          <a:latin typeface="Tahoma" pitchFamily="34" charset="0"/>
                          <a:cs typeface="Tajweed" pitchFamily="2" charset="-78"/>
                        </a:rPr>
                        <a:t>كِتَاب، مَكَّة</a:t>
                      </a:r>
                      <a:r>
                        <a:rPr kumimoji="0" lang="en-US" sz="2800" b="1" i="0" u="none" strike="noStrike" cap="none" normalizeH="0" baseline="0" dirty="0" smtClean="0">
                          <a:ln>
                            <a:noFill/>
                          </a:ln>
                          <a:solidFill>
                            <a:srgbClr val="FFFF00"/>
                          </a:solidFill>
                          <a:effectLst/>
                          <a:latin typeface="Tahoma" pitchFamily="34" charset="0"/>
                          <a:cs typeface="Tajweed" pitchFamily="2" charset="-78"/>
                        </a:rPr>
                        <a:t>)</a:t>
                      </a:r>
                    </a:p>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FFFF00"/>
                          </a:solidFill>
                          <a:effectLst/>
                          <a:latin typeface="Tahoma" pitchFamily="34" charset="0"/>
                          <a:cs typeface="Tahoma" pitchFamily="34" charset="0"/>
                        </a:rPr>
                        <a:t>Attribute (</a:t>
                      </a:r>
                      <a:r>
                        <a:rPr kumimoji="0" lang="ar-SA" sz="3200" b="1" i="0" u="none" strike="noStrike" kern="1200" cap="none" normalizeH="0" baseline="0" dirty="0" smtClean="0">
                          <a:ln>
                            <a:noFill/>
                          </a:ln>
                          <a:solidFill>
                            <a:srgbClr val="FFFF00"/>
                          </a:solidFill>
                          <a:effectLst/>
                          <a:latin typeface="Tahoma" pitchFamily="34" charset="0"/>
                          <a:ea typeface="+mn-ea"/>
                          <a:cs typeface="Tajweed" pitchFamily="2" charset="-78"/>
                        </a:rPr>
                        <a:t>مُسْلِم</a:t>
                      </a:r>
                      <a:r>
                        <a:rPr kumimoji="0" lang="ar-SA" sz="3200" b="1" i="0" u="none" strike="noStrike" cap="none" normalizeH="0" baseline="0" dirty="0" smtClean="0">
                          <a:ln>
                            <a:noFill/>
                          </a:ln>
                          <a:solidFill>
                            <a:srgbClr val="FFFF00"/>
                          </a:solidFill>
                          <a:effectLst/>
                          <a:latin typeface="Tahoma" pitchFamily="34" charset="0"/>
                          <a:cs typeface="Tahoma" pitchFamily="34" charset="0"/>
                        </a:rPr>
                        <a:t>، </a:t>
                      </a:r>
                      <a:r>
                        <a:rPr kumimoji="0" lang="ar-SA" sz="3200" b="1" i="0" u="none" strike="noStrike" kern="1200" cap="none" normalizeH="0" baseline="0" dirty="0" smtClean="0">
                          <a:ln>
                            <a:noFill/>
                          </a:ln>
                          <a:solidFill>
                            <a:srgbClr val="FFFF00"/>
                          </a:solidFill>
                          <a:effectLst/>
                          <a:latin typeface="Tahoma" pitchFamily="34" charset="0"/>
                          <a:ea typeface="+mn-ea"/>
                          <a:cs typeface="Tajweed" pitchFamily="2" charset="-78"/>
                        </a:rPr>
                        <a:t>مُؤمِن</a:t>
                      </a:r>
                      <a:r>
                        <a:rPr kumimoji="0" lang="en-US" sz="2800" b="1" i="0" u="none" strike="noStrike" cap="none" normalizeH="0" baseline="0" dirty="0" smtClean="0">
                          <a:ln>
                            <a:noFill/>
                          </a:ln>
                          <a:solidFill>
                            <a:srgbClr val="FFFF00"/>
                          </a:solidFill>
                          <a:effectLst/>
                          <a:latin typeface="Tahoma" pitchFamily="34" charset="0"/>
                          <a:cs typeface="Tahoma"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ar-SA" sz="8000" b="0" i="0" u="none" strike="noStrike" cap="none" normalizeH="0" baseline="0" smtClean="0">
                          <a:ln>
                            <a:noFill/>
                          </a:ln>
                          <a:solidFill>
                            <a:srgbClr val="FFFF00"/>
                          </a:solidFill>
                          <a:effectLst/>
                          <a:latin typeface="Arial" pitchFamily="34" charset="0"/>
                          <a:cs typeface="Tajweed" pitchFamily="2" charset="-78"/>
                        </a:rPr>
                        <a:t>فِعْل</a:t>
                      </a:r>
                      <a:endParaRPr kumimoji="0" lang="en-US" sz="8000" b="0" i="0" u="none" strike="noStrike" cap="none" normalizeH="0" baseline="0" smtClean="0">
                        <a:ln>
                          <a:noFill/>
                        </a:ln>
                        <a:solidFill>
                          <a:srgbClr val="FFFF00"/>
                        </a:solidFill>
                        <a:effectLst/>
                        <a:latin typeface="Arial" pitchFamily="34" charset="0"/>
                        <a:cs typeface="Tajweed"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rgbClr val="FFFF00"/>
                          </a:solidFill>
                          <a:effectLst/>
                          <a:latin typeface="Tahoma" pitchFamily="34" charset="0"/>
                          <a:cs typeface="Tahoma" pitchFamily="34" charset="0"/>
                        </a:rPr>
                        <a:t>Verb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FFFF00"/>
                          </a:solidFill>
                          <a:effectLst/>
                          <a:latin typeface="Tahoma" pitchFamily="34" charset="0"/>
                          <a:cs typeface="Tahoma" pitchFamily="34" charset="0"/>
                        </a:rPr>
                        <a:t>Tells us about an action </a:t>
                      </a:r>
                    </a:p>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ar-SA" sz="3200" b="1" i="0" u="none" strike="noStrike" kern="1200" cap="none" normalizeH="0" baseline="0" dirty="0" smtClean="0">
                          <a:ln>
                            <a:noFill/>
                          </a:ln>
                          <a:solidFill>
                            <a:srgbClr val="FFFF00"/>
                          </a:solidFill>
                          <a:effectLst/>
                          <a:latin typeface="Tahoma" pitchFamily="34" charset="0"/>
                          <a:ea typeface="+mn-ea"/>
                          <a:cs typeface="Tajweed" pitchFamily="2" charset="-78"/>
                        </a:rPr>
                        <a:t>فَتَحَ</a:t>
                      </a:r>
                      <a:r>
                        <a:rPr kumimoji="0" lang="ar-SA" sz="3200" b="1" i="0" u="none" strike="noStrike" cap="none" normalizeH="0" baseline="0" dirty="0" smtClean="0">
                          <a:ln>
                            <a:noFill/>
                          </a:ln>
                          <a:solidFill>
                            <a:srgbClr val="FFFF00"/>
                          </a:solidFill>
                          <a:effectLst/>
                          <a:latin typeface="Tahoma" pitchFamily="34" charset="0"/>
                          <a:cs typeface="Tahoma" pitchFamily="34" charset="0"/>
                        </a:rPr>
                        <a:t>، </a:t>
                      </a:r>
                      <a:r>
                        <a:rPr kumimoji="0" lang="ar-SA" sz="3200" b="1" i="0" u="none" strike="noStrike" kern="1200" cap="none" normalizeH="0" baseline="0" dirty="0" smtClean="0">
                          <a:ln>
                            <a:noFill/>
                          </a:ln>
                          <a:solidFill>
                            <a:srgbClr val="FFFF00"/>
                          </a:solidFill>
                          <a:effectLst/>
                          <a:latin typeface="Tahoma" pitchFamily="34" charset="0"/>
                          <a:ea typeface="+mn-ea"/>
                          <a:cs typeface="Tajweed" pitchFamily="2" charset="-78"/>
                        </a:rPr>
                        <a:t>عَمِلُوا</a:t>
                      </a:r>
                      <a:endParaRPr kumimoji="0" lang="en-US" sz="3200" b="1" i="0" u="none" strike="noStrike" kern="1200" cap="none" normalizeH="0" baseline="0" dirty="0" smtClean="0">
                        <a:ln>
                          <a:noFill/>
                        </a:ln>
                        <a:solidFill>
                          <a:srgbClr val="FFFF00"/>
                        </a:solidFill>
                        <a:effectLst/>
                        <a:latin typeface="Tahoma" pitchFamily="34" charset="0"/>
                        <a:ea typeface="+mn-ea"/>
                        <a:cs typeface="Tajweed"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ar-SA" sz="7200" b="0" i="0" u="none" strike="noStrike" cap="none" normalizeH="0" baseline="0" smtClean="0">
                          <a:ln>
                            <a:noFill/>
                          </a:ln>
                          <a:solidFill>
                            <a:srgbClr val="FFFF00"/>
                          </a:solidFill>
                          <a:effectLst/>
                          <a:latin typeface="Arial" pitchFamily="34" charset="0"/>
                          <a:cs typeface="Tajweed" pitchFamily="2" charset="-78"/>
                        </a:rPr>
                        <a:t>حَرْف</a:t>
                      </a:r>
                      <a:endParaRPr kumimoji="0" lang="en-US" sz="7200" b="0" i="0" u="none" strike="noStrike" cap="none" normalizeH="0" baseline="0" smtClean="0">
                        <a:ln>
                          <a:noFill/>
                        </a:ln>
                        <a:solidFill>
                          <a:srgbClr val="FFFF00"/>
                        </a:solidFill>
                        <a:effectLst/>
                        <a:latin typeface="Arial" pitchFamily="34" charset="0"/>
                        <a:cs typeface="Tajweed"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rgbClr val="FFFF00"/>
                          </a:solidFill>
                          <a:effectLst/>
                          <a:latin typeface="Tahoma" pitchFamily="34" charset="0"/>
                          <a:cs typeface="Tahoma" pitchFamily="34" charset="0"/>
                        </a:rPr>
                        <a:t>Letter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FFFF00"/>
                          </a:solidFill>
                          <a:effectLst/>
                          <a:latin typeface="Tahoma" pitchFamily="34" charset="0"/>
                          <a:cs typeface="Tahoma" pitchFamily="34" charset="0"/>
                        </a:rPr>
                        <a:t>Joins nouns and/or verbs</a:t>
                      </a:r>
                    </a:p>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ar-SA" sz="3200" b="1" i="0" u="none" strike="noStrike" kern="1200" cap="none" normalizeH="0" baseline="0" dirty="0" smtClean="0">
                          <a:ln>
                            <a:noFill/>
                          </a:ln>
                          <a:solidFill>
                            <a:srgbClr val="FFFF00"/>
                          </a:solidFill>
                          <a:effectLst/>
                          <a:latin typeface="Tahoma" pitchFamily="34" charset="0"/>
                          <a:ea typeface="+mn-ea"/>
                          <a:cs typeface="Tajweed" pitchFamily="2" charset="-78"/>
                        </a:rPr>
                        <a:t>بِ، لِ، مِنْ، فِي، إنّ</a:t>
                      </a:r>
                      <a:endParaRPr kumimoji="0" lang="en-US" sz="3200" b="1" i="0" u="none" strike="noStrike" kern="1200" cap="none" normalizeH="0" baseline="0" dirty="0" smtClean="0">
                        <a:ln>
                          <a:noFill/>
                        </a:ln>
                        <a:solidFill>
                          <a:srgbClr val="FFFF00"/>
                        </a:solidFill>
                        <a:effectLst/>
                        <a:latin typeface="Tahoma" pitchFamily="34" charset="0"/>
                        <a:ea typeface="+mn-ea"/>
                        <a:cs typeface="Tajweed"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2292336"/>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277813"/>
            <a:ext cx="8229600" cy="1143000"/>
          </a:xfrm>
          <a:noFill/>
        </p:spPr>
        <p:txBody>
          <a:bodyPr/>
          <a:lstStyle/>
          <a:p>
            <a:r>
              <a:rPr lang="ar-SA" sz="11000" smtClean="0">
                <a:cs typeface="Tajweed" pitchFamily="2" charset="-78"/>
              </a:rPr>
              <a:t>اِسْم</a:t>
            </a:r>
            <a:r>
              <a:rPr lang="ar-SA" sz="8800" smtClean="0"/>
              <a:t> </a:t>
            </a:r>
            <a:r>
              <a:rPr lang="en-US" b="1" smtClean="0"/>
              <a:t>Noun</a:t>
            </a:r>
            <a:endParaRPr lang="ar-SA" sz="11000" b="1" smtClean="0">
              <a:cs typeface="Tajweed" pitchFamily="2" charset="-78"/>
            </a:endParaRPr>
          </a:p>
        </p:txBody>
      </p:sp>
      <p:sp>
        <p:nvSpPr>
          <p:cNvPr id="48131" name="Rectangle 3"/>
          <p:cNvSpPr>
            <a:spLocks noGrp="1" noChangeArrowheads="1"/>
          </p:cNvSpPr>
          <p:nvPr>
            <p:ph type="body" idx="4294967295"/>
          </p:nvPr>
        </p:nvSpPr>
        <p:spPr>
          <a:xfrm>
            <a:off x="0" y="1905000"/>
            <a:ext cx="8991600" cy="4191000"/>
          </a:xfrm>
          <a:noFill/>
        </p:spPr>
        <p:txBody>
          <a:bodyPr/>
          <a:lstStyle/>
          <a:p>
            <a:pPr marL="0" indent="0" algn="ctr">
              <a:buFont typeface="Wingdings" pitchFamily="2" charset="2"/>
              <a:buNone/>
            </a:pPr>
            <a:r>
              <a:rPr lang="ar-SA" sz="9600" smtClean="0">
                <a:cs typeface="Tajweed" pitchFamily="2" charset="-78"/>
              </a:rPr>
              <a:t>مُسْلِم  </a:t>
            </a:r>
            <a:r>
              <a:rPr lang="ar-SA" sz="9600" smtClean="0">
                <a:cs typeface="Tajweed" pitchFamily="2" charset="-78"/>
                <a:sym typeface="Symbol" pitchFamily="18" charset="2"/>
              </a:rPr>
              <a:t>، </a:t>
            </a:r>
            <a:r>
              <a:rPr lang="ar-SA" sz="9600" smtClean="0">
                <a:cs typeface="Tajweed" pitchFamily="2" charset="-78"/>
              </a:rPr>
              <a:t>مُؤْمِن  ، صَالِح</a:t>
            </a:r>
          </a:p>
          <a:p>
            <a:pPr marL="0" indent="0" algn="ctr">
              <a:buFont typeface="Wingdings" pitchFamily="2" charset="2"/>
              <a:buNone/>
            </a:pPr>
            <a:r>
              <a:rPr lang="ar-SA" sz="9600" smtClean="0">
                <a:cs typeface="Tajweed" pitchFamily="2" charset="-78"/>
              </a:rPr>
              <a:t>كَافِر </a:t>
            </a:r>
            <a:r>
              <a:rPr lang="ar-SA" sz="9600" smtClean="0">
                <a:cs typeface="Tajweed" pitchFamily="2" charset="-78"/>
                <a:sym typeface="Symbol" pitchFamily="18" charset="2"/>
              </a:rPr>
              <a:t>، </a:t>
            </a:r>
            <a:r>
              <a:rPr lang="ar-SA" sz="9600" smtClean="0">
                <a:cs typeface="Tajweed" pitchFamily="2" charset="-78"/>
              </a:rPr>
              <a:t>مُشْرِك </a:t>
            </a:r>
            <a:r>
              <a:rPr lang="ar-SA" sz="9600" smtClean="0">
                <a:cs typeface="Tajweed" pitchFamily="2" charset="-78"/>
                <a:sym typeface="Symbol" pitchFamily="18" charset="2"/>
              </a:rPr>
              <a:t>، </a:t>
            </a:r>
            <a:r>
              <a:rPr lang="ar-SA" sz="9600" smtClean="0">
                <a:cs typeface="Tajweed" pitchFamily="2" charset="-78"/>
              </a:rPr>
              <a:t>مُنَافِق</a:t>
            </a:r>
            <a:endParaRPr lang="en-US" sz="9600" smtClean="0">
              <a:cs typeface="Tajweed" pitchFamily="2" charset="-78"/>
            </a:endParaRPr>
          </a:p>
        </p:txBody>
      </p:sp>
    </p:spTree>
    <p:extLst>
      <p:ext uri="{BB962C8B-B14F-4D97-AF65-F5344CB8AC3E}">
        <p14:creationId xmlns:p14="http://schemas.microsoft.com/office/powerpoint/2010/main" val="1564366481"/>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905000" y="1219200"/>
            <a:ext cx="6553200" cy="5578475"/>
          </a:xfrm>
          <a:prstGeom prst="rect">
            <a:avLst/>
          </a:prstGeom>
          <a:noFill/>
          <a:ln w="9525" algn="ctr">
            <a:noFill/>
            <a:miter lim="800000"/>
            <a:headEnd/>
            <a:tailEnd/>
          </a:ln>
        </p:spPr>
        <p:txBody>
          <a:bodyPr>
            <a:spAutoFit/>
          </a:bodyPr>
          <a:lstStyle/>
          <a:p>
            <a:pPr algn="r" rtl="1">
              <a:lnSpc>
                <a:spcPct val="120000"/>
              </a:lnSpc>
              <a:spcBef>
                <a:spcPct val="0"/>
              </a:spcBef>
            </a:pPr>
            <a:r>
              <a:rPr lang="ar-SA" sz="5000" b="0">
                <a:solidFill>
                  <a:srgbClr val="FFFFFF"/>
                </a:solidFill>
                <a:latin typeface="AGA Arabesque" pitchFamily="2" charset="2"/>
                <a:cs typeface="Tajweed" pitchFamily="2" charset="-78"/>
              </a:rPr>
              <a:t>مُسْلِم  </a:t>
            </a:r>
            <a:r>
              <a:rPr lang="en-US" sz="5000" b="0">
                <a:solidFill>
                  <a:srgbClr val="FFFFFF"/>
                </a:solidFill>
                <a:latin typeface="AGA Arabesque" pitchFamily="2" charset="2"/>
                <a:cs typeface="Tajweed" pitchFamily="2" charset="-78"/>
                <a:sym typeface="Symbol" pitchFamily="18" charset="2"/>
              </a:rPr>
              <a:t></a:t>
            </a:r>
            <a:r>
              <a:rPr lang="ar-SA" sz="5000" b="0">
                <a:solidFill>
                  <a:srgbClr val="FFFFFF"/>
                </a:solidFill>
                <a:latin typeface="AGA Arabesque" pitchFamily="2" charset="2"/>
                <a:cs typeface="Tajweed" pitchFamily="2" charset="-78"/>
                <a:sym typeface="Symbol" pitchFamily="18" charset="2"/>
              </a:rPr>
              <a:t> </a:t>
            </a:r>
            <a:r>
              <a:rPr lang="ar-SA" sz="5000" b="0">
                <a:solidFill>
                  <a:srgbClr val="FFFFFF"/>
                </a:solidFill>
                <a:latin typeface="AGA Arabesque" pitchFamily="2" charset="2"/>
                <a:cs typeface="Tajweed" pitchFamily="2" charset="-78"/>
              </a:rPr>
              <a:t> مُسْلِمُون، مُسْلِمِين</a:t>
            </a:r>
          </a:p>
          <a:p>
            <a:pPr algn="r" rtl="1">
              <a:lnSpc>
                <a:spcPct val="120000"/>
              </a:lnSpc>
              <a:spcBef>
                <a:spcPct val="0"/>
              </a:spcBef>
            </a:pPr>
            <a:r>
              <a:rPr lang="ar-SA" sz="5000" b="0">
                <a:solidFill>
                  <a:srgbClr val="FFFFFF"/>
                </a:solidFill>
                <a:latin typeface="AGA Arabesque" pitchFamily="2" charset="2"/>
                <a:cs typeface="Tajweed" pitchFamily="2" charset="-78"/>
              </a:rPr>
              <a:t>مُؤْمِن  </a:t>
            </a:r>
            <a:r>
              <a:rPr lang="en-US" sz="5000" b="0">
                <a:solidFill>
                  <a:srgbClr val="FFFFFF"/>
                </a:solidFill>
                <a:latin typeface="AGA Arabesque" pitchFamily="2" charset="2"/>
                <a:cs typeface="Tajweed" pitchFamily="2" charset="-78"/>
                <a:sym typeface="Symbol" pitchFamily="18" charset="2"/>
              </a:rPr>
              <a:t></a:t>
            </a:r>
            <a:r>
              <a:rPr lang="ar-SA" sz="5000" b="0">
                <a:solidFill>
                  <a:srgbClr val="FFFFFF"/>
                </a:solidFill>
                <a:latin typeface="AGA Arabesque" pitchFamily="2" charset="2"/>
                <a:cs typeface="Tajweed" pitchFamily="2" charset="-78"/>
                <a:sym typeface="Symbol" pitchFamily="18" charset="2"/>
              </a:rPr>
              <a:t>   </a:t>
            </a:r>
            <a:r>
              <a:rPr lang="ar-SA" sz="5000" b="0">
                <a:solidFill>
                  <a:srgbClr val="FFFFFF"/>
                </a:solidFill>
                <a:latin typeface="AGA Arabesque" pitchFamily="2" charset="2"/>
                <a:cs typeface="Tajweed" pitchFamily="2" charset="-78"/>
              </a:rPr>
              <a:t>مُؤمِنُون،   مُؤمِنِين </a:t>
            </a:r>
          </a:p>
          <a:p>
            <a:pPr algn="r" rtl="1">
              <a:lnSpc>
                <a:spcPct val="120000"/>
              </a:lnSpc>
              <a:spcBef>
                <a:spcPct val="0"/>
              </a:spcBef>
            </a:pPr>
            <a:r>
              <a:rPr lang="ar-SA" sz="5000" b="0">
                <a:solidFill>
                  <a:srgbClr val="FFFFFF"/>
                </a:solidFill>
                <a:latin typeface="AGA Arabesque" pitchFamily="2" charset="2"/>
                <a:cs typeface="Tajweed" pitchFamily="2" charset="-78"/>
              </a:rPr>
              <a:t>صَالِح  </a:t>
            </a:r>
            <a:r>
              <a:rPr lang="en-US" sz="5000" b="0">
                <a:solidFill>
                  <a:srgbClr val="FFFFFF"/>
                </a:solidFill>
                <a:latin typeface="AGA Arabesque" pitchFamily="2" charset="2"/>
                <a:cs typeface="Tajweed" pitchFamily="2" charset="-78"/>
                <a:sym typeface="Symbol" pitchFamily="18" charset="2"/>
              </a:rPr>
              <a:t></a:t>
            </a:r>
            <a:r>
              <a:rPr lang="ar-SA" sz="5000" b="0">
                <a:solidFill>
                  <a:srgbClr val="FFFFFF"/>
                </a:solidFill>
                <a:latin typeface="AGA Arabesque" pitchFamily="2" charset="2"/>
                <a:cs typeface="Tajweed" pitchFamily="2" charset="-78"/>
              </a:rPr>
              <a:t>  صَالِحُون، صَالِحِين</a:t>
            </a:r>
          </a:p>
          <a:p>
            <a:pPr algn="r" rtl="1">
              <a:lnSpc>
                <a:spcPct val="120000"/>
              </a:lnSpc>
              <a:spcBef>
                <a:spcPct val="0"/>
              </a:spcBef>
            </a:pPr>
            <a:r>
              <a:rPr lang="ar-SA" sz="5000" b="0">
                <a:solidFill>
                  <a:srgbClr val="FFFFFF"/>
                </a:solidFill>
                <a:latin typeface="AGA Arabesque" pitchFamily="2" charset="2"/>
                <a:cs typeface="Tajweed" pitchFamily="2" charset="-78"/>
              </a:rPr>
              <a:t>كَافِر   </a:t>
            </a:r>
            <a:r>
              <a:rPr lang="en-US" sz="5000" b="0">
                <a:solidFill>
                  <a:srgbClr val="FFFFFF"/>
                </a:solidFill>
                <a:latin typeface="AGA Arabesque" pitchFamily="2" charset="2"/>
                <a:cs typeface="Tajweed" pitchFamily="2" charset="-78"/>
                <a:sym typeface="Symbol" pitchFamily="18" charset="2"/>
              </a:rPr>
              <a:t></a:t>
            </a:r>
            <a:r>
              <a:rPr lang="ar-SA" sz="5000" b="0">
                <a:solidFill>
                  <a:srgbClr val="FFFFFF"/>
                </a:solidFill>
                <a:latin typeface="AGA Arabesque" pitchFamily="2" charset="2"/>
                <a:cs typeface="Tajweed" pitchFamily="2" charset="-78"/>
              </a:rPr>
              <a:t>  كَافِرُون ،   كَافِرِين</a:t>
            </a:r>
          </a:p>
          <a:p>
            <a:pPr algn="r" rtl="1">
              <a:lnSpc>
                <a:spcPct val="120000"/>
              </a:lnSpc>
              <a:spcBef>
                <a:spcPct val="0"/>
              </a:spcBef>
            </a:pPr>
            <a:r>
              <a:rPr lang="ar-SA" sz="5000" b="0">
                <a:solidFill>
                  <a:srgbClr val="FFFFFF"/>
                </a:solidFill>
                <a:latin typeface="AGA Arabesque" pitchFamily="2" charset="2"/>
                <a:cs typeface="Tajweed" pitchFamily="2" charset="-78"/>
              </a:rPr>
              <a:t>مُشْرِك </a:t>
            </a:r>
            <a:r>
              <a:rPr lang="en-US" sz="5000" b="0">
                <a:solidFill>
                  <a:srgbClr val="FFFFFF"/>
                </a:solidFill>
                <a:latin typeface="AGA Arabesque" pitchFamily="2" charset="2"/>
                <a:cs typeface="Tajweed" pitchFamily="2" charset="-78"/>
                <a:sym typeface="Symbol" pitchFamily="18" charset="2"/>
              </a:rPr>
              <a:t></a:t>
            </a:r>
            <a:r>
              <a:rPr lang="ar-SA" sz="5000" b="0">
                <a:solidFill>
                  <a:srgbClr val="FFFFFF"/>
                </a:solidFill>
                <a:latin typeface="AGA Arabesque" pitchFamily="2" charset="2"/>
                <a:cs typeface="Tajweed" pitchFamily="2" charset="-78"/>
              </a:rPr>
              <a:t>  مُشْرِكُون، مُشْرِكِين</a:t>
            </a:r>
          </a:p>
          <a:p>
            <a:pPr algn="r" rtl="1">
              <a:lnSpc>
                <a:spcPct val="120000"/>
              </a:lnSpc>
              <a:spcBef>
                <a:spcPct val="0"/>
              </a:spcBef>
            </a:pPr>
            <a:r>
              <a:rPr lang="ar-SA" sz="5000" b="0">
                <a:solidFill>
                  <a:srgbClr val="FFFFFF"/>
                </a:solidFill>
                <a:latin typeface="AGA Arabesque" pitchFamily="2" charset="2"/>
                <a:cs typeface="Tajweed" pitchFamily="2" charset="-78"/>
              </a:rPr>
              <a:t>مُنَافِق  </a:t>
            </a:r>
            <a:r>
              <a:rPr lang="en-US" sz="5000" b="0">
                <a:solidFill>
                  <a:srgbClr val="FFFFFF"/>
                </a:solidFill>
                <a:latin typeface="AGA Arabesque" pitchFamily="2" charset="2"/>
                <a:cs typeface="Tajweed" pitchFamily="2" charset="-78"/>
                <a:sym typeface="Symbol" pitchFamily="18" charset="2"/>
              </a:rPr>
              <a:t></a:t>
            </a:r>
            <a:r>
              <a:rPr lang="ar-SA" sz="5000" b="0">
                <a:solidFill>
                  <a:srgbClr val="FFFFFF"/>
                </a:solidFill>
                <a:latin typeface="AGA Arabesque" pitchFamily="2" charset="2"/>
                <a:cs typeface="Tajweed" pitchFamily="2" charset="-78"/>
              </a:rPr>
              <a:t>  مُنَافِقُون،   مُنَافِقِين</a:t>
            </a:r>
            <a:endParaRPr lang="en-US" sz="5000" b="0">
              <a:solidFill>
                <a:srgbClr val="FFFFFF"/>
              </a:solidFill>
              <a:latin typeface="AGA Arabesque" pitchFamily="2" charset="2"/>
              <a:cs typeface="Tajweed" pitchFamily="2" charset="-78"/>
            </a:endParaRPr>
          </a:p>
        </p:txBody>
      </p:sp>
      <p:grpSp>
        <p:nvGrpSpPr>
          <p:cNvPr id="49155" name="Group 3"/>
          <p:cNvGrpSpPr>
            <a:grpSpLocks/>
          </p:cNvGrpSpPr>
          <p:nvPr/>
        </p:nvGrpSpPr>
        <p:grpSpPr bwMode="auto">
          <a:xfrm rot="-2183588">
            <a:off x="-1143000" y="685800"/>
            <a:ext cx="5181600" cy="1752600"/>
            <a:chOff x="1296" y="-144"/>
            <a:chExt cx="3264" cy="1104"/>
          </a:xfrm>
        </p:grpSpPr>
        <p:sp>
          <p:nvSpPr>
            <p:cNvPr id="49158" name="AutoShape 4"/>
            <p:cNvSpPr>
              <a:spLocks noChangeArrowheads="1"/>
            </p:cNvSpPr>
            <p:nvPr/>
          </p:nvSpPr>
          <p:spPr bwMode="auto">
            <a:xfrm>
              <a:off x="1296" y="-144"/>
              <a:ext cx="3264" cy="1104"/>
            </a:xfrm>
            <a:prstGeom prst="irregularSeal1">
              <a:avLst/>
            </a:prstGeom>
            <a:solidFill>
              <a:srgbClr val="FF0000"/>
            </a:solidFill>
            <a:ln w="25400" algn="ctr">
              <a:noFill/>
              <a:miter lim="800000"/>
              <a:headEnd/>
              <a:tailEnd/>
            </a:ln>
          </p:spPr>
          <p:txBody>
            <a:bodyPr anchor="ctr">
              <a:spAutoFit/>
            </a:bodyPr>
            <a:lstStyle/>
            <a:p>
              <a:endParaRPr lang="en-US">
                <a:solidFill>
                  <a:srgbClr val="FFFFFF"/>
                </a:solidFill>
              </a:endParaRPr>
            </a:p>
          </p:txBody>
        </p:sp>
        <p:sp>
          <p:nvSpPr>
            <p:cNvPr id="2171909" name="Text Box 5"/>
            <p:cNvSpPr txBox="1">
              <a:spLocks noChangeArrowheads="1"/>
            </p:cNvSpPr>
            <p:nvPr/>
          </p:nvSpPr>
          <p:spPr bwMode="auto">
            <a:xfrm>
              <a:off x="1914" y="121"/>
              <a:ext cx="2064" cy="442"/>
            </a:xfrm>
            <a:prstGeom prst="rect">
              <a:avLst/>
            </a:prstGeom>
            <a:noFill/>
            <a:ln w="19050" algn="ctr">
              <a:noFill/>
              <a:miter lim="800000"/>
              <a:headEnd/>
              <a:tailEnd/>
            </a:ln>
            <a:effectLst/>
          </p:spPr>
          <p:txBody>
            <a:bodyPr>
              <a:spAutoFit/>
            </a:bodyPr>
            <a:lstStyle/>
            <a:p>
              <a:pPr algn="ctr" rtl="1">
                <a:spcBef>
                  <a:spcPct val="0"/>
                </a:spcBef>
                <a:defRPr/>
              </a:pPr>
              <a:r>
                <a:rPr lang="ar-SA" sz="4000">
                  <a:solidFill>
                    <a:srgbClr val="FFFFFF"/>
                  </a:solidFill>
                  <a:effectLst>
                    <a:outerShdw blurRad="38100" dist="38100" dir="2700000" algn="tl">
                      <a:srgbClr val="000000"/>
                    </a:outerShdw>
                  </a:effectLst>
                  <a:latin typeface="Times New Roman" pitchFamily="18" charset="0"/>
                  <a:cs typeface="Times New Roman" pitchFamily="18" charset="0"/>
                </a:rPr>
                <a:t>جمع سالم: ون، ين</a:t>
              </a:r>
              <a:endParaRPr lang="en-US" sz="4000" baseline="3000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grpSp>
      <p:pic>
        <p:nvPicPr>
          <p:cNvPr id="49156" name="Picture 6" descr="j0252349"/>
          <p:cNvPicPr>
            <a:picLocks noChangeAspect="1" noChangeArrowheads="1"/>
          </p:cNvPicPr>
          <p:nvPr/>
        </p:nvPicPr>
        <p:blipFill>
          <a:blip r:embed="rId3" cstate="print"/>
          <a:srcRect/>
          <a:stretch>
            <a:fillRect/>
          </a:stretch>
        </p:blipFill>
        <p:spPr bwMode="auto">
          <a:xfrm rot="6063666" flipV="1">
            <a:off x="187325" y="422275"/>
            <a:ext cx="990600" cy="603250"/>
          </a:xfrm>
          <a:prstGeom prst="rect">
            <a:avLst/>
          </a:prstGeom>
          <a:noFill/>
          <a:ln w="9525">
            <a:noFill/>
            <a:miter lim="800000"/>
            <a:headEnd/>
            <a:tailEnd/>
          </a:ln>
        </p:spPr>
      </p:pic>
      <p:sp>
        <p:nvSpPr>
          <p:cNvPr id="49157" name="Title 7"/>
          <p:cNvSpPr>
            <a:spLocks noGrp="1"/>
          </p:cNvSpPr>
          <p:nvPr>
            <p:ph type="title"/>
          </p:nvPr>
        </p:nvSpPr>
        <p:spPr/>
        <p:txBody>
          <a:bodyPr/>
          <a:lstStyle/>
          <a:p>
            <a:endParaRPr lang="en-US" smtClean="0"/>
          </a:p>
        </p:txBody>
      </p:sp>
    </p:spTree>
    <p:extLst>
      <p:ext uri="{BB962C8B-B14F-4D97-AF65-F5344CB8AC3E}">
        <p14:creationId xmlns:p14="http://schemas.microsoft.com/office/powerpoint/2010/main" val="4059187407"/>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8" name="Picture 2" descr="j0252349"/>
          <p:cNvPicPr>
            <a:picLocks noChangeAspect="1" noChangeArrowheads="1"/>
          </p:cNvPicPr>
          <p:nvPr/>
        </p:nvPicPr>
        <p:blipFill>
          <a:blip r:embed="rId3" cstate="print"/>
          <a:srcRect/>
          <a:stretch>
            <a:fillRect/>
          </a:stretch>
        </p:blipFill>
        <p:spPr bwMode="auto">
          <a:xfrm rot="6063666" flipV="1">
            <a:off x="2366963" y="452437"/>
            <a:ext cx="1143000" cy="695325"/>
          </a:xfrm>
          <a:prstGeom prst="rect">
            <a:avLst/>
          </a:prstGeom>
          <a:noFill/>
          <a:ln w="9525">
            <a:noFill/>
            <a:miter lim="800000"/>
            <a:headEnd/>
            <a:tailEnd/>
          </a:ln>
        </p:spPr>
      </p:pic>
      <p:sp>
        <p:nvSpPr>
          <p:cNvPr id="2001925" name="Text Box 5"/>
          <p:cNvSpPr txBox="1">
            <a:spLocks noChangeArrowheads="1"/>
          </p:cNvSpPr>
          <p:nvPr/>
        </p:nvSpPr>
        <p:spPr bwMode="auto">
          <a:xfrm>
            <a:off x="685800" y="5867400"/>
            <a:ext cx="3810000" cy="528638"/>
          </a:xfrm>
          <a:prstGeom prst="rect">
            <a:avLst/>
          </a:prstGeom>
          <a:solidFill>
            <a:srgbClr val="006600"/>
          </a:solidFill>
          <a:ln w="9525" algn="ctr">
            <a:solidFill>
              <a:schemeClr val="tx1"/>
            </a:solidFill>
            <a:miter lim="800000"/>
            <a:headEnd/>
            <a:tailEnd/>
          </a:ln>
        </p:spPr>
        <p:txBody>
          <a:bodyPr>
            <a:spAutoFit/>
          </a:bodyPr>
          <a:lstStyle/>
          <a:p>
            <a:pPr algn="ctr" rtl="1"/>
            <a:r>
              <a:rPr lang="en-US" sz="2800" b="0">
                <a:solidFill>
                  <a:srgbClr val="FFFF00"/>
                </a:solidFill>
                <a:cs typeface="Tahoma" pitchFamily="34" charset="0"/>
              </a:rPr>
              <a:t>His, him , their, them</a:t>
            </a:r>
            <a:endParaRPr lang="ar-SA" sz="2800" b="0">
              <a:solidFill>
                <a:srgbClr val="FFFF00"/>
              </a:solidFill>
              <a:cs typeface="Tahoma" pitchFamily="34" charset="0"/>
            </a:endParaRPr>
          </a:p>
        </p:txBody>
      </p:sp>
      <p:graphicFrame>
        <p:nvGraphicFramePr>
          <p:cNvPr id="309252" name="Group 4"/>
          <p:cNvGraphicFramePr>
            <a:graphicFrameLocks noGrp="1"/>
          </p:cNvGraphicFramePr>
          <p:nvPr/>
        </p:nvGraphicFramePr>
        <p:xfrm>
          <a:off x="5410200" y="122238"/>
          <a:ext cx="2895601" cy="6583680"/>
        </p:xfrm>
        <a:graphic>
          <a:graphicData uri="http://schemas.openxmlformats.org/drawingml/2006/table">
            <a:tbl>
              <a:tblPr/>
              <a:tblGrid>
                <a:gridCol w="1357313"/>
                <a:gridCol w="1538288"/>
              </a:tblGrid>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cs typeface="Tahoma" pitchFamily="34" charset="0"/>
                        </a:rPr>
                        <a:t>his</a:t>
                      </a:r>
                      <a:endParaRPr kumimoji="0" lang="ar-SA" sz="32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cs typeface="Tahoma" pitchFamily="34" charset="0"/>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FF"/>
                          </a:solidFill>
                          <a:effectLst/>
                          <a:latin typeface="Arial" pitchFamily="34" charset="0"/>
                          <a:cs typeface="Tajweed" pitchFamily="2" charset="-78"/>
                        </a:rPr>
                        <a:t>_ هٗ</a:t>
                      </a:r>
                      <a:endParaRPr kumimoji="0" lang="ar-SA" sz="6600" b="0" i="0" u="none" strike="noStrike" cap="none" normalizeH="0" baseline="0" smtClean="0">
                        <a:ln>
                          <a:noFill/>
                        </a:ln>
                        <a:solidFill>
                          <a:srgbClr val="FFFFFF"/>
                        </a:solidFill>
                        <a:effectLst/>
                        <a:latin typeface="Arial" pitchFamily="34" charset="0"/>
                        <a:cs typeface="Tajweed" pitchFamily="2" charset="-78"/>
                      </a:endParaRPr>
                    </a:p>
                  </a:txBody>
                  <a:tcPr marL="0" marR="0"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their</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FFFFFF"/>
                          </a:solidFill>
                          <a:effectLst/>
                          <a:latin typeface="Arial" pitchFamily="34" charset="0"/>
                          <a:cs typeface="Tajweed" pitchFamily="2" charset="-78"/>
                        </a:rPr>
                        <a:t>_هُمْ</a:t>
                      </a:r>
                      <a:endParaRPr kumimoji="0" lang="en-US" sz="6600" b="0" i="0" u="none" strike="noStrike" cap="none" normalizeH="0" baseline="0" dirty="0" smtClean="0">
                        <a:ln>
                          <a:noFill/>
                        </a:ln>
                        <a:solidFill>
                          <a:srgbClr val="FFFFFF"/>
                        </a:solidFill>
                        <a:effectLst/>
                        <a:latin typeface="Arial" pitchFamily="34" charset="0"/>
                        <a:cs typeface="Tajweed" pitchFamily="2" charset="-78"/>
                      </a:endParaRPr>
                    </a:p>
                  </a:txBody>
                  <a:tcPr marL="0" marR="0" anchor="b"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your</a:t>
                      </a:r>
                      <a:endParaRPr kumimoji="0" lang="ar-SA"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000000"/>
                          </a:solidFill>
                          <a:effectLst/>
                          <a:latin typeface="Arial" pitchFamily="34" charset="0"/>
                          <a:cs typeface="Tajweed" pitchFamily="2" charset="-78"/>
                        </a:rPr>
                        <a:t>_كَ</a:t>
                      </a:r>
                      <a:endParaRPr kumimoji="0" lang="en-US" sz="6600" b="0" i="0" u="none" strike="noStrike" cap="none" normalizeH="0" baseline="0" dirty="0" smtClean="0">
                        <a:ln>
                          <a:noFill/>
                        </a:ln>
                        <a:solidFill>
                          <a:srgbClr val="000000"/>
                        </a:solidFill>
                        <a:effectLst/>
                        <a:latin typeface="Arial" pitchFamily="34" charset="0"/>
                        <a:cs typeface="Tajweed" pitchFamily="2" charset="-78"/>
                      </a:endParaRPr>
                    </a:p>
                  </a:txBody>
                  <a:tcPr marL="0" marR="0"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your</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0000"/>
                          </a:solidFill>
                          <a:effectLst/>
                          <a:latin typeface="Arial" pitchFamily="34" charset="0"/>
                          <a:cs typeface="Tajweed" pitchFamily="2" charset="-78"/>
                        </a:rPr>
                        <a:t>_كُمْ</a:t>
                      </a:r>
                      <a:endParaRPr kumimoji="0" lang="en-US" sz="6600" b="0" i="0" u="none" strike="noStrike" cap="none" normalizeH="0" baseline="0" smtClean="0">
                        <a:ln>
                          <a:noFill/>
                        </a:ln>
                        <a:solidFill>
                          <a:srgbClr val="000000"/>
                        </a:solidFill>
                        <a:effectLst/>
                        <a:latin typeface="Arial" pitchFamily="34" charset="0"/>
                        <a:cs typeface="Tajweed" pitchFamily="2" charset="-78"/>
                      </a:endParaRPr>
                    </a:p>
                  </a:txBody>
                  <a:tcPr marL="0" marR="0"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my</a:t>
                      </a:r>
                      <a:endParaRPr kumimoji="0" lang="ar-SA" sz="32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FF"/>
                          </a:solidFill>
                          <a:effectLst/>
                          <a:latin typeface="Arial" pitchFamily="34" charset="0"/>
                          <a:cs typeface="Tajweed" pitchFamily="2" charset="-78"/>
                        </a:rPr>
                        <a:t>- ِي</a:t>
                      </a:r>
                      <a:endParaRPr kumimoji="0" lang="en-US" sz="6600" b="0" i="0" u="none" strike="noStrike" cap="none" normalizeH="0" baseline="0" smtClean="0">
                        <a:ln>
                          <a:noFill/>
                        </a:ln>
                        <a:solidFill>
                          <a:srgbClr val="FFFFFF"/>
                        </a:solidFill>
                        <a:effectLst/>
                        <a:latin typeface="Arial" pitchFamily="34" charset="0"/>
                        <a:cs typeface="Tajweed" pitchFamily="2" charset="-78"/>
                      </a:endParaRPr>
                    </a:p>
                  </a:txBody>
                  <a:tcPr marL="0" marR="0"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our</a:t>
                      </a: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FFFFFF"/>
                          </a:solidFill>
                          <a:effectLst/>
                          <a:latin typeface="Arial" pitchFamily="34" charset="0"/>
                          <a:cs typeface="Tajweed" pitchFamily="2" charset="-78"/>
                        </a:rPr>
                        <a:t>-نَا</a:t>
                      </a:r>
                      <a:endParaRPr kumimoji="0" lang="en-US" sz="6600" b="0" i="0" u="none" strike="noStrike" cap="none" normalizeH="0" baseline="0" dirty="0" smtClean="0">
                        <a:ln>
                          <a:noFill/>
                        </a:ln>
                        <a:solidFill>
                          <a:srgbClr val="FFFFFF"/>
                        </a:solidFill>
                        <a:effectLst/>
                        <a:latin typeface="Arial" pitchFamily="34" charset="0"/>
                        <a:cs typeface="Tajweed" pitchFamily="2" charset="-78"/>
                      </a:endParaRPr>
                    </a:p>
                  </a:txBody>
                  <a:tcPr marL="0" marR="0"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r>
            </a:tbl>
          </a:graphicData>
        </a:graphic>
      </p:graphicFrame>
      <p:sp>
        <p:nvSpPr>
          <p:cNvPr id="50206" name="AutoShape 30"/>
          <p:cNvSpPr>
            <a:spLocks noChangeArrowheads="1"/>
          </p:cNvSpPr>
          <p:nvPr/>
        </p:nvSpPr>
        <p:spPr bwMode="auto">
          <a:xfrm>
            <a:off x="457200" y="1295400"/>
            <a:ext cx="4648200" cy="3810000"/>
          </a:xfrm>
          <a:prstGeom prst="irregularSeal1">
            <a:avLst/>
          </a:prstGeom>
          <a:solidFill>
            <a:srgbClr val="FF0000"/>
          </a:solidFill>
          <a:ln w="25400" algn="ctr">
            <a:noFill/>
            <a:miter lim="800000"/>
            <a:headEnd/>
            <a:tailEnd/>
          </a:ln>
        </p:spPr>
        <p:txBody>
          <a:bodyPr anchor="ctr">
            <a:spAutoFit/>
          </a:bodyPr>
          <a:lstStyle/>
          <a:p>
            <a:endParaRPr lang="en-US">
              <a:solidFill>
                <a:srgbClr val="FFFFFF"/>
              </a:solidFill>
            </a:endParaRPr>
          </a:p>
        </p:txBody>
      </p:sp>
      <p:sp>
        <p:nvSpPr>
          <p:cNvPr id="50207" name="Text Box 31"/>
          <p:cNvSpPr txBox="1">
            <a:spLocks noChangeArrowheads="1"/>
          </p:cNvSpPr>
          <p:nvPr/>
        </p:nvSpPr>
        <p:spPr bwMode="auto">
          <a:xfrm>
            <a:off x="1219200" y="2543175"/>
            <a:ext cx="3276600" cy="1343025"/>
          </a:xfrm>
          <a:prstGeom prst="rect">
            <a:avLst/>
          </a:prstGeom>
          <a:noFill/>
          <a:ln w="19050" algn="ctr">
            <a:noFill/>
            <a:miter lim="800000"/>
            <a:headEnd/>
            <a:tailEnd/>
          </a:ln>
        </p:spPr>
        <p:txBody>
          <a:bodyPr>
            <a:spAutoFit/>
          </a:bodyPr>
          <a:lstStyle/>
          <a:p>
            <a:pPr algn="ctr">
              <a:spcBef>
                <a:spcPct val="0"/>
              </a:spcBef>
            </a:pPr>
            <a:r>
              <a:rPr lang="en-US" sz="1800">
                <a:solidFill>
                  <a:srgbClr val="FFFFFF"/>
                </a:solidFill>
                <a:cs typeface="Tahoma" pitchFamily="34" charset="0"/>
              </a:rPr>
              <a:t>These parts have come in almost every line of the Qur’an (almost </a:t>
            </a:r>
          </a:p>
          <a:p>
            <a:pPr algn="ctr">
              <a:spcBef>
                <a:spcPct val="0"/>
              </a:spcBef>
            </a:pPr>
            <a:r>
              <a:rPr lang="en-US" sz="2800">
                <a:solidFill>
                  <a:srgbClr val="FFFFFF"/>
                </a:solidFill>
                <a:cs typeface="Tahoma" pitchFamily="34" charset="0"/>
              </a:rPr>
              <a:t>10,000 times</a:t>
            </a:r>
            <a:r>
              <a:rPr lang="en-US" sz="1800">
                <a:solidFill>
                  <a:srgbClr val="FFFFFF"/>
                </a:solidFill>
                <a:cs typeface="Tahoma" pitchFamily="34" charset="0"/>
              </a:rPr>
              <a:t>)</a:t>
            </a:r>
          </a:p>
        </p:txBody>
      </p:sp>
    </p:spTree>
    <p:extLst>
      <p:ext uri="{BB962C8B-B14F-4D97-AF65-F5344CB8AC3E}">
        <p14:creationId xmlns:p14="http://schemas.microsoft.com/office/powerpoint/2010/main" val="3187277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1000" fill="hold"/>
                                        <p:tgtEl>
                                          <p:spTgt spid="20019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192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338" name="Group 42"/>
          <p:cNvGraphicFramePr>
            <a:graphicFrameLocks noGrp="1"/>
          </p:cNvGraphicFramePr>
          <p:nvPr/>
        </p:nvGraphicFramePr>
        <p:xfrm>
          <a:off x="2057400" y="228600"/>
          <a:ext cx="5410200" cy="6583680"/>
        </p:xfrm>
        <a:graphic>
          <a:graphicData uri="http://schemas.openxmlformats.org/drawingml/2006/table">
            <a:tbl>
              <a:tblPr/>
              <a:tblGrid>
                <a:gridCol w="2771321"/>
                <a:gridCol w="2638879"/>
              </a:tblGrid>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cs typeface="Tahoma" pitchFamily="34" charset="0"/>
                        </a:rPr>
                        <a:t>his </a:t>
                      </a:r>
                      <a:r>
                        <a:rPr kumimoji="0" lang="en-US" sz="3200" b="0" i="0" u="none" strike="noStrike" cap="none" normalizeH="0" baseline="0" dirty="0" err="1" smtClean="0">
                          <a:ln>
                            <a:noFill/>
                          </a:ln>
                          <a:solidFill>
                            <a:schemeClr val="tx2"/>
                          </a:solidFill>
                          <a:effectLst>
                            <a:outerShdw blurRad="38100" dist="38100" dir="2700000" algn="tl">
                              <a:srgbClr val="000000"/>
                            </a:outerShdw>
                          </a:effectLst>
                          <a:latin typeface="Tahoma" pitchFamily="34" charset="0"/>
                          <a:cs typeface="Tahoma" pitchFamily="34" charset="0"/>
                        </a:rPr>
                        <a:t>Rabb</a:t>
                      </a:r>
                      <a:endParaRPr kumimoji="0" lang="ar-SA" sz="3200" b="0" i="0" u="none" strike="noStrike" cap="none" normalizeH="0" baseline="0" dirty="0" smtClean="0">
                        <a:ln>
                          <a:noFill/>
                        </a:ln>
                        <a:solidFill>
                          <a:schemeClr val="tx2"/>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FF"/>
                          </a:solidFill>
                          <a:effectLst/>
                          <a:latin typeface="Arial" pitchFamily="34" charset="0"/>
                          <a:cs typeface="Tajweed" pitchFamily="2" charset="-78"/>
                        </a:rPr>
                        <a:t>رَبُّهٗ</a:t>
                      </a:r>
                      <a:endParaRPr kumimoji="0" lang="ar-SA" sz="6600" b="0" i="0" u="none" strike="noStrike" cap="none" normalizeH="0" baseline="0" smtClean="0">
                        <a:ln>
                          <a:noFill/>
                        </a:ln>
                        <a:solidFill>
                          <a:srgbClr val="FFFFFF"/>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their Rabb</a:t>
                      </a:r>
                      <a:endParaRPr kumimoji="0" lang="en-US" sz="3200" b="0" i="0" u="none" strike="noStrike" cap="none" normalizeH="0" baseline="0" smtClean="0">
                        <a:ln>
                          <a:noFill/>
                        </a:ln>
                        <a:solidFill>
                          <a:schemeClr val="tx2"/>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FF"/>
                          </a:solidFill>
                          <a:effectLst/>
                          <a:latin typeface="Arial" pitchFamily="34" charset="0"/>
                          <a:cs typeface="Tajweed" pitchFamily="2" charset="-78"/>
                        </a:rPr>
                        <a:t>رَبُّهُمْ</a:t>
                      </a:r>
                      <a:endParaRPr kumimoji="0" lang="en-US" sz="6600" b="0" i="0" u="none" strike="noStrike" cap="none" normalizeH="0" baseline="0" smtClean="0">
                        <a:ln>
                          <a:noFill/>
                        </a:ln>
                        <a:solidFill>
                          <a:srgbClr val="FFFFFF"/>
                        </a:solidFill>
                        <a:effectLst/>
                        <a:latin typeface="Arial" pitchFamily="34" charset="0"/>
                        <a:cs typeface="Tajweed" pitchFamily="2" charset="-78"/>
                      </a:endParaRPr>
                    </a:p>
                  </a:txBody>
                  <a:tcPr anchor="b"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161616"/>
                          </a:solidFill>
                          <a:effectLst>
                            <a:outerShdw blurRad="38100" dist="38100" dir="2700000" algn="tl">
                              <a:srgbClr val="000000"/>
                            </a:outerShdw>
                          </a:effectLst>
                          <a:latin typeface="Tahoma" pitchFamily="34" charset="0"/>
                          <a:cs typeface="Tahoma" pitchFamily="34" charset="0"/>
                        </a:rPr>
                        <a:t>your </a:t>
                      </a:r>
                      <a:r>
                        <a:rPr kumimoji="0" lang="en-US" sz="3200" b="0" i="0" u="none" strike="noStrike" cap="none" normalizeH="0" baseline="0" dirty="0" err="1" smtClean="0">
                          <a:ln>
                            <a:noFill/>
                          </a:ln>
                          <a:solidFill>
                            <a:srgbClr val="161616"/>
                          </a:solidFill>
                          <a:effectLst>
                            <a:outerShdw blurRad="38100" dist="38100" dir="2700000" algn="tl">
                              <a:srgbClr val="000000"/>
                            </a:outerShdw>
                          </a:effectLst>
                          <a:latin typeface="Tahoma" pitchFamily="34" charset="0"/>
                          <a:cs typeface="Tahoma" pitchFamily="34" charset="0"/>
                        </a:rPr>
                        <a:t>R</a:t>
                      </a:r>
                      <a:r>
                        <a:rPr kumimoji="0" lang="en-US" altLang="ug-CN" sz="3200" b="0" i="0" u="none" strike="noStrike" cap="none" normalizeH="0" baseline="0" dirty="0" err="1" smtClean="0">
                          <a:ln>
                            <a:noFill/>
                          </a:ln>
                          <a:solidFill>
                            <a:srgbClr val="161616"/>
                          </a:solidFill>
                          <a:effectLst>
                            <a:outerShdw blurRad="38100" dist="38100" dir="2700000" algn="tl">
                              <a:srgbClr val="000000"/>
                            </a:outerShdw>
                          </a:effectLst>
                          <a:latin typeface="Tahoma" pitchFamily="34" charset="0"/>
                          <a:cs typeface="Tahoma" pitchFamily="34" charset="0"/>
                        </a:rPr>
                        <a:t>a</a:t>
                      </a:r>
                      <a:r>
                        <a:rPr kumimoji="0" lang="en-US" sz="3200" b="0" i="0" u="none" strike="noStrike" cap="none" normalizeH="0" baseline="0" dirty="0" err="1" smtClean="0">
                          <a:ln>
                            <a:noFill/>
                          </a:ln>
                          <a:solidFill>
                            <a:srgbClr val="161616"/>
                          </a:solidFill>
                          <a:effectLst>
                            <a:outerShdw blurRad="38100" dist="38100" dir="2700000" algn="tl">
                              <a:srgbClr val="000000"/>
                            </a:outerShdw>
                          </a:effectLst>
                          <a:latin typeface="Tahoma" pitchFamily="34" charset="0"/>
                          <a:cs typeface="Tahoma" pitchFamily="34" charset="0"/>
                        </a:rPr>
                        <a:t>bb</a:t>
                      </a:r>
                      <a:endParaRPr kumimoji="0" lang="en-US" sz="3200" b="0" i="0" u="none" strike="noStrike" cap="none" normalizeH="0" baseline="0" dirty="0" smtClean="0">
                        <a:ln>
                          <a:noFill/>
                        </a:ln>
                        <a:solidFill>
                          <a:srgbClr val="161616"/>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1E00"/>
                          </a:solidFill>
                          <a:effectLst/>
                          <a:latin typeface="Arial" pitchFamily="34" charset="0"/>
                          <a:cs typeface="Tajweed" pitchFamily="2" charset="-78"/>
                        </a:rPr>
                        <a:t>رَبُّكَ</a:t>
                      </a:r>
                      <a:endParaRPr kumimoji="0" lang="en-US" sz="6600" b="0" i="0" u="none" strike="noStrike" cap="none" normalizeH="0" baseline="0" smtClean="0">
                        <a:ln>
                          <a:noFill/>
                        </a:ln>
                        <a:solidFill>
                          <a:srgbClr val="001E00"/>
                        </a:solidFill>
                        <a:effectLst/>
                        <a:latin typeface="Arial" pitchFamily="34" charset="0"/>
                        <a:cs typeface="Tajweed" pitchFamily="2" charset="-7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your R</a:t>
                      </a:r>
                      <a:r>
                        <a:rPr kumimoji="0" lang="en-US" altLang="ug-CN"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a</a:t>
                      </a:r>
                      <a:r>
                        <a:rPr kumimoji="0" lang="en-US"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bb</a:t>
                      </a:r>
                      <a:endParaRPr kumimoji="0" lang="en-US" sz="3200" b="0" i="0" u="none" strike="noStrike" cap="none" normalizeH="0" baseline="0" smtClean="0">
                        <a:ln>
                          <a:noFill/>
                        </a:ln>
                        <a:solidFill>
                          <a:srgbClr val="161616"/>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1E00"/>
                          </a:solidFill>
                          <a:effectLst/>
                          <a:latin typeface="Arial" pitchFamily="34" charset="0"/>
                          <a:cs typeface="Tajweed" pitchFamily="2" charset="-78"/>
                        </a:rPr>
                        <a:t>رَبُّكُمْ</a:t>
                      </a:r>
                      <a:endParaRPr kumimoji="0" lang="en-US" sz="6600" b="0" i="0" u="none" strike="noStrike" cap="none" normalizeH="0" baseline="0" smtClean="0">
                        <a:ln>
                          <a:noFill/>
                        </a:ln>
                        <a:solidFill>
                          <a:srgbClr val="001E00"/>
                        </a:solidFill>
                        <a:effectLst/>
                        <a:latin typeface="Arial" pitchFamily="34" charset="0"/>
                        <a:cs typeface="Tajweed" pitchFamily="2" charset="-7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my R</a:t>
                      </a:r>
                      <a:r>
                        <a:rPr kumimoji="0" lang="en-US" altLang="ug-CN" sz="32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a</a:t>
                      </a:r>
                      <a:r>
                        <a:rPr kumimoji="0" lang="en-US" sz="32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bb</a:t>
                      </a:r>
                      <a:endParaRPr kumimoji="0" lang="en-US" sz="3200" b="0" i="0" u="none" strike="noStrike" cap="none" normalizeH="0" baseline="0" smtClean="0">
                        <a:ln>
                          <a:noFill/>
                        </a:ln>
                        <a:solidFill>
                          <a:schemeClr val="tx2"/>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FF"/>
                          </a:solidFill>
                          <a:effectLst/>
                          <a:latin typeface="Arial" pitchFamily="34" charset="0"/>
                          <a:cs typeface="Tajweed" pitchFamily="2" charset="-78"/>
                        </a:rPr>
                        <a:t>رَبِّي</a:t>
                      </a:r>
                      <a:endParaRPr kumimoji="0" lang="en-US" sz="6600" b="0" i="0" u="none" strike="noStrike" cap="none" normalizeH="0" baseline="0" smtClean="0">
                        <a:ln>
                          <a:noFill/>
                        </a:ln>
                        <a:solidFill>
                          <a:srgbClr val="FFFFFF"/>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our R</a:t>
                      </a:r>
                      <a:r>
                        <a:rPr kumimoji="0" lang="en-US" altLang="ug-CN" sz="32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a</a:t>
                      </a:r>
                      <a:r>
                        <a:rPr kumimoji="0" lang="en-US" sz="32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bb</a:t>
                      </a:r>
                      <a:endParaRPr kumimoji="0" lang="en-US" sz="3200" b="0" i="0" u="none" strike="noStrike" cap="none" normalizeH="0" baseline="0" smtClean="0">
                        <a:ln>
                          <a:noFill/>
                        </a:ln>
                        <a:solidFill>
                          <a:schemeClr val="tx2"/>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FFFFFF"/>
                          </a:solidFill>
                          <a:effectLst/>
                          <a:latin typeface="Arial" pitchFamily="34" charset="0"/>
                          <a:cs typeface="Tajweed" pitchFamily="2" charset="-78"/>
                        </a:rPr>
                        <a:t>رَبُّنَا</a:t>
                      </a:r>
                      <a:endParaRPr kumimoji="0" lang="en-US" sz="6600" b="0" i="0" u="none" strike="noStrike" cap="none" normalizeH="0" baseline="0" dirty="0" smtClean="0">
                        <a:ln>
                          <a:noFill/>
                        </a:ln>
                        <a:solidFill>
                          <a:srgbClr val="FFFFFF"/>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r>
            </a:tbl>
          </a:graphicData>
        </a:graphic>
      </p:graphicFrame>
    </p:spTree>
    <p:extLst>
      <p:ext uri="{BB962C8B-B14F-4D97-AF65-F5344CB8AC3E}">
        <p14:creationId xmlns:p14="http://schemas.microsoft.com/office/powerpoint/2010/main" val="402012478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388" name="Group 44"/>
          <p:cNvGraphicFramePr>
            <a:graphicFrameLocks noGrp="1"/>
          </p:cNvGraphicFramePr>
          <p:nvPr/>
        </p:nvGraphicFramePr>
        <p:xfrm>
          <a:off x="1981200" y="152400"/>
          <a:ext cx="6096000" cy="6583680"/>
        </p:xfrm>
        <a:graphic>
          <a:graphicData uri="http://schemas.openxmlformats.org/drawingml/2006/table">
            <a:tbl>
              <a:tblPr/>
              <a:tblGrid>
                <a:gridCol w="2749176"/>
                <a:gridCol w="3346824"/>
              </a:tblGrid>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cs typeface="Tahoma" pitchFamily="34" charset="0"/>
                        </a:rPr>
                        <a:t>his </a:t>
                      </a:r>
                      <a:r>
                        <a:rPr kumimoji="0" lang="en-US" sz="3200" b="0" i="0" u="none" strike="noStrike" cap="none" normalizeH="0" baseline="0" dirty="0" err="1" smtClean="0">
                          <a:ln>
                            <a:noFill/>
                          </a:ln>
                          <a:solidFill>
                            <a:schemeClr val="tx2"/>
                          </a:solidFill>
                          <a:effectLst>
                            <a:outerShdw blurRad="38100" dist="38100" dir="2700000" algn="tl">
                              <a:srgbClr val="000000"/>
                            </a:outerShdw>
                          </a:effectLst>
                          <a:latin typeface="Tahoma" pitchFamily="34" charset="0"/>
                          <a:cs typeface="Tahoma" pitchFamily="34" charset="0"/>
                        </a:rPr>
                        <a:t>Deen</a:t>
                      </a:r>
                      <a:endParaRPr kumimoji="0" lang="ar-SA" sz="3200" b="0" i="0" u="none" strike="noStrike" cap="none" normalizeH="0" baseline="0" dirty="0" smtClean="0">
                        <a:ln>
                          <a:noFill/>
                        </a:ln>
                        <a:solidFill>
                          <a:schemeClr val="tx2"/>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FFFFFF"/>
                          </a:solidFill>
                          <a:effectLst/>
                          <a:latin typeface="Arial" pitchFamily="34" charset="0"/>
                          <a:cs typeface="Tajweed" pitchFamily="2" charset="-78"/>
                        </a:rPr>
                        <a:t>دِينُه</a:t>
                      </a:r>
                      <a:endParaRPr kumimoji="0" lang="ar-SA" sz="6600" b="0" i="0" u="none" strike="noStrike" cap="none" normalizeH="0" baseline="0" dirty="0" smtClean="0">
                        <a:ln>
                          <a:noFill/>
                        </a:ln>
                        <a:solidFill>
                          <a:srgbClr val="FFFFFF"/>
                        </a:solidFill>
                        <a:effectLst/>
                        <a:latin typeface="Arial" pitchFamily="34" charset="0"/>
                        <a:cs typeface="Tajweed" pitchFamily="2" charset="-78"/>
                      </a:endParaRPr>
                    </a:p>
                  </a:txBody>
                  <a:tcPr anchor="ctr"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cs typeface="Tahoma" pitchFamily="34" charset="0"/>
                        </a:rPr>
                        <a:t>their </a:t>
                      </a:r>
                      <a:r>
                        <a:rPr kumimoji="0" lang="en-US" sz="3200" b="0" i="0" u="none" strike="noStrike" cap="none" normalizeH="0" baseline="0" dirty="0" err="1" smtClean="0">
                          <a:ln>
                            <a:noFill/>
                          </a:ln>
                          <a:solidFill>
                            <a:schemeClr val="tx2"/>
                          </a:solidFill>
                          <a:effectLst>
                            <a:outerShdw blurRad="38100" dist="38100" dir="2700000" algn="tl">
                              <a:srgbClr val="000000"/>
                            </a:outerShdw>
                          </a:effectLst>
                          <a:latin typeface="Tahoma" pitchFamily="34" charset="0"/>
                          <a:cs typeface="Tahoma" pitchFamily="34" charset="0"/>
                        </a:rPr>
                        <a:t>Deen</a:t>
                      </a:r>
                      <a:endParaRPr kumimoji="0" lang="en-US" sz="3200" b="0" i="0" u="none" strike="noStrike" cap="none" normalizeH="0" baseline="0" dirty="0" smtClean="0">
                        <a:ln>
                          <a:noFill/>
                        </a:ln>
                        <a:solidFill>
                          <a:schemeClr val="tx2"/>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FFFFFF"/>
                          </a:solidFill>
                          <a:effectLst/>
                          <a:latin typeface="Arial" pitchFamily="34" charset="0"/>
                          <a:cs typeface="Tajweed" pitchFamily="2" charset="-78"/>
                        </a:rPr>
                        <a:t>دِين</a:t>
                      </a:r>
                      <a:r>
                        <a:rPr kumimoji="0" lang="ar-SA" sz="6600" b="0" i="0" u="none" strike="noStrike" cap="none" normalizeH="0" baseline="0" dirty="0" smtClean="0">
                          <a:ln>
                            <a:noFill/>
                          </a:ln>
                          <a:solidFill>
                            <a:srgbClr val="FFFFFF"/>
                          </a:solidFill>
                          <a:effectLst/>
                          <a:latin typeface="Arial" pitchFamily="34" charset="0"/>
                          <a:cs typeface="Tajweed" pitchFamily="2" charset="-78"/>
                        </a:rPr>
                        <a:t>ُه</a:t>
                      </a:r>
                      <a:r>
                        <a:rPr kumimoji="0" lang="ur-PK" sz="6600" b="0" i="0" u="none" strike="noStrike" cap="none" normalizeH="0" baseline="0" dirty="0" smtClean="0">
                          <a:ln>
                            <a:noFill/>
                          </a:ln>
                          <a:solidFill>
                            <a:srgbClr val="FFFFFF"/>
                          </a:solidFill>
                          <a:effectLst/>
                          <a:latin typeface="Arial" pitchFamily="34" charset="0"/>
                          <a:cs typeface="Tajweed" pitchFamily="2" charset="-78"/>
                        </a:rPr>
                        <a:t>ُمْ</a:t>
                      </a:r>
                      <a:endParaRPr kumimoji="0" lang="en-US" sz="6600" b="0" i="0" u="none" strike="noStrike" cap="none" normalizeH="0" baseline="0" dirty="0" smtClean="0">
                        <a:ln>
                          <a:noFill/>
                        </a:ln>
                        <a:solidFill>
                          <a:srgbClr val="FFFFFF"/>
                        </a:solidFill>
                        <a:effectLst/>
                        <a:latin typeface="Arial" pitchFamily="34" charset="0"/>
                        <a:cs typeface="Tajweed"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161616"/>
                          </a:solidFill>
                          <a:effectLst>
                            <a:outerShdw blurRad="38100" dist="38100" dir="2700000" algn="tl">
                              <a:srgbClr val="000000"/>
                            </a:outerShdw>
                          </a:effectLst>
                          <a:latin typeface="Tahoma" pitchFamily="34" charset="0"/>
                          <a:cs typeface="Tahoma" pitchFamily="34" charset="0"/>
                        </a:rPr>
                        <a:t>your </a:t>
                      </a:r>
                      <a:r>
                        <a:rPr kumimoji="0" lang="en-US" sz="3200" b="0" i="0" u="none" strike="noStrike" cap="none" normalizeH="0" baseline="0" dirty="0" err="1" smtClean="0">
                          <a:ln>
                            <a:noFill/>
                          </a:ln>
                          <a:solidFill>
                            <a:srgbClr val="161616"/>
                          </a:solidFill>
                          <a:effectLst>
                            <a:outerShdw blurRad="38100" dist="38100" dir="2700000" algn="tl">
                              <a:srgbClr val="000000"/>
                            </a:outerShdw>
                          </a:effectLst>
                          <a:latin typeface="Tahoma" pitchFamily="34" charset="0"/>
                          <a:cs typeface="Tahoma" pitchFamily="34" charset="0"/>
                        </a:rPr>
                        <a:t>Deen</a:t>
                      </a:r>
                      <a:endParaRPr kumimoji="0" lang="en-US" sz="3200" b="0" i="0" u="none" strike="noStrike" cap="none" normalizeH="0" baseline="0" dirty="0" smtClean="0">
                        <a:ln>
                          <a:noFill/>
                        </a:ln>
                        <a:solidFill>
                          <a:srgbClr val="161616"/>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000000"/>
                          </a:solidFill>
                          <a:effectLst/>
                          <a:latin typeface="Arial" pitchFamily="34" charset="0"/>
                          <a:cs typeface="Tajweed" pitchFamily="2" charset="-78"/>
                        </a:rPr>
                        <a:t>دِين</a:t>
                      </a:r>
                      <a:r>
                        <a:rPr kumimoji="0" lang="ar-SA" sz="6600" b="0" i="0" u="none" strike="noStrike" cap="none" normalizeH="0" baseline="0" dirty="0" smtClean="0">
                          <a:ln>
                            <a:noFill/>
                          </a:ln>
                          <a:solidFill>
                            <a:srgbClr val="000000"/>
                          </a:solidFill>
                          <a:effectLst/>
                          <a:latin typeface="Arial" pitchFamily="34" charset="0"/>
                          <a:cs typeface="Tajweed" pitchFamily="2" charset="-78"/>
                        </a:rPr>
                        <a:t>ُ</a:t>
                      </a:r>
                      <a:r>
                        <a:rPr kumimoji="0" lang="ur-PK" sz="6600" b="0" i="0" u="none" strike="noStrike" cap="none" normalizeH="0" baseline="0" dirty="0" smtClean="0">
                          <a:ln>
                            <a:noFill/>
                          </a:ln>
                          <a:solidFill>
                            <a:srgbClr val="000000"/>
                          </a:solidFill>
                          <a:effectLst/>
                          <a:latin typeface="Arial" pitchFamily="34" charset="0"/>
                          <a:cs typeface="Tajweed" pitchFamily="2" charset="-78"/>
                        </a:rPr>
                        <a:t>كَ</a:t>
                      </a:r>
                      <a:endParaRPr kumimoji="0" lang="en-US" sz="6600" b="0" i="0" u="none" strike="noStrike" cap="none" normalizeH="0" baseline="0" dirty="0" smtClean="0">
                        <a:ln>
                          <a:noFill/>
                        </a:ln>
                        <a:solidFill>
                          <a:srgbClr val="000000"/>
                        </a:solidFill>
                        <a:effectLst/>
                        <a:latin typeface="Arial" pitchFamily="34" charset="0"/>
                        <a:cs typeface="Tajweed"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161616"/>
                          </a:solidFill>
                          <a:effectLst>
                            <a:outerShdw blurRad="38100" dist="38100" dir="2700000" algn="tl">
                              <a:srgbClr val="000000"/>
                            </a:outerShdw>
                          </a:effectLst>
                          <a:latin typeface="Tahoma" pitchFamily="34" charset="0"/>
                          <a:cs typeface="Tahoma" pitchFamily="34" charset="0"/>
                        </a:rPr>
                        <a:t>your </a:t>
                      </a:r>
                      <a:r>
                        <a:rPr kumimoji="0" lang="en-US" sz="3200" b="0" i="0" u="none" strike="noStrike" cap="none" normalizeH="0" baseline="0" dirty="0" err="1" smtClean="0">
                          <a:ln>
                            <a:noFill/>
                          </a:ln>
                          <a:solidFill>
                            <a:srgbClr val="161616"/>
                          </a:solidFill>
                          <a:effectLst>
                            <a:outerShdw blurRad="38100" dist="38100" dir="2700000" algn="tl">
                              <a:srgbClr val="000000"/>
                            </a:outerShdw>
                          </a:effectLst>
                          <a:latin typeface="Tahoma" pitchFamily="34" charset="0"/>
                          <a:cs typeface="Tahoma" pitchFamily="34" charset="0"/>
                        </a:rPr>
                        <a:t>Deen</a:t>
                      </a:r>
                      <a:endParaRPr kumimoji="0" lang="en-US" sz="3200" b="0" i="0" u="none" strike="noStrike" cap="none" normalizeH="0" baseline="0" dirty="0" smtClean="0">
                        <a:ln>
                          <a:noFill/>
                        </a:ln>
                        <a:solidFill>
                          <a:srgbClr val="161616"/>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000000"/>
                          </a:solidFill>
                          <a:effectLst/>
                          <a:latin typeface="Arial" pitchFamily="34" charset="0"/>
                          <a:cs typeface="Tajweed" pitchFamily="2" charset="-78"/>
                        </a:rPr>
                        <a:t>دين</a:t>
                      </a:r>
                      <a:r>
                        <a:rPr kumimoji="0" lang="ar-SA" sz="6600" b="0" i="0" u="none" strike="noStrike" cap="none" normalizeH="0" baseline="0" dirty="0" smtClean="0">
                          <a:ln>
                            <a:noFill/>
                          </a:ln>
                          <a:solidFill>
                            <a:srgbClr val="000000"/>
                          </a:solidFill>
                          <a:effectLst/>
                          <a:latin typeface="Arial" pitchFamily="34" charset="0"/>
                          <a:cs typeface="Tajweed" pitchFamily="2" charset="-78"/>
                        </a:rPr>
                        <a:t>ُ</a:t>
                      </a:r>
                      <a:r>
                        <a:rPr kumimoji="0" lang="ur-PK" sz="6600" b="0" i="0" u="none" strike="noStrike" cap="none" normalizeH="0" baseline="0" dirty="0" smtClean="0">
                          <a:ln>
                            <a:noFill/>
                          </a:ln>
                          <a:solidFill>
                            <a:srgbClr val="000000"/>
                          </a:solidFill>
                          <a:effectLst/>
                          <a:latin typeface="Arial" pitchFamily="34" charset="0"/>
                          <a:cs typeface="Tajweed" pitchFamily="2" charset="-78"/>
                        </a:rPr>
                        <a:t>كُمْ</a:t>
                      </a:r>
                      <a:endParaRPr kumimoji="0" lang="en-US" sz="6600" b="0" i="0" u="none" strike="noStrike" cap="none" normalizeH="0" baseline="0" dirty="0" smtClean="0">
                        <a:ln>
                          <a:noFill/>
                        </a:ln>
                        <a:solidFill>
                          <a:srgbClr val="000000"/>
                        </a:solidFill>
                        <a:effectLst/>
                        <a:latin typeface="Arial" pitchFamily="34" charset="0"/>
                        <a:cs typeface="Tajweed"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cs typeface="Tahoma" pitchFamily="34" charset="0"/>
                        </a:rPr>
                        <a:t>my </a:t>
                      </a:r>
                      <a:r>
                        <a:rPr kumimoji="0" lang="en-US" sz="3200" b="0" i="0" u="none" strike="noStrike" cap="none" normalizeH="0" baseline="0" dirty="0" err="1" smtClean="0">
                          <a:ln>
                            <a:noFill/>
                          </a:ln>
                          <a:solidFill>
                            <a:schemeClr val="tx2"/>
                          </a:solidFill>
                          <a:effectLst>
                            <a:outerShdw blurRad="38100" dist="38100" dir="2700000" algn="tl">
                              <a:srgbClr val="000000"/>
                            </a:outerShdw>
                          </a:effectLst>
                          <a:latin typeface="Tahoma" pitchFamily="34" charset="0"/>
                          <a:cs typeface="Tahoma" pitchFamily="34" charset="0"/>
                        </a:rPr>
                        <a:t>Deen</a:t>
                      </a:r>
                      <a:endParaRPr kumimoji="0" lang="en-US" sz="3200" b="0" i="0" u="none" strike="noStrike" cap="none" normalizeH="0" baseline="0" dirty="0" smtClean="0">
                        <a:ln>
                          <a:noFill/>
                        </a:ln>
                        <a:solidFill>
                          <a:schemeClr val="tx2"/>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FFFFFF"/>
                          </a:solidFill>
                          <a:effectLst/>
                          <a:latin typeface="Arial" pitchFamily="34" charset="0"/>
                          <a:cs typeface="Tajweed" pitchFamily="2" charset="-78"/>
                        </a:rPr>
                        <a:t>دِينِي</a:t>
                      </a:r>
                      <a:endParaRPr kumimoji="0" lang="en-US" sz="6600" b="0" i="0" u="none" strike="noStrike" cap="none" normalizeH="0" baseline="0" dirty="0" smtClean="0">
                        <a:ln>
                          <a:noFill/>
                        </a:ln>
                        <a:solidFill>
                          <a:srgbClr val="FFFFFF"/>
                        </a:solidFill>
                        <a:effectLst/>
                        <a:latin typeface="Arial" pitchFamily="34" charset="0"/>
                        <a:cs typeface="Tajweed" pitchFamily="2" charset="-78"/>
                      </a:endParaRPr>
                    </a:p>
                  </a:txBody>
                  <a:tcPr anchor="ctr"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cs typeface="Tahoma" pitchFamily="34" charset="0"/>
                        </a:rPr>
                        <a:t>our </a:t>
                      </a:r>
                      <a:r>
                        <a:rPr kumimoji="0" lang="en-US" sz="3200" b="0" i="0" u="none" strike="noStrike" cap="none" normalizeH="0" baseline="0" dirty="0" err="1" smtClean="0">
                          <a:ln>
                            <a:noFill/>
                          </a:ln>
                          <a:solidFill>
                            <a:schemeClr val="tx2"/>
                          </a:solidFill>
                          <a:effectLst>
                            <a:outerShdw blurRad="38100" dist="38100" dir="2700000" algn="tl">
                              <a:srgbClr val="000000"/>
                            </a:outerShdw>
                          </a:effectLst>
                          <a:latin typeface="Tahoma" pitchFamily="34" charset="0"/>
                          <a:cs typeface="Tahoma" pitchFamily="34" charset="0"/>
                        </a:rPr>
                        <a:t>Deen</a:t>
                      </a:r>
                      <a:endParaRPr kumimoji="0" lang="en-US" sz="3200" b="0" i="0" u="none" strike="noStrike" cap="none" normalizeH="0" baseline="0" dirty="0" smtClean="0">
                        <a:ln>
                          <a:noFill/>
                        </a:ln>
                        <a:solidFill>
                          <a:schemeClr val="tx2"/>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FFFFFF"/>
                          </a:solidFill>
                          <a:effectLst/>
                          <a:latin typeface="Arial" pitchFamily="34" charset="0"/>
                          <a:cs typeface="Tajweed" pitchFamily="2" charset="-78"/>
                        </a:rPr>
                        <a:t>دِين</a:t>
                      </a:r>
                      <a:r>
                        <a:rPr kumimoji="0" lang="ar-SA" sz="6600" b="0" i="0" u="none" strike="noStrike" cap="none" normalizeH="0" baseline="0" dirty="0" smtClean="0">
                          <a:ln>
                            <a:noFill/>
                          </a:ln>
                          <a:solidFill>
                            <a:srgbClr val="FFFFFF"/>
                          </a:solidFill>
                          <a:effectLst/>
                          <a:latin typeface="Arial" pitchFamily="34" charset="0"/>
                          <a:cs typeface="Tajweed" pitchFamily="2" charset="-78"/>
                        </a:rPr>
                        <a:t>ُ</a:t>
                      </a:r>
                      <a:r>
                        <a:rPr kumimoji="0" lang="ur-PK" sz="6600" b="0" i="0" u="none" strike="noStrike" cap="none" normalizeH="0" baseline="0" dirty="0" smtClean="0">
                          <a:ln>
                            <a:noFill/>
                          </a:ln>
                          <a:solidFill>
                            <a:srgbClr val="FFFFFF"/>
                          </a:solidFill>
                          <a:effectLst/>
                          <a:latin typeface="Arial" pitchFamily="34" charset="0"/>
                          <a:cs typeface="Tajweed" pitchFamily="2" charset="-78"/>
                        </a:rPr>
                        <a:t>نَا</a:t>
                      </a:r>
                      <a:endParaRPr kumimoji="0" lang="en-US" sz="6600" b="0" i="0" u="none" strike="noStrike" cap="none" normalizeH="0" baseline="0" dirty="0" smtClean="0">
                        <a:ln>
                          <a:noFill/>
                        </a:ln>
                        <a:solidFill>
                          <a:srgbClr val="FFFFFF"/>
                        </a:solidFill>
                        <a:effectLst/>
                        <a:latin typeface="Arial" pitchFamily="34" charset="0"/>
                        <a:cs typeface="Tajweed" pitchFamily="2" charset="-78"/>
                      </a:endParaRPr>
                    </a:p>
                  </a:txBody>
                  <a:tcPr anchor="ctr"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r>
            </a:tbl>
          </a:graphicData>
        </a:graphic>
      </p:graphicFrame>
    </p:spTree>
    <p:extLst>
      <p:ext uri="{BB962C8B-B14F-4D97-AF65-F5344CB8AC3E}">
        <p14:creationId xmlns:p14="http://schemas.microsoft.com/office/powerpoint/2010/main" val="31692029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5439" name="Group 47"/>
          <p:cNvGraphicFramePr>
            <a:graphicFrameLocks noGrp="1"/>
          </p:cNvGraphicFramePr>
          <p:nvPr/>
        </p:nvGraphicFramePr>
        <p:xfrm>
          <a:off x="1905000" y="152400"/>
          <a:ext cx="6096000" cy="6583680"/>
        </p:xfrm>
        <a:graphic>
          <a:graphicData uri="http://schemas.openxmlformats.org/drawingml/2006/table">
            <a:tbl>
              <a:tblPr/>
              <a:tblGrid>
                <a:gridCol w="2696308"/>
                <a:gridCol w="3399692"/>
              </a:tblGrid>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cs typeface="Tahoma" pitchFamily="34" charset="0"/>
                        </a:rPr>
                        <a:t>his Book</a:t>
                      </a:r>
                      <a:endParaRPr kumimoji="0" lang="ar-SA" sz="3200" b="0" i="0" u="none" strike="noStrike" cap="none" normalizeH="0" baseline="0" dirty="0" smtClean="0">
                        <a:ln>
                          <a:noFill/>
                        </a:ln>
                        <a:solidFill>
                          <a:schemeClr val="tx2"/>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600" b="0" i="0" u="none" strike="noStrike" cap="none" normalizeH="0" baseline="0" smtClean="0">
                          <a:ln>
                            <a:noFill/>
                          </a:ln>
                          <a:solidFill>
                            <a:srgbClr val="FFFFFF"/>
                          </a:solidFill>
                          <a:effectLst/>
                          <a:latin typeface="Arial" pitchFamily="34" charset="0"/>
                          <a:cs typeface="Tajweed" pitchFamily="2" charset="-78"/>
                        </a:rPr>
                        <a:t>كِتَابُهُ</a:t>
                      </a:r>
                    </a:p>
                  </a:txBody>
                  <a:tcPr anchor="ctr"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their Book</a:t>
                      </a:r>
                      <a:endParaRPr kumimoji="0" lang="en-US" sz="3200" b="0" i="0" u="none" strike="noStrike" cap="none" normalizeH="0" baseline="0" smtClean="0">
                        <a:ln>
                          <a:noFill/>
                        </a:ln>
                        <a:solidFill>
                          <a:schemeClr val="tx2"/>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600" b="0" i="0" u="none" strike="noStrike" cap="none" normalizeH="0" baseline="0" smtClean="0">
                          <a:ln>
                            <a:noFill/>
                          </a:ln>
                          <a:solidFill>
                            <a:srgbClr val="FFFFFF"/>
                          </a:solidFill>
                          <a:effectLst/>
                          <a:latin typeface="Arial" pitchFamily="34" charset="0"/>
                          <a:cs typeface="Tajweed" pitchFamily="2" charset="-78"/>
                        </a:rPr>
                        <a:t>كِتَابُه</a:t>
                      </a:r>
                      <a:r>
                        <a:rPr kumimoji="0" lang="ur-PK" sz="6600" b="0" i="0" u="none" strike="noStrike" cap="none" normalizeH="0" baseline="0" smtClean="0">
                          <a:ln>
                            <a:noFill/>
                          </a:ln>
                          <a:solidFill>
                            <a:srgbClr val="FFFFFF"/>
                          </a:solidFill>
                          <a:effectLst/>
                          <a:latin typeface="Arial" pitchFamily="34" charset="0"/>
                          <a:cs typeface="Tajweed" pitchFamily="2" charset="-78"/>
                        </a:rPr>
                        <a:t>ُمْ</a:t>
                      </a:r>
                      <a:endParaRPr kumimoji="0" lang="en-US" sz="6600" b="0" i="0" u="none" strike="noStrike" cap="none" normalizeH="0" baseline="0" smtClean="0">
                        <a:ln>
                          <a:noFill/>
                        </a:ln>
                        <a:solidFill>
                          <a:srgbClr val="FFFFFF"/>
                        </a:solidFill>
                        <a:effectLst/>
                        <a:latin typeface="Arial" pitchFamily="34" charset="0"/>
                        <a:cs typeface="Tajweed"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your Book</a:t>
                      </a:r>
                      <a:endParaRPr kumimoji="0" lang="en-US" sz="3200" b="0" i="0" u="none" strike="noStrike" cap="none" normalizeH="0" baseline="0" smtClean="0">
                        <a:ln>
                          <a:noFill/>
                        </a:ln>
                        <a:solidFill>
                          <a:srgbClr val="161616"/>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600" b="0" i="0" u="none" strike="noStrike" cap="none" normalizeH="0" baseline="0" dirty="0" smtClean="0">
                          <a:ln>
                            <a:noFill/>
                          </a:ln>
                          <a:solidFill>
                            <a:srgbClr val="000000"/>
                          </a:solidFill>
                          <a:effectLst/>
                          <a:latin typeface="Arial" pitchFamily="34" charset="0"/>
                          <a:cs typeface="Tajweed" pitchFamily="2" charset="-78"/>
                        </a:rPr>
                        <a:t>كِتَابُ</a:t>
                      </a:r>
                      <a:r>
                        <a:rPr kumimoji="0" lang="ur-PK" sz="6600" b="0" i="0" u="none" strike="noStrike" cap="none" normalizeH="0" baseline="0" dirty="0" smtClean="0">
                          <a:ln>
                            <a:noFill/>
                          </a:ln>
                          <a:solidFill>
                            <a:srgbClr val="000000"/>
                          </a:solidFill>
                          <a:effectLst/>
                          <a:latin typeface="Arial" pitchFamily="34" charset="0"/>
                          <a:cs typeface="Tajweed" pitchFamily="2" charset="-78"/>
                        </a:rPr>
                        <a:t>كَ</a:t>
                      </a:r>
                      <a:endParaRPr kumimoji="0" lang="en-US" sz="6600" b="0" i="0" u="none" strike="noStrike" cap="none" normalizeH="0" baseline="0" dirty="0" smtClean="0">
                        <a:ln>
                          <a:noFill/>
                        </a:ln>
                        <a:solidFill>
                          <a:srgbClr val="000000"/>
                        </a:solidFill>
                        <a:effectLst/>
                        <a:latin typeface="Arial" pitchFamily="34" charset="0"/>
                        <a:cs typeface="Tajweed"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your Book</a:t>
                      </a:r>
                      <a:endParaRPr kumimoji="0" lang="en-US" sz="3200" b="0" i="0" u="none" strike="noStrike" cap="none" normalizeH="0" baseline="0" smtClean="0">
                        <a:ln>
                          <a:noFill/>
                        </a:ln>
                        <a:solidFill>
                          <a:srgbClr val="161616"/>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600" b="0" i="0" u="none" strike="noStrike" cap="none" normalizeH="0" baseline="0" smtClean="0">
                          <a:ln>
                            <a:noFill/>
                          </a:ln>
                          <a:solidFill>
                            <a:srgbClr val="000000"/>
                          </a:solidFill>
                          <a:effectLst/>
                          <a:latin typeface="Arial" pitchFamily="34" charset="0"/>
                          <a:cs typeface="Tajweed" pitchFamily="2" charset="-78"/>
                        </a:rPr>
                        <a:t>كِتَابُ</a:t>
                      </a:r>
                      <a:r>
                        <a:rPr kumimoji="0" lang="ur-PK" sz="6600" b="0" i="0" u="none" strike="noStrike" cap="none" normalizeH="0" baseline="0" smtClean="0">
                          <a:ln>
                            <a:noFill/>
                          </a:ln>
                          <a:solidFill>
                            <a:srgbClr val="000000"/>
                          </a:solidFill>
                          <a:effectLst/>
                          <a:latin typeface="Arial" pitchFamily="34" charset="0"/>
                          <a:cs typeface="Tajweed" pitchFamily="2" charset="-78"/>
                        </a:rPr>
                        <a:t>كُمْ</a:t>
                      </a:r>
                      <a:endParaRPr kumimoji="0" lang="en-US" sz="6600" b="0" i="0" u="none" strike="noStrike" cap="none" normalizeH="0" baseline="0" smtClean="0">
                        <a:ln>
                          <a:noFill/>
                        </a:ln>
                        <a:solidFill>
                          <a:srgbClr val="000000"/>
                        </a:solidFill>
                        <a:effectLst/>
                        <a:latin typeface="Arial" pitchFamily="34" charset="0"/>
                        <a:cs typeface="Tajweed"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my Book</a:t>
                      </a:r>
                      <a:endParaRPr kumimoji="0" lang="en-US" sz="3200" b="0" i="0" u="none" strike="noStrike" cap="none" normalizeH="0" baseline="0" smtClean="0">
                        <a:ln>
                          <a:noFill/>
                        </a:ln>
                        <a:solidFill>
                          <a:schemeClr val="tx2"/>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600" b="0" i="0" u="none" strike="noStrike" cap="none" normalizeH="0" baseline="0" smtClean="0">
                          <a:ln>
                            <a:noFill/>
                          </a:ln>
                          <a:solidFill>
                            <a:srgbClr val="FFFFFF"/>
                          </a:solidFill>
                          <a:effectLst/>
                          <a:latin typeface="Arial" pitchFamily="34" charset="0"/>
                          <a:cs typeface="Tajweed" pitchFamily="2" charset="-78"/>
                        </a:rPr>
                        <a:t>كِتَاب</a:t>
                      </a:r>
                      <a:r>
                        <a:rPr kumimoji="0" lang="ur-PK" sz="6600" b="0" i="0" u="none" strike="noStrike" cap="none" normalizeH="0" baseline="0" smtClean="0">
                          <a:ln>
                            <a:noFill/>
                          </a:ln>
                          <a:solidFill>
                            <a:srgbClr val="FFFFFF"/>
                          </a:solidFill>
                          <a:effectLst/>
                          <a:latin typeface="Arial" pitchFamily="34" charset="0"/>
                          <a:cs typeface="Tajweed" pitchFamily="2" charset="-78"/>
                        </a:rPr>
                        <a:t>ِي</a:t>
                      </a:r>
                      <a:endParaRPr kumimoji="0" lang="en-US" sz="6600" b="0" i="0" u="none" strike="noStrike" cap="none" normalizeH="0" baseline="0" smtClean="0">
                        <a:ln>
                          <a:noFill/>
                        </a:ln>
                        <a:solidFill>
                          <a:srgbClr val="FFFFFF"/>
                        </a:solidFill>
                        <a:effectLst/>
                        <a:latin typeface="Arial" pitchFamily="34" charset="0"/>
                        <a:cs typeface="Tajweed" pitchFamily="2" charset="-78"/>
                      </a:endParaRPr>
                    </a:p>
                  </a:txBody>
                  <a:tcPr anchor="ctr"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our Book</a:t>
                      </a:r>
                      <a:endParaRPr kumimoji="0" lang="en-US" sz="3200" b="0" i="0" u="none" strike="noStrike" cap="none" normalizeH="0" baseline="0" smtClean="0">
                        <a:ln>
                          <a:noFill/>
                        </a:ln>
                        <a:solidFill>
                          <a:schemeClr val="tx2"/>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600" b="0" i="0" u="none" strike="noStrike" cap="none" normalizeH="0" baseline="0" dirty="0" smtClean="0">
                          <a:ln>
                            <a:noFill/>
                          </a:ln>
                          <a:solidFill>
                            <a:srgbClr val="FFFFFF"/>
                          </a:solidFill>
                          <a:effectLst/>
                          <a:latin typeface="Arial" pitchFamily="34" charset="0"/>
                          <a:cs typeface="Tajweed" pitchFamily="2" charset="-78"/>
                        </a:rPr>
                        <a:t>كِتَابُ</a:t>
                      </a:r>
                      <a:r>
                        <a:rPr kumimoji="0" lang="ur-PK" sz="6600" b="0" i="0" u="none" strike="noStrike" cap="none" normalizeH="0" baseline="0" dirty="0" smtClean="0">
                          <a:ln>
                            <a:noFill/>
                          </a:ln>
                          <a:solidFill>
                            <a:srgbClr val="FFFFFF"/>
                          </a:solidFill>
                          <a:effectLst/>
                          <a:latin typeface="Arial" pitchFamily="34" charset="0"/>
                          <a:cs typeface="Tajweed" pitchFamily="2" charset="-78"/>
                        </a:rPr>
                        <a:t>نَا</a:t>
                      </a:r>
                      <a:endParaRPr kumimoji="0" lang="en-US" sz="6600" b="0" i="0" u="none" strike="noStrike" cap="none" normalizeH="0" baseline="0" dirty="0" smtClean="0">
                        <a:ln>
                          <a:noFill/>
                        </a:ln>
                        <a:solidFill>
                          <a:srgbClr val="FFFFFF"/>
                        </a:solidFill>
                        <a:effectLst/>
                        <a:latin typeface="Arial" pitchFamily="34" charset="0"/>
                        <a:cs typeface="Tajweed" pitchFamily="2" charset="-78"/>
                      </a:endParaRPr>
                    </a:p>
                  </a:txBody>
                  <a:tcPr anchor="ctr"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r>
            </a:tbl>
          </a:graphicData>
        </a:graphic>
      </p:graphicFrame>
    </p:spTree>
    <p:extLst>
      <p:ext uri="{BB962C8B-B14F-4D97-AF65-F5344CB8AC3E}">
        <p14:creationId xmlns:p14="http://schemas.microsoft.com/office/powerpoint/2010/main" val="63157485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title" idx="4294967295"/>
          </p:nvPr>
        </p:nvSpPr>
        <p:spPr>
          <a:xfrm>
            <a:off x="0" y="358775"/>
            <a:ext cx="8229600" cy="1012825"/>
          </a:xfrm>
          <a:solidFill>
            <a:schemeClr val="tx1"/>
          </a:solidFill>
        </p:spPr>
        <p:txBody>
          <a:bodyPr/>
          <a:lstStyle/>
          <a:p>
            <a:pPr eaLnBrk="1" hangingPunct="1">
              <a:defRPr/>
            </a:pPr>
            <a:r>
              <a:rPr lang="ar-SA" sz="6600" smtClean="0">
                <a:solidFill>
                  <a:srgbClr val="FF3300"/>
                </a:solidFill>
                <a:effectLst>
                  <a:outerShdw blurRad="38100" dist="38100" dir="2700000" algn="tl">
                    <a:srgbClr val="C0C0C0"/>
                  </a:outerShdw>
                </a:effectLst>
                <a:cs typeface="Tajweed" pitchFamily="2" charset="-78"/>
              </a:rPr>
              <a:t>مذكّر          -        مؤنّث   </a:t>
            </a:r>
            <a:endParaRPr lang="en-US" sz="6600" smtClean="0">
              <a:solidFill>
                <a:srgbClr val="FF3300"/>
              </a:solidFill>
              <a:effectLst>
                <a:outerShdw blurRad="38100" dist="38100" dir="2700000" algn="tl">
                  <a:srgbClr val="C0C0C0"/>
                </a:outerShdw>
              </a:effectLst>
              <a:cs typeface="Tajweed" pitchFamily="2" charset="-78"/>
            </a:endParaRPr>
          </a:p>
        </p:txBody>
      </p:sp>
      <p:sp>
        <p:nvSpPr>
          <p:cNvPr id="54275" name="Text Box 3"/>
          <p:cNvSpPr txBox="1">
            <a:spLocks noChangeArrowheads="1"/>
          </p:cNvSpPr>
          <p:nvPr/>
        </p:nvSpPr>
        <p:spPr bwMode="auto">
          <a:xfrm>
            <a:off x="292100" y="1600200"/>
            <a:ext cx="8686800" cy="4727575"/>
          </a:xfrm>
          <a:prstGeom prst="rect">
            <a:avLst/>
          </a:prstGeom>
          <a:noFill/>
          <a:ln w="9525" algn="ctr">
            <a:noFill/>
            <a:miter lim="800000"/>
            <a:headEnd/>
            <a:tailEnd/>
          </a:ln>
        </p:spPr>
        <p:txBody>
          <a:bodyPr tIns="0" bIns="0">
            <a:spAutoFit/>
          </a:bodyPr>
          <a:lstStyle/>
          <a:p>
            <a:pPr algn="ctr" rtl="1">
              <a:lnSpc>
                <a:spcPct val="145000"/>
              </a:lnSpc>
              <a:spcBef>
                <a:spcPct val="0"/>
              </a:spcBef>
            </a:pPr>
            <a:r>
              <a:rPr lang="ar-SA" sz="14200" b="0">
                <a:solidFill>
                  <a:srgbClr val="FFFF00"/>
                </a:solidFill>
                <a:latin typeface="Arial" pitchFamily="34" charset="0"/>
                <a:cs typeface="Tajweed" pitchFamily="2" charset="-78"/>
              </a:rPr>
              <a:t>هُوَ       هِيَ</a:t>
            </a:r>
          </a:p>
          <a:p>
            <a:pPr algn="ctr" rtl="1">
              <a:lnSpc>
                <a:spcPct val="145000"/>
              </a:lnSpc>
              <a:spcBef>
                <a:spcPct val="0"/>
              </a:spcBef>
            </a:pPr>
            <a:r>
              <a:rPr lang="ar-SA" sz="7200" b="0">
                <a:solidFill>
                  <a:srgbClr val="FFFFFF"/>
                </a:solidFill>
                <a:latin typeface="Arial" pitchFamily="34" charset="0"/>
                <a:cs typeface="Nafees Nastaleeq v1.01" pitchFamily="2" charset="-78"/>
              </a:rPr>
              <a:t>	</a:t>
            </a:r>
            <a:r>
              <a:rPr lang="ar-SA" sz="7200" b="0">
                <a:solidFill>
                  <a:srgbClr val="FFFFFF"/>
                </a:solidFill>
                <a:latin typeface="Arial" pitchFamily="34" charset="0"/>
              </a:rPr>
              <a:t>				</a:t>
            </a:r>
          </a:p>
        </p:txBody>
      </p:sp>
      <p:pic>
        <p:nvPicPr>
          <p:cNvPr id="776196" name="Picture 4"/>
          <p:cNvPicPr>
            <a:picLocks noChangeAspect="1" noChangeArrowheads="1"/>
          </p:cNvPicPr>
          <p:nvPr/>
        </p:nvPicPr>
        <p:blipFill>
          <a:blip r:embed="rId3" cstate="print"/>
          <a:srcRect/>
          <a:stretch>
            <a:fillRect/>
          </a:stretch>
        </p:blipFill>
        <p:spPr bwMode="auto">
          <a:xfrm rot="391188">
            <a:off x="228600" y="533400"/>
            <a:ext cx="906463" cy="1728788"/>
          </a:xfrm>
          <a:prstGeom prst="rect">
            <a:avLst/>
          </a:prstGeom>
          <a:noFill/>
          <a:ln w="9525">
            <a:noFill/>
            <a:miter lim="800000"/>
            <a:headEnd/>
            <a:tailEnd/>
          </a:ln>
          <a:effectLst>
            <a:outerShdw dist="25400" dir="5400000" algn="ctr" rotWithShape="0">
              <a:srgbClr val="000000"/>
            </a:outerShdw>
          </a:effectLst>
        </p:spPr>
      </p:pic>
      <p:sp>
        <p:nvSpPr>
          <p:cNvPr id="5" name="Rectangle 4"/>
          <p:cNvSpPr/>
          <p:nvPr/>
        </p:nvSpPr>
        <p:spPr>
          <a:xfrm>
            <a:off x="6418263" y="4724400"/>
            <a:ext cx="1482725" cy="1311275"/>
          </a:xfrm>
          <a:prstGeom prst="rect">
            <a:avLst/>
          </a:prstGeom>
        </p:spPr>
        <p:txBody>
          <a:bodyPr wrap="none">
            <a:spAutoFit/>
          </a:bodyPr>
          <a:lstStyle/>
          <a:p>
            <a:pPr algn="ctr">
              <a:spcBef>
                <a:spcPct val="0"/>
              </a:spcBef>
              <a:defRPr/>
            </a:pPr>
            <a:r>
              <a:rPr lang="en-US" sz="8000" b="0">
                <a:solidFill>
                  <a:srgbClr val="FFFFFF"/>
                </a:solidFill>
                <a:latin typeface="Arial" pitchFamily="34" charset="0"/>
                <a:cs typeface="Tahoma" pitchFamily="34" charset="0"/>
              </a:rPr>
              <a:t>He</a:t>
            </a:r>
            <a:endParaRPr lang="en-US" sz="11700" b="0">
              <a:solidFill>
                <a:srgbClr val="FFFFFF"/>
              </a:solidFill>
              <a:effectLst>
                <a:outerShdw blurRad="38100" dist="38100" dir="2700000" algn="tl">
                  <a:srgbClr val="000080"/>
                </a:outerShdw>
              </a:effectLst>
              <a:latin typeface="AGA Arabesque" pitchFamily="2" charset="2"/>
              <a:cs typeface="Arial" pitchFamily="34" charset="0"/>
            </a:endParaRPr>
          </a:p>
        </p:txBody>
      </p:sp>
      <p:sp>
        <p:nvSpPr>
          <p:cNvPr id="6" name="Rectangle 5"/>
          <p:cNvSpPr/>
          <p:nvPr/>
        </p:nvSpPr>
        <p:spPr>
          <a:xfrm>
            <a:off x="1154113" y="4724400"/>
            <a:ext cx="1992312" cy="1311275"/>
          </a:xfrm>
          <a:prstGeom prst="rect">
            <a:avLst/>
          </a:prstGeom>
        </p:spPr>
        <p:txBody>
          <a:bodyPr wrap="none">
            <a:spAutoFit/>
          </a:bodyPr>
          <a:lstStyle/>
          <a:p>
            <a:pPr algn="ctr">
              <a:spcBef>
                <a:spcPct val="0"/>
              </a:spcBef>
              <a:defRPr/>
            </a:pPr>
            <a:r>
              <a:rPr lang="en-US" sz="8000" b="0">
                <a:solidFill>
                  <a:srgbClr val="FFFFFF"/>
                </a:solidFill>
                <a:latin typeface="Arial" pitchFamily="34" charset="0"/>
                <a:cs typeface="Tahoma" pitchFamily="34" charset="0"/>
              </a:rPr>
              <a:t>She</a:t>
            </a:r>
            <a:endParaRPr lang="en-US" sz="11700" b="0">
              <a:solidFill>
                <a:srgbClr val="FFFFFF"/>
              </a:solidFill>
              <a:effectLst>
                <a:outerShdw blurRad="38100" dist="38100" dir="2700000" algn="tl">
                  <a:srgbClr val="000080"/>
                </a:outerShdw>
              </a:effectLst>
              <a:latin typeface="AGA Arabesque" pitchFamily="2" charset="2"/>
              <a:cs typeface="Arial" pitchFamily="34" charset="0"/>
            </a:endParaRPr>
          </a:p>
        </p:txBody>
      </p:sp>
    </p:spTree>
    <p:extLst>
      <p:ext uri="{BB962C8B-B14F-4D97-AF65-F5344CB8AC3E}">
        <p14:creationId xmlns:p14="http://schemas.microsoft.com/office/powerpoint/2010/main" val="25214193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Oval 2"/>
          <p:cNvSpPr>
            <a:spLocks noChangeArrowheads="1"/>
          </p:cNvSpPr>
          <p:nvPr/>
        </p:nvSpPr>
        <p:spPr bwMode="auto">
          <a:xfrm>
            <a:off x="889000" y="4495800"/>
            <a:ext cx="863600" cy="1295400"/>
          </a:xfrm>
          <a:prstGeom prst="ellipse">
            <a:avLst/>
          </a:prstGeom>
          <a:solidFill>
            <a:srgbClr val="66FF33"/>
          </a:solidFill>
          <a:ln w="9525" algn="ctr">
            <a:noFill/>
            <a:round/>
            <a:headEnd/>
            <a:tailEnd/>
          </a:ln>
          <a:effectLst/>
        </p:spPr>
        <p:txBody>
          <a:bodyPr anchor="ctr">
            <a:spAutoFit/>
          </a:bodyPr>
          <a:lstStyle/>
          <a:p>
            <a:pPr algn="ctr">
              <a:spcBef>
                <a:spcPct val="0"/>
              </a:spcBef>
              <a:defRPr/>
            </a:pPr>
            <a:endParaRPr lang="en-US" sz="18700" b="0">
              <a:solidFill>
                <a:srgbClr val="FFFFFF"/>
              </a:solidFill>
              <a:effectLst>
                <a:outerShdw blurRad="38100" dist="38100" dir="2700000" algn="tl">
                  <a:srgbClr val="000000">
                    <a:alpha val="43137"/>
                  </a:srgbClr>
                </a:outerShdw>
              </a:effectLst>
              <a:latin typeface="AGA Arabesque" pitchFamily="2" charset="2"/>
              <a:cs typeface="Arial" charset="0"/>
            </a:endParaRPr>
          </a:p>
        </p:txBody>
      </p:sp>
      <p:sp>
        <p:nvSpPr>
          <p:cNvPr id="778243" name="Oval 3"/>
          <p:cNvSpPr>
            <a:spLocks noChangeArrowheads="1"/>
          </p:cNvSpPr>
          <p:nvPr/>
        </p:nvSpPr>
        <p:spPr bwMode="auto">
          <a:xfrm>
            <a:off x="685800" y="2209800"/>
            <a:ext cx="863600" cy="1295400"/>
          </a:xfrm>
          <a:prstGeom prst="ellipse">
            <a:avLst/>
          </a:prstGeom>
          <a:solidFill>
            <a:srgbClr val="33CCFF"/>
          </a:solidFill>
          <a:ln w="9525" algn="ctr">
            <a:noFill/>
            <a:round/>
            <a:headEnd/>
            <a:tailEnd/>
          </a:ln>
          <a:effectLst/>
        </p:spPr>
        <p:txBody>
          <a:bodyPr anchor="ctr">
            <a:spAutoFit/>
          </a:bodyPr>
          <a:lstStyle/>
          <a:p>
            <a:pPr algn="ctr">
              <a:spcBef>
                <a:spcPct val="0"/>
              </a:spcBef>
              <a:defRPr/>
            </a:pPr>
            <a:endParaRPr lang="en-US" sz="18700" b="0">
              <a:solidFill>
                <a:srgbClr val="FFFFFF"/>
              </a:solidFill>
              <a:effectLst>
                <a:outerShdw blurRad="38100" dist="38100" dir="2700000" algn="tl">
                  <a:srgbClr val="000000">
                    <a:alpha val="43137"/>
                  </a:srgbClr>
                </a:outerShdw>
              </a:effectLst>
              <a:latin typeface="AGA Arabesque" pitchFamily="2" charset="2"/>
              <a:cs typeface="Arial" charset="0"/>
            </a:endParaRPr>
          </a:p>
        </p:txBody>
      </p:sp>
      <p:sp>
        <p:nvSpPr>
          <p:cNvPr id="778244" name="Rectangle 4"/>
          <p:cNvSpPr>
            <a:spLocks noGrp="1" noChangeArrowheads="1"/>
          </p:cNvSpPr>
          <p:nvPr>
            <p:ph type="title" idx="4294967295"/>
          </p:nvPr>
        </p:nvSpPr>
        <p:spPr>
          <a:xfrm>
            <a:off x="0" y="358775"/>
            <a:ext cx="8229600" cy="1012825"/>
          </a:xfrm>
          <a:solidFill>
            <a:schemeClr val="tx1"/>
          </a:solidFill>
        </p:spPr>
        <p:txBody>
          <a:bodyPr/>
          <a:lstStyle/>
          <a:p>
            <a:pPr eaLnBrk="1" hangingPunct="1">
              <a:defRPr/>
            </a:pPr>
            <a:r>
              <a:rPr lang="en-US" sz="8000" smtClean="0">
                <a:solidFill>
                  <a:srgbClr val="FF3300"/>
                </a:solidFill>
                <a:effectLst>
                  <a:outerShdw blurRad="38100" dist="38100" dir="2700000" algn="tl">
                    <a:srgbClr val="C0C0C0"/>
                  </a:outerShdw>
                </a:effectLst>
                <a:latin typeface="Alvi Nastaleeq" pitchFamily="2" charset="-78"/>
                <a:cs typeface="Alvi Nastaleeq" pitchFamily="2" charset="-78"/>
              </a:rPr>
              <a:t>Example for fg</a:t>
            </a:r>
          </a:p>
        </p:txBody>
      </p:sp>
      <p:sp>
        <p:nvSpPr>
          <p:cNvPr id="55301" name="Text Box 5"/>
          <p:cNvSpPr txBox="1">
            <a:spLocks noChangeArrowheads="1"/>
          </p:cNvSpPr>
          <p:nvPr/>
        </p:nvSpPr>
        <p:spPr bwMode="auto">
          <a:xfrm>
            <a:off x="292100" y="1790700"/>
            <a:ext cx="8686800" cy="4337050"/>
          </a:xfrm>
          <a:prstGeom prst="rect">
            <a:avLst/>
          </a:prstGeom>
          <a:noFill/>
          <a:ln w="9525" algn="ctr">
            <a:noFill/>
            <a:miter lim="800000"/>
            <a:headEnd/>
            <a:tailEnd/>
          </a:ln>
        </p:spPr>
        <p:txBody>
          <a:bodyPr>
            <a:spAutoFit/>
          </a:bodyPr>
          <a:lstStyle/>
          <a:p>
            <a:pPr algn="ctr" rtl="1">
              <a:lnSpc>
                <a:spcPct val="145000"/>
              </a:lnSpc>
              <a:spcBef>
                <a:spcPct val="0"/>
              </a:spcBef>
            </a:pPr>
            <a:r>
              <a:rPr lang="ar-SA" sz="9600" b="0">
                <a:solidFill>
                  <a:srgbClr val="FFFFFF"/>
                </a:solidFill>
                <a:latin typeface="Arial" pitchFamily="34" charset="0"/>
                <a:cs typeface="Tajweed" pitchFamily="2" charset="-78"/>
              </a:rPr>
              <a:t>ابُوبَكْر رَضِيَ الله ُ عَنْ</a:t>
            </a:r>
            <a:r>
              <a:rPr lang="ar-SA" sz="9600" b="0">
                <a:solidFill>
                  <a:srgbClr val="FF0000"/>
                </a:solidFill>
                <a:latin typeface="Arial" pitchFamily="34" charset="0"/>
                <a:cs typeface="Tajweed" pitchFamily="2" charset="-78"/>
              </a:rPr>
              <a:t>هُ</a:t>
            </a:r>
            <a:r>
              <a:rPr lang="ar-SA" sz="9600" b="0">
                <a:solidFill>
                  <a:srgbClr val="FFFFFF"/>
                </a:solidFill>
                <a:latin typeface="Arial" pitchFamily="34" charset="0"/>
                <a:cs typeface="Tajweed" pitchFamily="2" charset="-78"/>
              </a:rPr>
              <a:t>     </a:t>
            </a:r>
          </a:p>
          <a:p>
            <a:pPr algn="ctr" rtl="1">
              <a:lnSpc>
                <a:spcPct val="145000"/>
              </a:lnSpc>
              <a:spcBef>
                <a:spcPct val="0"/>
              </a:spcBef>
            </a:pPr>
            <a:r>
              <a:rPr lang="ar-SA" sz="9600" b="0">
                <a:solidFill>
                  <a:srgbClr val="FFFFFF"/>
                </a:solidFill>
                <a:latin typeface="Arial" pitchFamily="34" charset="0"/>
                <a:cs typeface="Tajweed" pitchFamily="2" charset="-78"/>
              </a:rPr>
              <a:t>عَائِشَة رَضِيَ الله ُ عَنْ</a:t>
            </a:r>
            <a:r>
              <a:rPr lang="ar-SA" sz="9600" b="0">
                <a:solidFill>
                  <a:srgbClr val="FF0000"/>
                </a:solidFill>
                <a:latin typeface="Arial" pitchFamily="34" charset="0"/>
                <a:cs typeface="Tajweed" pitchFamily="2" charset="-78"/>
              </a:rPr>
              <a:t>هَا</a:t>
            </a:r>
            <a:endParaRPr lang="ar-SA" sz="9600" b="0">
              <a:solidFill>
                <a:srgbClr val="FFFFFF"/>
              </a:solidFill>
              <a:latin typeface="Arial" pitchFamily="34" charset="0"/>
              <a:cs typeface="Tajweed" pitchFamily="2" charset="-78"/>
            </a:endParaRPr>
          </a:p>
        </p:txBody>
      </p:sp>
    </p:spTree>
    <p:extLst>
      <p:ext uri="{BB962C8B-B14F-4D97-AF65-F5344CB8AC3E}">
        <p14:creationId xmlns:p14="http://schemas.microsoft.com/office/powerpoint/2010/main" val="87943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repeatCount="indefinite" fill="hold" grpId="0" nodeType="withEffect">
                                  <p:stCondLst>
                                    <p:cond delay="0"/>
                                  </p:stCondLst>
                                  <p:childTnLst>
                                    <p:animClr clrSpc="rgb" dir="cw">
                                      <p:cBhvr override="childStyle">
                                        <p:cTn id="6" dur="950" fill="hold">
                                          <p:stCondLst>
                                            <p:cond delay="50"/>
                                          </p:stCondLst>
                                        </p:cTn>
                                        <p:tgtEl>
                                          <p:spTgt spid="778243"/>
                                        </p:tgtEl>
                                        <p:attrNameLst>
                                          <p:attrName>style.color</p:attrName>
                                        </p:attrNameLst>
                                      </p:cBhvr>
                                      <p:to>
                                        <a:srgbClr val="33CCFF"/>
                                      </p:to>
                                    </p:animClr>
                                    <p:animClr clrSpc="rgb" dir="cw">
                                      <p:cBhvr>
                                        <p:cTn id="7" dur="950" fill="hold">
                                          <p:stCondLst>
                                            <p:cond delay="50"/>
                                          </p:stCondLst>
                                        </p:cTn>
                                        <p:tgtEl>
                                          <p:spTgt spid="778243"/>
                                        </p:tgtEl>
                                        <p:attrNameLst>
                                          <p:attrName>fillColor</p:attrName>
                                        </p:attrNameLst>
                                      </p:cBhvr>
                                      <p:to>
                                        <a:srgbClr val="33CCFF"/>
                                      </p:to>
                                    </p:animClr>
                                    <p:set>
                                      <p:cBhvr>
                                        <p:cTn id="8" dur="950" fill="hold">
                                          <p:stCondLst>
                                            <p:cond delay="50"/>
                                          </p:stCondLst>
                                        </p:cTn>
                                        <p:tgtEl>
                                          <p:spTgt spid="778243"/>
                                        </p:tgtEl>
                                        <p:attrNameLst>
                                          <p:attrName>fill.type</p:attrName>
                                        </p:attrNameLst>
                                      </p:cBhvr>
                                      <p:to>
                                        <p:strVal val="solid"/>
                                      </p:to>
                                    </p:set>
                                    <p:set>
                                      <p:cBhvr>
                                        <p:cTn id="9" dur="950" fill="hold">
                                          <p:stCondLst>
                                            <p:cond delay="50"/>
                                          </p:stCondLst>
                                        </p:cTn>
                                        <p:tgtEl>
                                          <p:spTgt spid="778243"/>
                                        </p:tgtEl>
                                        <p:attrNameLst>
                                          <p:attrName>fill.on</p:attrName>
                                        </p:attrNameLst>
                                      </p:cBhvr>
                                      <p:to>
                                        <p:strVal val="true"/>
                                      </p:to>
                                    </p:set>
                                    <p:animScale>
                                      <p:cBhvr>
                                        <p:cTn id="10" dur="100" fill="hold">
                                          <p:stCondLst>
                                            <p:cond delay="0"/>
                                          </p:stCondLst>
                                        </p:cTn>
                                        <p:tgtEl>
                                          <p:spTgt spid="778243"/>
                                        </p:tgtEl>
                                      </p:cBhvr>
                                      <p:from x="100000" y="100000"/>
                                      <p:to x="100000" y="5000"/>
                                    </p:animScale>
                                    <p:animScale>
                                      <p:cBhvr>
                                        <p:cTn id="11" dur="100" fill="hold">
                                          <p:stCondLst>
                                            <p:cond delay="100"/>
                                          </p:stCondLst>
                                        </p:cTn>
                                        <p:tgtEl>
                                          <p:spTgt spid="778243"/>
                                        </p:tgtEl>
                                      </p:cBhvr>
                                      <p:from x="100000" y="5000"/>
                                      <p:to x="120000" y="150000"/>
                                    </p:animScale>
                                    <p:animScale>
                                      <p:cBhvr>
                                        <p:cTn id="12" dur="300" fill="hold">
                                          <p:stCondLst>
                                            <p:cond delay="700"/>
                                          </p:stCondLst>
                                        </p:cTn>
                                        <p:tgtEl>
                                          <p:spTgt spid="778243"/>
                                        </p:tgtEl>
                                      </p:cBhvr>
                                      <p:to x="120000" y="150000"/>
                                    </p:animScale>
                                  </p:childTnLst>
                                </p:cTn>
                              </p:par>
                              <p:par>
                                <p:cTn id="13" presetID="14" presetClass="emph" presetSubtype="0" repeatCount="indefinite" fill="hold" grpId="0" nodeType="withEffect">
                                  <p:stCondLst>
                                    <p:cond delay="0"/>
                                  </p:stCondLst>
                                  <p:childTnLst>
                                    <p:animClr clrSpc="rgb" dir="cw">
                                      <p:cBhvr override="childStyle">
                                        <p:cTn id="14" dur="950" fill="hold">
                                          <p:stCondLst>
                                            <p:cond delay="50"/>
                                          </p:stCondLst>
                                        </p:cTn>
                                        <p:tgtEl>
                                          <p:spTgt spid="778242"/>
                                        </p:tgtEl>
                                        <p:attrNameLst>
                                          <p:attrName>style.color</p:attrName>
                                        </p:attrNameLst>
                                      </p:cBhvr>
                                      <p:to>
                                        <a:srgbClr val="66FF33"/>
                                      </p:to>
                                    </p:animClr>
                                    <p:animClr clrSpc="rgb" dir="cw">
                                      <p:cBhvr>
                                        <p:cTn id="15" dur="950" fill="hold">
                                          <p:stCondLst>
                                            <p:cond delay="50"/>
                                          </p:stCondLst>
                                        </p:cTn>
                                        <p:tgtEl>
                                          <p:spTgt spid="778242"/>
                                        </p:tgtEl>
                                        <p:attrNameLst>
                                          <p:attrName>fillColor</p:attrName>
                                        </p:attrNameLst>
                                      </p:cBhvr>
                                      <p:to>
                                        <a:srgbClr val="66FF33"/>
                                      </p:to>
                                    </p:animClr>
                                    <p:set>
                                      <p:cBhvr>
                                        <p:cTn id="16" dur="950" fill="hold">
                                          <p:stCondLst>
                                            <p:cond delay="50"/>
                                          </p:stCondLst>
                                        </p:cTn>
                                        <p:tgtEl>
                                          <p:spTgt spid="778242"/>
                                        </p:tgtEl>
                                        <p:attrNameLst>
                                          <p:attrName>fill.type</p:attrName>
                                        </p:attrNameLst>
                                      </p:cBhvr>
                                      <p:to>
                                        <p:strVal val="solid"/>
                                      </p:to>
                                    </p:set>
                                    <p:set>
                                      <p:cBhvr>
                                        <p:cTn id="17" dur="950" fill="hold">
                                          <p:stCondLst>
                                            <p:cond delay="50"/>
                                          </p:stCondLst>
                                        </p:cTn>
                                        <p:tgtEl>
                                          <p:spTgt spid="778242"/>
                                        </p:tgtEl>
                                        <p:attrNameLst>
                                          <p:attrName>fill.on</p:attrName>
                                        </p:attrNameLst>
                                      </p:cBhvr>
                                      <p:to>
                                        <p:strVal val="true"/>
                                      </p:to>
                                    </p:set>
                                    <p:animScale>
                                      <p:cBhvr>
                                        <p:cTn id="18" dur="100" fill="hold">
                                          <p:stCondLst>
                                            <p:cond delay="0"/>
                                          </p:stCondLst>
                                        </p:cTn>
                                        <p:tgtEl>
                                          <p:spTgt spid="778242"/>
                                        </p:tgtEl>
                                      </p:cBhvr>
                                      <p:from x="100000" y="100000"/>
                                      <p:to x="100000" y="5000"/>
                                    </p:animScale>
                                    <p:animScale>
                                      <p:cBhvr>
                                        <p:cTn id="19" dur="100" fill="hold">
                                          <p:stCondLst>
                                            <p:cond delay="100"/>
                                          </p:stCondLst>
                                        </p:cTn>
                                        <p:tgtEl>
                                          <p:spTgt spid="778242"/>
                                        </p:tgtEl>
                                      </p:cBhvr>
                                      <p:from x="100000" y="5000"/>
                                      <p:to x="120000" y="150000"/>
                                    </p:animScale>
                                    <p:animScale>
                                      <p:cBhvr>
                                        <p:cTn id="20" dur="300" fill="hold">
                                          <p:stCondLst>
                                            <p:cond delay="700"/>
                                          </p:stCondLst>
                                        </p:cTn>
                                        <p:tgtEl>
                                          <p:spTgt spid="778242"/>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2" grpId="0" animBg="1"/>
      <p:bldP spid="77824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ChangeArrowheads="1"/>
          </p:cNvSpPr>
          <p:nvPr>
            <p:ph type="title" idx="4294967295"/>
          </p:nvPr>
        </p:nvSpPr>
        <p:spPr>
          <a:xfrm>
            <a:off x="0" y="228600"/>
            <a:ext cx="8229600" cy="860425"/>
          </a:xfrm>
          <a:solidFill>
            <a:schemeClr val="tx1"/>
          </a:solidFill>
        </p:spPr>
        <p:txBody>
          <a:bodyPr/>
          <a:lstStyle/>
          <a:p>
            <a:pPr eaLnBrk="1" hangingPunct="1">
              <a:defRPr/>
            </a:pPr>
            <a:r>
              <a:rPr lang="ar-SA" sz="7200" dirty="0" smtClean="0">
                <a:solidFill>
                  <a:srgbClr val="FF3300"/>
                </a:solidFill>
                <a:effectLst>
                  <a:outerShdw blurRad="38100" dist="38100" dir="2700000" algn="tl">
                    <a:srgbClr val="C0C0C0"/>
                  </a:outerShdw>
                </a:effectLst>
                <a:cs typeface="Tajweed" pitchFamily="2" charset="-78"/>
              </a:rPr>
              <a:t>مؤنّث</a:t>
            </a:r>
            <a:r>
              <a:rPr lang="en-US" sz="6000" dirty="0" smtClean="0">
                <a:solidFill>
                  <a:srgbClr val="FF3300"/>
                </a:solidFill>
                <a:effectLst>
                  <a:outerShdw blurRad="38100" dist="38100" dir="2700000" algn="tl">
                    <a:srgbClr val="C0C0C0"/>
                  </a:outerShdw>
                </a:effectLst>
                <a:cs typeface="Alvi Nastaleeq" pitchFamily="2" charset="-78"/>
              </a:rPr>
              <a:t>Feminine</a:t>
            </a:r>
            <a:r>
              <a:rPr lang="en-US" sz="7200" dirty="0" smtClean="0">
                <a:solidFill>
                  <a:srgbClr val="FF3300"/>
                </a:solidFill>
                <a:effectLst>
                  <a:outerShdw blurRad="38100" dist="38100" dir="2700000" algn="tl">
                    <a:srgbClr val="C0C0C0"/>
                  </a:outerShdw>
                </a:effectLst>
                <a:cs typeface="Alvi Nastaleeq" pitchFamily="2" charset="-78"/>
              </a:rPr>
              <a:t> </a:t>
            </a:r>
            <a:r>
              <a:rPr lang="ar-SA" sz="7200" dirty="0" smtClean="0">
                <a:solidFill>
                  <a:srgbClr val="FF3300"/>
                </a:solidFill>
                <a:effectLst>
                  <a:outerShdw blurRad="38100" dist="38100" dir="2700000" algn="tl">
                    <a:srgbClr val="C0C0C0"/>
                  </a:outerShdw>
                </a:effectLst>
              </a:rPr>
              <a:t> </a:t>
            </a:r>
            <a:endParaRPr lang="en-US" sz="7200" dirty="0" smtClean="0">
              <a:solidFill>
                <a:srgbClr val="FF3300"/>
              </a:solidFill>
              <a:effectLst>
                <a:outerShdw blurRad="38100" dist="38100" dir="2700000" algn="tl">
                  <a:srgbClr val="C0C0C0"/>
                </a:outerShdw>
              </a:effectLst>
            </a:endParaRPr>
          </a:p>
        </p:txBody>
      </p:sp>
      <p:pic>
        <p:nvPicPr>
          <p:cNvPr id="56323" name="Picture 3" descr="j0252349"/>
          <p:cNvPicPr>
            <a:picLocks noChangeAspect="1" noChangeArrowheads="1"/>
          </p:cNvPicPr>
          <p:nvPr/>
        </p:nvPicPr>
        <p:blipFill>
          <a:blip r:embed="rId3" cstate="print"/>
          <a:srcRect/>
          <a:stretch>
            <a:fillRect/>
          </a:stretch>
        </p:blipFill>
        <p:spPr bwMode="auto">
          <a:xfrm rot="6063666" flipV="1">
            <a:off x="7821613" y="407987"/>
            <a:ext cx="914400" cy="555625"/>
          </a:xfrm>
          <a:prstGeom prst="rect">
            <a:avLst/>
          </a:prstGeom>
          <a:noFill/>
          <a:ln w="9525">
            <a:noFill/>
            <a:miter lim="800000"/>
            <a:headEnd/>
            <a:tailEnd/>
          </a:ln>
        </p:spPr>
      </p:pic>
      <p:sp>
        <p:nvSpPr>
          <p:cNvPr id="56324" name="Rectangle 4"/>
          <p:cNvSpPr>
            <a:spLocks noChangeArrowheads="1"/>
          </p:cNvSpPr>
          <p:nvPr/>
        </p:nvSpPr>
        <p:spPr bwMode="auto">
          <a:xfrm>
            <a:off x="762000" y="3048000"/>
            <a:ext cx="7620000" cy="3581400"/>
          </a:xfrm>
          <a:prstGeom prst="rect">
            <a:avLst/>
          </a:prstGeom>
          <a:solidFill>
            <a:srgbClr val="000000"/>
          </a:solidFill>
          <a:ln w="38100">
            <a:solidFill>
              <a:srgbClr val="FF00FF"/>
            </a:solidFill>
            <a:miter lim="800000"/>
            <a:headEnd/>
            <a:tailEnd/>
          </a:ln>
        </p:spPr>
        <p:txBody>
          <a:bodyPr tIns="137160"/>
          <a:lstStyle/>
          <a:p>
            <a:pPr algn="r" rtl="1">
              <a:spcBef>
                <a:spcPct val="20000"/>
              </a:spcBef>
              <a:buClr>
                <a:srgbClr val="9999FF"/>
              </a:buClr>
              <a:buSzPct val="90000"/>
              <a:buFont typeface="Wingdings" pitchFamily="2" charset="2"/>
              <a:buNone/>
            </a:pPr>
            <a:r>
              <a:rPr lang="ar-SA" sz="6600" b="0" dirty="0">
                <a:solidFill>
                  <a:srgbClr val="FFFF00"/>
                </a:solidFill>
                <a:latin typeface="Arial" pitchFamily="34" charset="0"/>
                <a:cs typeface="Arial" pitchFamily="34" charset="0"/>
              </a:rPr>
              <a:t>رَبُّ</a:t>
            </a:r>
            <a:r>
              <a:rPr lang="ar-SA" sz="6600" b="0" dirty="0">
                <a:solidFill>
                  <a:srgbClr val="FF0000"/>
                </a:solidFill>
                <a:latin typeface="Arial" pitchFamily="34" charset="0"/>
                <a:cs typeface="Arial" pitchFamily="34" charset="0"/>
              </a:rPr>
              <a:t>هَا</a:t>
            </a:r>
            <a:r>
              <a:rPr lang="ar-SA" sz="5400" b="0" dirty="0">
                <a:solidFill>
                  <a:srgbClr val="FF3300"/>
                </a:solidFill>
                <a:latin typeface="Arial" pitchFamily="34" charset="0"/>
                <a:cs typeface="Arial" pitchFamily="34" charset="0"/>
              </a:rPr>
              <a:t>  </a:t>
            </a:r>
            <a:r>
              <a:rPr lang="en-US" sz="5400" b="0" dirty="0">
                <a:solidFill>
                  <a:srgbClr val="FF3300"/>
                </a:solidFill>
                <a:latin typeface="Arial" pitchFamily="34" charset="0"/>
                <a:cs typeface="Arial" pitchFamily="34" charset="0"/>
              </a:rPr>
              <a:t>   </a:t>
            </a:r>
            <a:r>
              <a:rPr lang="ar-SA" sz="5400" b="0" dirty="0">
                <a:solidFill>
                  <a:srgbClr val="FF3300"/>
                </a:solidFill>
                <a:latin typeface="Arial" pitchFamily="34" charset="0"/>
                <a:cs typeface="Arial" pitchFamily="34" charset="0"/>
              </a:rPr>
              <a:t> 	</a:t>
            </a:r>
            <a:r>
              <a:rPr lang="en-US" b="0" dirty="0" smtClean="0">
                <a:solidFill>
                  <a:srgbClr val="FF3300"/>
                </a:solidFill>
                <a:latin typeface="Arial" pitchFamily="34" charset="0"/>
              </a:rPr>
              <a:t>her</a:t>
            </a:r>
            <a:r>
              <a:rPr lang="en-US" b="0" dirty="0" smtClean="0">
                <a:solidFill>
                  <a:srgbClr val="FFFF00"/>
                </a:solidFill>
                <a:latin typeface="Arial" pitchFamily="34" charset="0"/>
              </a:rPr>
              <a:t> </a:t>
            </a:r>
            <a:r>
              <a:rPr lang="en-US" b="0" dirty="0">
                <a:solidFill>
                  <a:srgbClr val="FFFF00"/>
                </a:solidFill>
                <a:latin typeface="Arial" pitchFamily="34" charset="0"/>
              </a:rPr>
              <a:t>Lord </a:t>
            </a:r>
            <a:endParaRPr lang="ar-SA" b="0" dirty="0">
              <a:solidFill>
                <a:srgbClr val="FFFF00"/>
              </a:solidFill>
              <a:latin typeface="Arial" pitchFamily="34" charset="0"/>
            </a:endParaRPr>
          </a:p>
          <a:p>
            <a:pPr algn="r" rtl="1">
              <a:spcBef>
                <a:spcPct val="20000"/>
              </a:spcBef>
              <a:buClr>
                <a:srgbClr val="9999FF"/>
              </a:buClr>
              <a:buSzPct val="90000"/>
              <a:buFont typeface="Wingdings" pitchFamily="2" charset="2"/>
              <a:buNone/>
            </a:pPr>
            <a:r>
              <a:rPr lang="ar-SA" sz="6600" b="0" dirty="0">
                <a:solidFill>
                  <a:srgbClr val="FFFF00"/>
                </a:solidFill>
                <a:latin typeface="Arial" pitchFamily="34" charset="0"/>
                <a:cs typeface="Arial" pitchFamily="34" charset="0"/>
              </a:rPr>
              <a:t>دِينُ</a:t>
            </a:r>
            <a:r>
              <a:rPr lang="ar-SA" sz="6600" b="0" dirty="0">
                <a:solidFill>
                  <a:srgbClr val="FF0000"/>
                </a:solidFill>
                <a:latin typeface="Arial" pitchFamily="34" charset="0"/>
                <a:cs typeface="Arial" pitchFamily="34" charset="0"/>
              </a:rPr>
              <a:t>هَا</a:t>
            </a:r>
            <a:r>
              <a:rPr lang="ar-SA" sz="5400" b="0" dirty="0">
                <a:solidFill>
                  <a:srgbClr val="FF3300"/>
                </a:solidFill>
                <a:latin typeface="Arial" pitchFamily="34" charset="0"/>
                <a:cs typeface="Arial" pitchFamily="34" charset="0"/>
              </a:rPr>
              <a:t> </a:t>
            </a:r>
            <a:r>
              <a:rPr lang="ar-SA" sz="5400" b="0" dirty="0">
                <a:solidFill>
                  <a:srgbClr val="FFFF00"/>
                </a:solidFill>
                <a:latin typeface="Arial" pitchFamily="34" charset="0"/>
                <a:cs typeface="Arial" pitchFamily="34" charset="0"/>
              </a:rPr>
              <a:t> </a:t>
            </a:r>
            <a:r>
              <a:rPr lang="en-US" sz="5400" b="0" dirty="0">
                <a:solidFill>
                  <a:srgbClr val="FFFF00"/>
                </a:solidFill>
                <a:latin typeface="Arial" pitchFamily="34" charset="0"/>
                <a:cs typeface="Arial" pitchFamily="34" charset="0"/>
              </a:rPr>
              <a:t>    </a:t>
            </a:r>
            <a:r>
              <a:rPr lang="ar-SA" sz="5400" b="0" dirty="0">
                <a:solidFill>
                  <a:srgbClr val="FFFF00"/>
                </a:solidFill>
                <a:latin typeface="Arial" pitchFamily="34" charset="0"/>
                <a:cs typeface="Arial" pitchFamily="34" charset="0"/>
              </a:rPr>
              <a:t>	</a:t>
            </a:r>
            <a:r>
              <a:rPr lang="en-US" sz="4400" b="0" dirty="0" smtClean="0">
                <a:solidFill>
                  <a:srgbClr val="FF0000"/>
                </a:solidFill>
                <a:latin typeface="Arial" pitchFamily="34" charset="0"/>
              </a:rPr>
              <a:t>her </a:t>
            </a:r>
            <a:r>
              <a:rPr lang="en-US" sz="4400" b="0" dirty="0" err="1">
                <a:solidFill>
                  <a:srgbClr val="FFFF00"/>
                </a:solidFill>
                <a:latin typeface="Arial" pitchFamily="34" charset="0"/>
              </a:rPr>
              <a:t>Deen</a:t>
            </a:r>
            <a:r>
              <a:rPr lang="en-US" b="0" dirty="0">
                <a:solidFill>
                  <a:srgbClr val="FF0000"/>
                </a:solidFill>
                <a:latin typeface="Arial" pitchFamily="34" charset="0"/>
              </a:rPr>
              <a:t> </a:t>
            </a:r>
            <a:endParaRPr lang="ar-SA" b="0" dirty="0">
              <a:solidFill>
                <a:srgbClr val="FF0000"/>
              </a:solidFill>
              <a:latin typeface="Arial" pitchFamily="34" charset="0"/>
            </a:endParaRPr>
          </a:p>
          <a:p>
            <a:pPr algn="r" rtl="1">
              <a:spcBef>
                <a:spcPct val="20000"/>
              </a:spcBef>
              <a:buClr>
                <a:srgbClr val="9999FF"/>
              </a:buClr>
              <a:buSzPct val="90000"/>
              <a:buFont typeface="Wingdings" pitchFamily="2" charset="2"/>
              <a:buNone/>
            </a:pPr>
            <a:r>
              <a:rPr lang="ar-SA" sz="6600" b="0" dirty="0">
                <a:solidFill>
                  <a:srgbClr val="FFFF00"/>
                </a:solidFill>
                <a:latin typeface="Arial" pitchFamily="34" charset="0"/>
                <a:cs typeface="Arial" pitchFamily="34" charset="0"/>
              </a:rPr>
              <a:t>كِتَابُ</a:t>
            </a:r>
            <a:r>
              <a:rPr lang="ar-SA" sz="6600" b="0" dirty="0">
                <a:solidFill>
                  <a:srgbClr val="FF0000"/>
                </a:solidFill>
                <a:latin typeface="Arial" pitchFamily="34" charset="0"/>
                <a:cs typeface="Arial" pitchFamily="34" charset="0"/>
              </a:rPr>
              <a:t>هَا</a:t>
            </a:r>
            <a:r>
              <a:rPr lang="en-US" sz="6600" b="0" dirty="0">
                <a:solidFill>
                  <a:srgbClr val="FF0000"/>
                </a:solidFill>
                <a:latin typeface="Arial" pitchFamily="34" charset="0"/>
                <a:cs typeface="Arial" pitchFamily="34" charset="0"/>
              </a:rPr>
              <a:t>  </a:t>
            </a:r>
            <a:r>
              <a:rPr lang="ar-SA" sz="5400" b="0" dirty="0">
                <a:solidFill>
                  <a:srgbClr val="FF3300"/>
                </a:solidFill>
                <a:latin typeface="Arial" pitchFamily="34" charset="0"/>
                <a:cs typeface="Arial" pitchFamily="34" charset="0"/>
              </a:rPr>
              <a:t>	</a:t>
            </a:r>
            <a:r>
              <a:rPr lang="en-US" sz="5400" b="0" dirty="0">
                <a:solidFill>
                  <a:srgbClr val="FF3300"/>
                </a:solidFill>
                <a:latin typeface="Arial" pitchFamily="34" charset="0"/>
                <a:cs typeface="Arial" pitchFamily="34" charset="0"/>
              </a:rPr>
              <a:t>   </a:t>
            </a:r>
            <a:r>
              <a:rPr lang="en-US" sz="4400" b="0" dirty="0">
                <a:solidFill>
                  <a:srgbClr val="FF0000"/>
                </a:solidFill>
                <a:latin typeface="Arial" pitchFamily="34" charset="0"/>
              </a:rPr>
              <a:t>h</a:t>
            </a:r>
            <a:r>
              <a:rPr lang="en-US" sz="4400" b="0" dirty="0" smtClean="0">
                <a:solidFill>
                  <a:srgbClr val="FF0000"/>
                </a:solidFill>
                <a:latin typeface="Arial" pitchFamily="34" charset="0"/>
              </a:rPr>
              <a:t>er </a:t>
            </a:r>
            <a:r>
              <a:rPr lang="en-US" sz="4400" b="0" dirty="0">
                <a:solidFill>
                  <a:srgbClr val="FFFF00"/>
                </a:solidFill>
                <a:latin typeface="Arial" pitchFamily="34" charset="0"/>
              </a:rPr>
              <a:t>Book</a:t>
            </a:r>
          </a:p>
        </p:txBody>
      </p:sp>
      <p:sp>
        <p:nvSpPr>
          <p:cNvPr id="56325" name="Rectangle 5"/>
          <p:cNvSpPr>
            <a:spLocks noChangeArrowheads="1"/>
          </p:cNvSpPr>
          <p:nvPr/>
        </p:nvSpPr>
        <p:spPr bwMode="auto">
          <a:xfrm>
            <a:off x="762000" y="1447800"/>
            <a:ext cx="7543800" cy="1295400"/>
          </a:xfrm>
          <a:prstGeom prst="rect">
            <a:avLst/>
          </a:prstGeom>
          <a:solidFill>
            <a:srgbClr val="000000"/>
          </a:solidFill>
          <a:ln w="38100">
            <a:solidFill>
              <a:srgbClr val="FF00FF"/>
            </a:solidFill>
            <a:miter lim="800000"/>
            <a:headEnd/>
            <a:tailEnd/>
          </a:ln>
        </p:spPr>
        <p:txBody>
          <a:bodyPr/>
          <a:lstStyle/>
          <a:p>
            <a:pPr marL="342900" indent="-287338" algn="r" rtl="1">
              <a:spcBef>
                <a:spcPct val="20000"/>
              </a:spcBef>
              <a:buClr>
                <a:srgbClr val="9999FF"/>
              </a:buClr>
              <a:buSzPct val="90000"/>
              <a:buFont typeface="Wingdings" pitchFamily="2" charset="2"/>
              <a:buNone/>
            </a:pPr>
            <a:r>
              <a:rPr lang="ar-SA" sz="7200" b="0">
                <a:solidFill>
                  <a:srgbClr val="FF3300"/>
                </a:solidFill>
                <a:latin typeface="Arial" pitchFamily="34" charset="0"/>
                <a:cs typeface="Arial" pitchFamily="34" charset="0"/>
              </a:rPr>
              <a:t>هِيَ</a:t>
            </a:r>
            <a:r>
              <a:rPr lang="ar-SA" sz="6600" b="0">
                <a:solidFill>
                  <a:srgbClr val="FF3300"/>
                </a:solidFill>
                <a:latin typeface="Arial" pitchFamily="34" charset="0"/>
                <a:cs typeface="Arial" pitchFamily="34" charset="0"/>
              </a:rPr>
              <a:t> </a:t>
            </a:r>
            <a:r>
              <a:rPr lang="en-US" sz="6600" b="0">
                <a:solidFill>
                  <a:srgbClr val="FF3300"/>
                </a:solidFill>
                <a:latin typeface="Arial" pitchFamily="34" charset="0"/>
                <a:cs typeface="Arial" pitchFamily="34" charset="0"/>
              </a:rPr>
              <a:t>   </a:t>
            </a:r>
            <a:r>
              <a:rPr lang="ar-SA" sz="6600" b="0">
                <a:solidFill>
                  <a:srgbClr val="FF3300"/>
                </a:solidFill>
                <a:latin typeface="Arial" pitchFamily="34" charset="0"/>
                <a:cs typeface="Arial" pitchFamily="34" charset="0"/>
              </a:rPr>
              <a:t>   </a:t>
            </a:r>
            <a:r>
              <a:rPr lang="en-US" sz="6000" b="0">
                <a:solidFill>
                  <a:srgbClr val="FFFF00"/>
                </a:solidFill>
                <a:latin typeface="Arial" pitchFamily="34" charset="0"/>
              </a:rPr>
              <a:t>She </a:t>
            </a:r>
            <a:r>
              <a:rPr lang="ar-SA" sz="6600" b="0">
                <a:solidFill>
                  <a:srgbClr val="FFFF00"/>
                </a:solidFill>
                <a:latin typeface="Arial" pitchFamily="34" charset="0"/>
                <a:cs typeface="Arial" pitchFamily="34" charset="0"/>
              </a:rPr>
              <a:t>  </a:t>
            </a:r>
            <a:endParaRPr lang="en-US" sz="6600" b="0">
              <a:solidFill>
                <a:srgbClr val="FFFF00"/>
              </a:solidFill>
              <a:latin typeface="Arial" pitchFamily="34" charset="0"/>
              <a:cs typeface="Arial" pitchFamily="34" charset="0"/>
            </a:endParaRPr>
          </a:p>
        </p:txBody>
      </p:sp>
      <p:pic>
        <p:nvPicPr>
          <p:cNvPr id="780294" name="Picture 6"/>
          <p:cNvPicPr>
            <a:picLocks noChangeAspect="1" noChangeArrowheads="1"/>
          </p:cNvPicPr>
          <p:nvPr/>
        </p:nvPicPr>
        <p:blipFill>
          <a:blip r:embed="rId4" cstate="print">
            <a:lum bright="22000"/>
          </a:blip>
          <a:srcRect/>
          <a:stretch>
            <a:fillRect/>
          </a:stretch>
        </p:blipFill>
        <p:spPr bwMode="auto">
          <a:xfrm rot="391188">
            <a:off x="762000" y="4038600"/>
            <a:ext cx="906463" cy="1728788"/>
          </a:xfrm>
          <a:prstGeom prst="rect">
            <a:avLst/>
          </a:prstGeom>
          <a:noFill/>
          <a:ln w="9525">
            <a:noFill/>
            <a:miter lim="800000"/>
            <a:headEnd/>
            <a:tailEnd/>
          </a:ln>
          <a:effectLst>
            <a:outerShdw dist="25400" dir="5400000" algn="ctr" rotWithShape="0">
              <a:srgbClr val="000000"/>
            </a:outerShdw>
          </a:effectLst>
        </p:spPr>
      </p:pic>
    </p:spTree>
    <p:extLst>
      <p:ext uri="{BB962C8B-B14F-4D97-AF65-F5344CB8AC3E}">
        <p14:creationId xmlns:p14="http://schemas.microsoft.com/office/powerpoint/2010/main" val="1850612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281603" name="Group 3"/>
          <p:cNvGraphicFramePr>
            <a:graphicFrameLocks noGrp="1"/>
          </p:cNvGraphicFramePr>
          <p:nvPr/>
        </p:nvGraphicFramePr>
        <p:xfrm>
          <a:off x="152400" y="457200"/>
          <a:ext cx="8763000" cy="2376488"/>
        </p:xfrm>
        <a:graphic>
          <a:graphicData uri="http://schemas.openxmlformats.org/drawingml/2006/table">
            <a:tbl>
              <a:tblPr rtl="1"/>
              <a:tblGrid>
                <a:gridCol w="1981200"/>
                <a:gridCol w="2209800"/>
                <a:gridCol w="2209800"/>
                <a:gridCol w="2362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إِيَّاكَ</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نَعْبُدُ</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وَإِيَّاكَ</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نَسْتَعِينُ</a:t>
                      </a:r>
                      <a:r>
                        <a:rPr kumimoji="0" lang="ar-SA" sz="30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(5)</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810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alone</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worship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and You alone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ask for help.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3332" name="Rectangle 20"/>
          <p:cNvSpPr>
            <a:spLocks noChangeArrowheads="1"/>
          </p:cNvSpPr>
          <p:nvPr/>
        </p:nvSpPr>
        <p:spPr bwMode="auto">
          <a:xfrm>
            <a:off x="457200" y="-228600"/>
            <a:ext cx="8229600" cy="914400"/>
          </a:xfrm>
          <a:prstGeom prst="rect">
            <a:avLst/>
          </a:prstGeom>
          <a:noFill/>
          <a:ln w="9525" algn="ctr">
            <a:noFill/>
            <a:miter lim="800000"/>
            <a:headEnd/>
            <a:tailEnd/>
          </a:ln>
        </p:spPr>
        <p:txBody>
          <a:bodyPr anchor="ctr"/>
          <a:lstStyle/>
          <a:p>
            <a:pPr algn="ctr" rtl="1" eaLnBrk="0" hangingPunct="0">
              <a:spcBef>
                <a:spcPct val="0"/>
              </a:spcBef>
            </a:pPr>
            <a:r>
              <a:rPr lang="ur-PK" sz="2400" b="0">
                <a:cs typeface="Tajweed" pitchFamily="2" charset="-78"/>
              </a:rPr>
              <a:t>سُورَ</a:t>
            </a:r>
            <a:r>
              <a:rPr lang="ar-SA" sz="2400" b="0">
                <a:cs typeface="Tajweed" pitchFamily="2" charset="-78"/>
              </a:rPr>
              <a:t>ةُ</a:t>
            </a:r>
            <a:r>
              <a:rPr lang="ur-PK" sz="2400" b="0">
                <a:cs typeface="Tajweed" pitchFamily="2" charset="-78"/>
              </a:rPr>
              <a:t> </a:t>
            </a:r>
            <a:r>
              <a:rPr lang="ar-SA" sz="2400" b="0">
                <a:cs typeface="Tajweed" pitchFamily="2" charset="-78"/>
              </a:rPr>
              <a:t>الْفَاتِحَة</a:t>
            </a:r>
            <a:endParaRPr lang="en-US" sz="2400" b="0">
              <a:cs typeface="Tajweed" pitchFamily="2" charset="-78"/>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2342" name="Picture 6"/>
          <p:cNvPicPr>
            <a:picLocks noChangeAspect="1" noChangeArrowheads="1"/>
          </p:cNvPicPr>
          <p:nvPr/>
        </p:nvPicPr>
        <p:blipFill>
          <a:blip r:embed="rId3" cstate="print"/>
          <a:srcRect/>
          <a:stretch>
            <a:fillRect/>
          </a:stretch>
        </p:blipFill>
        <p:spPr bwMode="auto">
          <a:xfrm rot="391188">
            <a:off x="217488" y="130175"/>
            <a:ext cx="906462" cy="1728788"/>
          </a:xfrm>
          <a:prstGeom prst="rect">
            <a:avLst/>
          </a:prstGeom>
          <a:noFill/>
          <a:ln w="9525">
            <a:noFill/>
            <a:miter lim="800000"/>
            <a:headEnd/>
            <a:tailEnd/>
          </a:ln>
          <a:effectLst>
            <a:outerShdw dist="25400" dir="5400000" algn="ctr" rotWithShape="0">
              <a:srgbClr val="000000"/>
            </a:outerShdw>
          </a:effectLst>
        </p:spPr>
      </p:pic>
      <p:sp>
        <p:nvSpPr>
          <p:cNvPr id="7" name="Slide Number Placeholder 6"/>
          <p:cNvSpPr>
            <a:spLocks noGrp="1"/>
          </p:cNvSpPr>
          <p:nvPr>
            <p:ph type="sldNum" sz="quarter" idx="10"/>
          </p:nvPr>
        </p:nvSpPr>
        <p:spPr/>
        <p:txBody>
          <a:bodyPr/>
          <a:lstStyle/>
          <a:p>
            <a:pPr>
              <a:defRPr/>
            </a:pPr>
            <a:fld id="{1F956DDF-96DE-46AF-B3FF-3E33E7449F0E}" type="slidenum">
              <a:rPr lang="ar-SA" smtClean="0">
                <a:solidFill>
                  <a:srgbClr val="FFFFFF"/>
                </a:solidFill>
              </a:rPr>
              <a:pPr>
                <a:defRPr/>
              </a:pPr>
              <a:t>110</a:t>
            </a:fld>
            <a:endParaRPr lang="en-US">
              <a:solidFill>
                <a:srgbClr val="FFFFFF"/>
              </a:solidFill>
            </a:endParaRPr>
          </a:p>
        </p:txBody>
      </p:sp>
      <p:graphicFrame>
        <p:nvGraphicFramePr>
          <p:cNvPr id="11" name="Group 38"/>
          <p:cNvGraphicFramePr>
            <a:graphicFrameLocks noGrp="1"/>
          </p:cNvGraphicFramePr>
          <p:nvPr/>
        </p:nvGraphicFramePr>
        <p:xfrm>
          <a:off x="762000" y="1143000"/>
          <a:ext cx="7924800" cy="2286000"/>
        </p:xfrm>
        <a:graphic>
          <a:graphicData uri="http://schemas.openxmlformats.org/drawingml/2006/table">
            <a:tbl>
              <a:tblPr/>
              <a:tblGrid>
                <a:gridCol w="3879850"/>
                <a:gridCol w="4044950"/>
              </a:tblGrid>
              <a:tr h="2286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96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jweed" pitchFamily="2" charset="-78"/>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03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rPr>
                        <a:t>مُسْلِم </a:t>
                      </a:r>
                      <a:r>
                        <a:rPr lang="en-US" sz="9600" dirty="0" smtClean="0">
                          <a:solidFill>
                            <a:srgbClr val="FF3300"/>
                          </a:solidFill>
                          <a:cs typeface="Tajweed" pitchFamily="2" charset="-78"/>
                          <a:sym typeface="Symbol" pitchFamily="18" charset="2"/>
                        </a:rPr>
                        <a:t></a:t>
                      </a:r>
                      <a:endParaRPr kumimoji="0" lang="en-US" sz="103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cap="flat">
                      <a:noFill/>
                    </a:lnT>
                    <a:lnB cap="flat">
                      <a:noFill/>
                    </a:lnB>
                    <a:lnTlToBr>
                      <a:noFill/>
                    </a:lnTlToBr>
                    <a:lnBlToTr>
                      <a:noFill/>
                    </a:lnBlToTr>
                    <a:noFill/>
                  </a:tcPr>
                </a:tc>
              </a:tr>
            </a:tbl>
          </a:graphicData>
        </a:graphic>
      </p:graphicFrame>
      <p:sp>
        <p:nvSpPr>
          <p:cNvPr id="13" name="Rectangle 12"/>
          <p:cNvSpPr/>
          <p:nvPr/>
        </p:nvSpPr>
        <p:spPr>
          <a:xfrm>
            <a:off x="1951038" y="1600200"/>
            <a:ext cx="2468562" cy="1570038"/>
          </a:xfrm>
          <a:prstGeom prst="rect">
            <a:avLst/>
          </a:prstGeom>
          <a:solidFill>
            <a:srgbClr val="FF66FF"/>
          </a:solidFill>
        </p:spPr>
        <p:txBody>
          <a:bodyPr wrap="none">
            <a:spAutoFit/>
          </a:bodyPr>
          <a:lstStyle/>
          <a:p>
            <a:pPr>
              <a:defRPr/>
            </a:pPr>
            <a:r>
              <a:rPr lang="ur-PK" sz="9600" b="0" dirty="0">
                <a:solidFill>
                  <a:srgbClr val="000066">
                    <a:lumMod val="50000"/>
                  </a:srgbClr>
                </a:solidFill>
                <a:cs typeface="Tajweed" pitchFamily="2" charset="-78"/>
              </a:rPr>
              <a:t>مُسْلِمَة</a:t>
            </a:r>
            <a:endParaRPr lang="en-US" sz="9600" dirty="0">
              <a:solidFill>
                <a:srgbClr val="000066">
                  <a:lumMod val="50000"/>
                </a:srgbClr>
              </a:solidFill>
            </a:endParaRPr>
          </a:p>
        </p:txBody>
      </p:sp>
      <p:graphicFrame>
        <p:nvGraphicFramePr>
          <p:cNvPr id="17" name="Group 38"/>
          <p:cNvGraphicFramePr>
            <a:graphicFrameLocks noGrp="1"/>
          </p:cNvGraphicFramePr>
          <p:nvPr/>
        </p:nvGraphicFramePr>
        <p:xfrm>
          <a:off x="838200" y="3810000"/>
          <a:ext cx="7924800" cy="2286000"/>
        </p:xfrm>
        <a:graphic>
          <a:graphicData uri="http://schemas.openxmlformats.org/drawingml/2006/table">
            <a:tbl>
              <a:tblPr/>
              <a:tblGrid>
                <a:gridCol w="3879850"/>
                <a:gridCol w="4044950"/>
              </a:tblGrid>
              <a:tr h="2286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96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jweed" pitchFamily="2" charset="-78"/>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03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rPr>
                        <a:t>مُؤْمِن </a:t>
                      </a:r>
                      <a:r>
                        <a:rPr lang="en-US" sz="9600" dirty="0" smtClean="0">
                          <a:solidFill>
                            <a:srgbClr val="FF3300"/>
                          </a:solidFill>
                          <a:cs typeface="Tajweed" pitchFamily="2" charset="-78"/>
                          <a:sym typeface="Symbol" pitchFamily="18" charset="2"/>
                        </a:rPr>
                        <a:t></a:t>
                      </a:r>
                      <a:endParaRPr kumimoji="0" lang="en-US" sz="103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cap="flat">
                      <a:noFill/>
                    </a:lnT>
                    <a:lnB cap="flat">
                      <a:noFill/>
                    </a:lnB>
                    <a:lnTlToBr>
                      <a:noFill/>
                    </a:lnTlToBr>
                    <a:lnBlToTr>
                      <a:noFill/>
                    </a:lnBlToTr>
                    <a:noFill/>
                  </a:tcPr>
                </a:tc>
              </a:tr>
            </a:tbl>
          </a:graphicData>
        </a:graphic>
      </p:graphicFrame>
      <p:sp>
        <p:nvSpPr>
          <p:cNvPr id="18" name="Rectangle 17"/>
          <p:cNvSpPr/>
          <p:nvPr/>
        </p:nvSpPr>
        <p:spPr>
          <a:xfrm>
            <a:off x="2247900" y="4267200"/>
            <a:ext cx="2095500" cy="1570038"/>
          </a:xfrm>
          <a:prstGeom prst="rect">
            <a:avLst/>
          </a:prstGeom>
          <a:solidFill>
            <a:srgbClr val="FF66FF"/>
          </a:solidFill>
        </p:spPr>
        <p:txBody>
          <a:bodyPr wrap="none">
            <a:spAutoFit/>
          </a:bodyPr>
          <a:lstStyle/>
          <a:p>
            <a:pPr>
              <a:defRPr/>
            </a:pPr>
            <a:r>
              <a:rPr lang="ur-PK" sz="9600" b="0" dirty="0">
                <a:solidFill>
                  <a:srgbClr val="000066">
                    <a:lumMod val="50000"/>
                  </a:srgbClr>
                </a:solidFill>
                <a:cs typeface="Tajweed" pitchFamily="2" charset="-78"/>
              </a:rPr>
              <a:t>مُؤْمِنَة</a:t>
            </a:r>
            <a:endParaRPr lang="en-US" sz="9600" dirty="0">
              <a:solidFill>
                <a:srgbClr val="000066">
                  <a:lumMod val="50000"/>
                </a:srgbClr>
              </a:solidFill>
            </a:endParaRPr>
          </a:p>
        </p:txBody>
      </p:sp>
    </p:spTree>
    <p:extLst>
      <p:ext uri="{BB962C8B-B14F-4D97-AF65-F5344CB8AC3E}">
        <p14:creationId xmlns:p14="http://schemas.microsoft.com/office/powerpoint/2010/main" val="141528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6" presetClass="emph" presetSubtype="0" repeatCount="indefinite" accel="50000" decel="50000" fill="hold" grpId="0" nodeType="withEffect">
                                  <p:stCondLst>
                                    <p:cond delay="0"/>
                                  </p:stCondLst>
                                  <p:endCondLst>
                                    <p:cond evt="onNext" delay="0">
                                      <p:tgtEl>
                                        <p:sldTgt/>
                                      </p:tgtEl>
                                    </p:cond>
                                  </p:endCondLst>
                                  <p:childTnLst>
                                    <p:animScale>
                                      <p:cBhvr>
                                        <p:cTn id="8" dur="2000" fill="hold"/>
                                        <p:tgtEl>
                                          <p:spTgt spid="13"/>
                                        </p:tgtEl>
                                      </p:cBhvr>
                                      <p:by x="115000" y="115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6" presetClass="emph" presetSubtype="0" repeatCount="indefinite" accel="50000" decel="50000" fill="hold" grpId="0" nodeType="withEffect">
                                  <p:stCondLst>
                                    <p:cond delay="0"/>
                                  </p:stCondLst>
                                  <p:endCondLst>
                                    <p:cond evt="onNext" delay="0">
                                      <p:tgtEl>
                                        <p:sldTgt/>
                                      </p:tgtEl>
                                    </p:cond>
                                  </p:endCondLst>
                                  <p:childTnLst>
                                    <p:animScale>
                                      <p:cBhvr>
                                        <p:cTn id="18" dur="2000" fill="hold"/>
                                        <p:tgtEl>
                                          <p:spTgt spid="18"/>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18"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2342" name="Picture 6"/>
          <p:cNvPicPr>
            <a:picLocks noChangeAspect="1" noChangeArrowheads="1"/>
          </p:cNvPicPr>
          <p:nvPr/>
        </p:nvPicPr>
        <p:blipFill>
          <a:blip r:embed="rId3" cstate="print"/>
          <a:srcRect/>
          <a:stretch>
            <a:fillRect/>
          </a:stretch>
        </p:blipFill>
        <p:spPr bwMode="auto">
          <a:xfrm rot="391188">
            <a:off x="95250" y="46038"/>
            <a:ext cx="906463" cy="1728787"/>
          </a:xfrm>
          <a:prstGeom prst="rect">
            <a:avLst/>
          </a:prstGeom>
          <a:noFill/>
          <a:ln w="9525">
            <a:noFill/>
            <a:miter lim="800000"/>
            <a:headEnd/>
            <a:tailEnd/>
          </a:ln>
          <a:effectLst>
            <a:outerShdw dist="25400" dir="5400000" algn="ctr" rotWithShape="0">
              <a:srgbClr val="000000"/>
            </a:outerShdw>
          </a:effectLst>
        </p:spPr>
      </p:pic>
      <p:sp>
        <p:nvSpPr>
          <p:cNvPr id="7" name="Slide Number Placeholder 6"/>
          <p:cNvSpPr>
            <a:spLocks noGrp="1"/>
          </p:cNvSpPr>
          <p:nvPr>
            <p:ph type="sldNum" sz="quarter" idx="10"/>
          </p:nvPr>
        </p:nvSpPr>
        <p:spPr/>
        <p:txBody>
          <a:bodyPr/>
          <a:lstStyle/>
          <a:p>
            <a:pPr>
              <a:defRPr/>
            </a:pPr>
            <a:fld id="{2D0318EF-0329-48F9-B19D-DDF2F91E2DC3}" type="slidenum">
              <a:rPr lang="ar-SA" smtClean="0">
                <a:solidFill>
                  <a:srgbClr val="FFFFFF"/>
                </a:solidFill>
              </a:rPr>
              <a:pPr>
                <a:defRPr/>
              </a:pPr>
              <a:t>111</a:t>
            </a:fld>
            <a:endParaRPr lang="en-US">
              <a:solidFill>
                <a:srgbClr val="FFFFFF"/>
              </a:solidFill>
            </a:endParaRPr>
          </a:p>
        </p:txBody>
      </p:sp>
      <p:graphicFrame>
        <p:nvGraphicFramePr>
          <p:cNvPr id="11" name="Group 38"/>
          <p:cNvGraphicFramePr>
            <a:graphicFrameLocks noGrp="1"/>
          </p:cNvGraphicFramePr>
          <p:nvPr/>
        </p:nvGraphicFramePr>
        <p:xfrm>
          <a:off x="685800" y="1143000"/>
          <a:ext cx="8001000" cy="2286000"/>
        </p:xfrm>
        <a:graphic>
          <a:graphicData uri="http://schemas.openxmlformats.org/drawingml/2006/table">
            <a:tbl>
              <a:tblPr/>
              <a:tblGrid>
                <a:gridCol w="3956050"/>
                <a:gridCol w="4044950"/>
              </a:tblGrid>
              <a:tr h="2286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96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jweed" pitchFamily="2" charset="-78"/>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03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rPr>
                        <a:t>صَالِح </a:t>
                      </a:r>
                      <a:r>
                        <a:rPr lang="en-US" sz="9600" dirty="0" smtClean="0">
                          <a:solidFill>
                            <a:srgbClr val="FF3300"/>
                          </a:solidFill>
                          <a:cs typeface="Tajweed" pitchFamily="2" charset="-78"/>
                          <a:sym typeface="Symbol" pitchFamily="18" charset="2"/>
                        </a:rPr>
                        <a:t></a:t>
                      </a:r>
                      <a:endParaRPr kumimoji="0" lang="en-US" sz="103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cap="flat">
                      <a:noFill/>
                    </a:lnT>
                    <a:lnB cap="flat">
                      <a:noFill/>
                    </a:lnB>
                    <a:lnTlToBr>
                      <a:noFill/>
                    </a:lnTlToBr>
                    <a:lnBlToTr>
                      <a:noFill/>
                    </a:lnBlToTr>
                    <a:noFill/>
                  </a:tcPr>
                </a:tc>
              </a:tr>
            </a:tbl>
          </a:graphicData>
        </a:graphic>
      </p:graphicFrame>
      <p:sp>
        <p:nvSpPr>
          <p:cNvPr id="13" name="Rectangle 12"/>
          <p:cNvSpPr/>
          <p:nvPr/>
        </p:nvSpPr>
        <p:spPr>
          <a:xfrm>
            <a:off x="2014538" y="1600200"/>
            <a:ext cx="2557462" cy="1570038"/>
          </a:xfrm>
          <a:prstGeom prst="rect">
            <a:avLst/>
          </a:prstGeom>
          <a:solidFill>
            <a:srgbClr val="FF66FF"/>
          </a:solidFill>
        </p:spPr>
        <p:txBody>
          <a:bodyPr wrap="none">
            <a:spAutoFit/>
          </a:bodyPr>
          <a:lstStyle/>
          <a:p>
            <a:pPr>
              <a:defRPr/>
            </a:pPr>
            <a:r>
              <a:rPr lang="ur-PK" sz="9600" b="0" dirty="0">
                <a:solidFill>
                  <a:srgbClr val="000066">
                    <a:lumMod val="50000"/>
                  </a:srgbClr>
                </a:solidFill>
                <a:cs typeface="Tajweed" pitchFamily="2" charset="-78"/>
              </a:rPr>
              <a:t>صَالِحَة</a:t>
            </a:r>
            <a:endParaRPr lang="en-US" sz="9600" dirty="0">
              <a:solidFill>
                <a:srgbClr val="000066">
                  <a:lumMod val="50000"/>
                </a:srgbClr>
              </a:solidFill>
            </a:endParaRPr>
          </a:p>
        </p:txBody>
      </p:sp>
      <p:graphicFrame>
        <p:nvGraphicFramePr>
          <p:cNvPr id="17" name="Group 38"/>
          <p:cNvGraphicFramePr>
            <a:graphicFrameLocks noGrp="1"/>
          </p:cNvGraphicFramePr>
          <p:nvPr/>
        </p:nvGraphicFramePr>
        <p:xfrm>
          <a:off x="838200" y="3810000"/>
          <a:ext cx="7924800" cy="2286000"/>
        </p:xfrm>
        <a:graphic>
          <a:graphicData uri="http://schemas.openxmlformats.org/drawingml/2006/table">
            <a:tbl>
              <a:tblPr/>
              <a:tblGrid>
                <a:gridCol w="3879850"/>
                <a:gridCol w="4044950"/>
              </a:tblGrid>
              <a:tr h="2286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96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jweed" pitchFamily="2" charset="-78"/>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03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rPr>
                        <a:t>كَافِر </a:t>
                      </a:r>
                      <a:r>
                        <a:rPr lang="en-US" sz="9600" dirty="0" smtClean="0">
                          <a:solidFill>
                            <a:srgbClr val="FF3300"/>
                          </a:solidFill>
                          <a:cs typeface="Tajweed" pitchFamily="2" charset="-78"/>
                          <a:sym typeface="Symbol" pitchFamily="18" charset="2"/>
                        </a:rPr>
                        <a:t></a:t>
                      </a:r>
                      <a:endParaRPr kumimoji="0" lang="en-US" sz="103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cap="flat">
                      <a:noFill/>
                    </a:lnT>
                    <a:lnB cap="flat">
                      <a:noFill/>
                    </a:lnB>
                    <a:lnTlToBr>
                      <a:noFill/>
                    </a:lnTlToBr>
                    <a:lnBlToTr>
                      <a:noFill/>
                    </a:lnBlToTr>
                    <a:noFill/>
                  </a:tcPr>
                </a:tc>
              </a:tr>
            </a:tbl>
          </a:graphicData>
        </a:graphic>
      </p:graphicFrame>
      <p:sp>
        <p:nvSpPr>
          <p:cNvPr id="18" name="Rectangle 17"/>
          <p:cNvSpPr/>
          <p:nvPr/>
        </p:nvSpPr>
        <p:spPr>
          <a:xfrm>
            <a:off x="2489200" y="4267200"/>
            <a:ext cx="2082800" cy="1570038"/>
          </a:xfrm>
          <a:prstGeom prst="rect">
            <a:avLst/>
          </a:prstGeom>
          <a:solidFill>
            <a:srgbClr val="FF66FF"/>
          </a:solidFill>
        </p:spPr>
        <p:txBody>
          <a:bodyPr wrap="none">
            <a:spAutoFit/>
          </a:bodyPr>
          <a:lstStyle/>
          <a:p>
            <a:pPr>
              <a:defRPr/>
            </a:pPr>
            <a:r>
              <a:rPr lang="ur-PK" sz="9600" b="0" dirty="0">
                <a:solidFill>
                  <a:srgbClr val="000066">
                    <a:lumMod val="50000"/>
                  </a:srgbClr>
                </a:solidFill>
                <a:cs typeface="Tajweed" pitchFamily="2" charset="-78"/>
              </a:rPr>
              <a:t>كَافِرَة</a:t>
            </a:r>
            <a:endParaRPr lang="en-US" sz="9600" dirty="0">
              <a:solidFill>
                <a:srgbClr val="000066">
                  <a:lumMod val="50000"/>
                </a:srgbClr>
              </a:solidFill>
            </a:endParaRPr>
          </a:p>
        </p:txBody>
      </p:sp>
    </p:spTree>
    <p:extLst>
      <p:ext uri="{BB962C8B-B14F-4D97-AF65-F5344CB8AC3E}">
        <p14:creationId xmlns:p14="http://schemas.microsoft.com/office/powerpoint/2010/main" val="389465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6" presetClass="emph" presetSubtype="0" repeatCount="indefinite" accel="50000" decel="50000" fill="hold" grpId="0" nodeType="withEffect">
                                  <p:stCondLst>
                                    <p:cond delay="0"/>
                                  </p:stCondLst>
                                  <p:endCondLst>
                                    <p:cond evt="onNext" delay="0">
                                      <p:tgtEl>
                                        <p:sldTgt/>
                                      </p:tgtEl>
                                    </p:cond>
                                  </p:endCondLst>
                                  <p:childTnLst>
                                    <p:animScale>
                                      <p:cBhvr>
                                        <p:cTn id="8" dur="2000" fill="hold"/>
                                        <p:tgtEl>
                                          <p:spTgt spid="13"/>
                                        </p:tgtEl>
                                      </p:cBhvr>
                                      <p:by x="115000" y="115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6" presetClass="emph" presetSubtype="0" repeatCount="indefinite" accel="50000" decel="50000" fill="hold" grpId="0" nodeType="withEffect">
                                  <p:stCondLst>
                                    <p:cond delay="0"/>
                                  </p:stCondLst>
                                  <p:endCondLst>
                                    <p:cond evt="onNext" delay="0">
                                      <p:tgtEl>
                                        <p:sldTgt/>
                                      </p:tgtEl>
                                    </p:cond>
                                  </p:endCondLst>
                                  <p:childTnLst>
                                    <p:animScale>
                                      <p:cBhvr>
                                        <p:cTn id="18" dur="2000" fill="hold"/>
                                        <p:tgtEl>
                                          <p:spTgt spid="18"/>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18"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2342" name="Picture 6"/>
          <p:cNvPicPr>
            <a:picLocks noChangeAspect="1" noChangeArrowheads="1"/>
          </p:cNvPicPr>
          <p:nvPr/>
        </p:nvPicPr>
        <p:blipFill>
          <a:blip r:embed="rId3" cstate="print"/>
          <a:srcRect/>
          <a:stretch>
            <a:fillRect/>
          </a:stretch>
        </p:blipFill>
        <p:spPr bwMode="auto">
          <a:xfrm rot="391188">
            <a:off x="95250" y="46038"/>
            <a:ext cx="906463" cy="1728787"/>
          </a:xfrm>
          <a:prstGeom prst="rect">
            <a:avLst/>
          </a:prstGeom>
          <a:noFill/>
          <a:ln w="9525">
            <a:noFill/>
            <a:miter lim="800000"/>
            <a:headEnd/>
            <a:tailEnd/>
          </a:ln>
          <a:effectLst>
            <a:outerShdw dist="25400" dir="5400000" algn="ctr" rotWithShape="0">
              <a:srgbClr val="000000"/>
            </a:outerShdw>
          </a:effectLst>
        </p:spPr>
      </p:pic>
      <p:sp>
        <p:nvSpPr>
          <p:cNvPr id="7" name="Slide Number Placeholder 6"/>
          <p:cNvSpPr>
            <a:spLocks noGrp="1"/>
          </p:cNvSpPr>
          <p:nvPr>
            <p:ph type="sldNum" sz="quarter" idx="10"/>
          </p:nvPr>
        </p:nvSpPr>
        <p:spPr/>
        <p:txBody>
          <a:bodyPr/>
          <a:lstStyle/>
          <a:p>
            <a:pPr>
              <a:defRPr/>
            </a:pPr>
            <a:fld id="{7CA43F07-C474-4466-8503-3BF84D8047F8}" type="slidenum">
              <a:rPr lang="ar-SA" smtClean="0">
                <a:solidFill>
                  <a:srgbClr val="FFFFFF"/>
                </a:solidFill>
              </a:rPr>
              <a:pPr>
                <a:defRPr/>
              </a:pPr>
              <a:t>112</a:t>
            </a:fld>
            <a:endParaRPr lang="en-US">
              <a:solidFill>
                <a:srgbClr val="FFFFFF"/>
              </a:solidFill>
            </a:endParaRPr>
          </a:p>
        </p:txBody>
      </p:sp>
      <p:graphicFrame>
        <p:nvGraphicFramePr>
          <p:cNvPr id="11" name="Group 38"/>
          <p:cNvGraphicFramePr>
            <a:graphicFrameLocks noGrp="1"/>
          </p:cNvGraphicFramePr>
          <p:nvPr/>
        </p:nvGraphicFramePr>
        <p:xfrm>
          <a:off x="762000" y="1143000"/>
          <a:ext cx="7924800" cy="2286000"/>
        </p:xfrm>
        <a:graphic>
          <a:graphicData uri="http://schemas.openxmlformats.org/drawingml/2006/table">
            <a:tbl>
              <a:tblPr/>
              <a:tblGrid>
                <a:gridCol w="3879850"/>
                <a:gridCol w="4044950"/>
              </a:tblGrid>
              <a:tr h="2286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96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jweed" pitchFamily="2" charset="-78"/>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03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rPr>
                        <a:t>مُشْرِك </a:t>
                      </a:r>
                      <a:r>
                        <a:rPr lang="en-US" sz="9600" dirty="0" smtClean="0">
                          <a:solidFill>
                            <a:srgbClr val="FF3300"/>
                          </a:solidFill>
                          <a:cs typeface="Tajweed" pitchFamily="2" charset="-78"/>
                          <a:sym typeface="Symbol" pitchFamily="18" charset="2"/>
                        </a:rPr>
                        <a:t></a:t>
                      </a:r>
                      <a:endParaRPr kumimoji="0" lang="en-US" sz="103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cap="flat">
                      <a:noFill/>
                    </a:lnT>
                    <a:lnB cap="flat">
                      <a:noFill/>
                    </a:lnB>
                    <a:lnTlToBr>
                      <a:noFill/>
                    </a:lnTlToBr>
                    <a:lnBlToTr>
                      <a:noFill/>
                    </a:lnBlToTr>
                    <a:noFill/>
                  </a:tcPr>
                </a:tc>
              </a:tr>
            </a:tbl>
          </a:graphicData>
        </a:graphic>
      </p:graphicFrame>
      <p:sp>
        <p:nvSpPr>
          <p:cNvPr id="13" name="Rectangle 12"/>
          <p:cNvSpPr/>
          <p:nvPr/>
        </p:nvSpPr>
        <p:spPr>
          <a:xfrm>
            <a:off x="2043113" y="1600200"/>
            <a:ext cx="2605087" cy="1570038"/>
          </a:xfrm>
          <a:prstGeom prst="rect">
            <a:avLst/>
          </a:prstGeom>
          <a:solidFill>
            <a:srgbClr val="FF66FF"/>
          </a:solidFill>
        </p:spPr>
        <p:txBody>
          <a:bodyPr wrap="none">
            <a:spAutoFit/>
          </a:bodyPr>
          <a:lstStyle/>
          <a:p>
            <a:pPr>
              <a:defRPr/>
            </a:pPr>
            <a:r>
              <a:rPr lang="ur-PK" sz="9600" b="0" dirty="0" smtClean="0">
                <a:solidFill>
                  <a:srgbClr val="000066">
                    <a:lumMod val="50000"/>
                  </a:srgbClr>
                </a:solidFill>
                <a:cs typeface="Tajweed" pitchFamily="2" charset="-78"/>
              </a:rPr>
              <a:t>مُشْرِكَة</a:t>
            </a:r>
            <a:endParaRPr lang="en-US" sz="9600" dirty="0">
              <a:solidFill>
                <a:srgbClr val="000066">
                  <a:lumMod val="50000"/>
                </a:srgbClr>
              </a:solidFill>
            </a:endParaRPr>
          </a:p>
        </p:txBody>
      </p:sp>
      <p:graphicFrame>
        <p:nvGraphicFramePr>
          <p:cNvPr id="17" name="Group 38"/>
          <p:cNvGraphicFramePr>
            <a:graphicFrameLocks noGrp="1"/>
          </p:cNvGraphicFramePr>
          <p:nvPr/>
        </p:nvGraphicFramePr>
        <p:xfrm>
          <a:off x="838200" y="3810000"/>
          <a:ext cx="7924800" cy="2286000"/>
        </p:xfrm>
        <a:graphic>
          <a:graphicData uri="http://schemas.openxmlformats.org/drawingml/2006/table">
            <a:tbl>
              <a:tblPr/>
              <a:tblGrid>
                <a:gridCol w="3879850"/>
                <a:gridCol w="4044950"/>
              </a:tblGrid>
              <a:tr h="2286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96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jweed" pitchFamily="2" charset="-78"/>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03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rPr>
                        <a:t>مُنَافِق </a:t>
                      </a:r>
                      <a:r>
                        <a:rPr lang="en-US" sz="9600" dirty="0" smtClean="0">
                          <a:solidFill>
                            <a:srgbClr val="FF3300"/>
                          </a:solidFill>
                          <a:cs typeface="Tajweed" pitchFamily="2" charset="-78"/>
                          <a:sym typeface="Symbol" pitchFamily="18" charset="2"/>
                        </a:rPr>
                        <a:t></a:t>
                      </a:r>
                      <a:endParaRPr kumimoji="0" lang="en-US" sz="103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endParaRP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cap="flat">
                      <a:noFill/>
                    </a:lnT>
                    <a:lnB cap="flat">
                      <a:noFill/>
                    </a:lnB>
                    <a:lnTlToBr>
                      <a:noFill/>
                    </a:lnTlToBr>
                    <a:lnBlToTr>
                      <a:noFill/>
                    </a:lnBlToTr>
                    <a:noFill/>
                  </a:tcPr>
                </a:tc>
              </a:tr>
            </a:tbl>
          </a:graphicData>
        </a:graphic>
      </p:graphicFrame>
      <p:sp>
        <p:nvSpPr>
          <p:cNvPr id="18" name="Rectangle 17"/>
          <p:cNvSpPr/>
          <p:nvPr/>
        </p:nvSpPr>
        <p:spPr>
          <a:xfrm>
            <a:off x="2382838" y="4267200"/>
            <a:ext cx="2265362" cy="1570038"/>
          </a:xfrm>
          <a:prstGeom prst="rect">
            <a:avLst/>
          </a:prstGeom>
          <a:solidFill>
            <a:srgbClr val="FF66FF"/>
          </a:solidFill>
        </p:spPr>
        <p:txBody>
          <a:bodyPr wrap="none">
            <a:spAutoFit/>
          </a:bodyPr>
          <a:lstStyle/>
          <a:p>
            <a:pPr>
              <a:defRPr/>
            </a:pPr>
            <a:r>
              <a:rPr lang="ur-PK" sz="9600" b="0" dirty="0">
                <a:solidFill>
                  <a:srgbClr val="000066">
                    <a:lumMod val="50000"/>
                  </a:srgbClr>
                </a:solidFill>
                <a:cs typeface="Tajweed" pitchFamily="2" charset="-78"/>
              </a:rPr>
              <a:t>مُنَافِقَة</a:t>
            </a:r>
            <a:endParaRPr lang="en-US" sz="9600" dirty="0">
              <a:solidFill>
                <a:srgbClr val="000066">
                  <a:lumMod val="50000"/>
                </a:srgbClr>
              </a:solidFill>
            </a:endParaRPr>
          </a:p>
        </p:txBody>
      </p:sp>
    </p:spTree>
    <p:extLst>
      <p:ext uri="{BB962C8B-B14F-4D97-AF65-F5344CB8AC3E}">
        <p14:creationId xmlns:p14="http://schemas.microsoft.com/office/powerpoint/2010/main" val="416183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6" presetClass="emph" presetSubtype="0" repeatCount="indefinite" accel="50000" decel="50000" fill="hold" grpId="0" nodeType="withEffect">
                                  <p:stCondLst>
                                    <p:cond delay="0"/>
                                  </p:stCondLst>
                                  <p:endCondLst>
                                    <p:cond evt="onNext" delay="0">
                                      <p:tgtEl>
                                        <p:sldTgt/>
                                      </p:tgtEl>
                                    </p:cond>
                                  </p:endCondLst>
                                  <p:childTnLst>
                                    <p:animScale>
                                      <p:cBhvr>
                                        <p:cTn id="8" dur="2000" fill="hold"/>
                                        <p:tgtEl>
                                          <p:spTgt spid="13"/>
                                        </p:tgtEl>
                                      </p:cBhvr>
                                      <p:by x="115000" y="115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6" presetClass="emph" presetSubtype="0" repeatCount="indefinite" accel="50000" decel="50000" fill="hold" grpId="0" nodeType="withEffect">
                                  <p:stCondLst>
                                    <p:cond delay="0"/>
                                  </p:stCondLst>
                                  <p:endCondLst>
                                    <p:cond evt="onNext" delay="0">
                                      <p:tgtEl>
                                        <p:sldTgt/>
                                      </p:tgtEl>
                                    </p:cond>
                                  </p:endCondLst>
                                  <p:childTnLst>
                                    <p:animScale>
                                      <p:cBhvr>
                                        <p:cTn id="18" dur="2000" fill="hold"/>
                                        <p:tgtEl>
                                          <p:spTgt spid="18"/>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18"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2342" name="Picture 6"/>
          <p:cNvPicPr>
            <a:picLocks noChangeAspect="1" noChangeArrowheads="1"/>
          </p:cNvPicPr>
          <p:nvPr/>
        </p:nvPicPr>
        <p:blipFill>
          <a:blip r:embed="rId3" cstate="print"/>
          <a:srcRect/>
          <a:stretch>
            <a:fillRect/>
          </a:stretch>
        </p:blipFill>
        <p:spPr bwMode="auto">
          <a:xfrm rot="391188">
            <a:off x="160338" y="-30163"/>
            <a:ext cx="906462" cy="1728788"/>
          </a:xfrm>
          <a:prstGeom prst="rect">
            <a:avLst/>
          </a:prstGeom>
          <a:noFill/>
          <a:ln w="9525">
            <a:noFill/>
            <a:miter lim="800000"/>
            <a:headEnd/>
            <a:tailEnd/>
          </a:ln>
          <a:effectLst>
            <a:outerShdw dist="25400" dir="5400000" algn="ctr" rotWithShape="0">
              <a:srgbClr val="000000"/>
            </a:outerShdw>
          </a:effectLst>
        </p:spPr>
      </p:pic>
      <p:sp>
        <p:nvSpPr>
          <p:cNvPr id="7" name="Slide Number Placeholder 6"/>
          <p:cNvSpPr>
            <a:spLocks noGrp="1"/>
          </p:cNvSpPr>
          <p:nvPr>
            <p:ph type="sldNum" sz="quarter" idx="10"/>
          </p:nvPr>
        </p:nvSpPr>
        <p:spPr/>
        <p:txBody>
          <a:bodyPr/>
          <a:lstStyle/>
          <a:p>
            <a:pPr>
              <a:defRPr/>
            </a:pPr>
            <a:fld id="{696E0471-8BC3-46E9-B136-56E46487D7F8}" type="slidenum">
              <a:rPr lang="ar-SA" smtClean="0">
                <a:solidFill>
                  <a:srgbClr val="FFFFFF"/>
                </a:solidFill>
              </a:rPr>
              <a:pPr>
                <a:defRPr/>
              </a:pPr>
              <a:t>113</a:t>
            </a:fld>
            <a:endParaRPr lang="en-US">
              <a:solidFill>
                <a:srgbClr val="FFFFFF"/>
              </a:solidFill>
            </a:endParaRPr>
          </a:p>
        </p:txBody>
      </p:sp>
      <p:graphicFrame>
        <p:nvGraphicFramePr>
          <p:cNvPr id="11" name="Group 38"/>
          <p:cNvGraphicFramePr>
            <a:graphicFrameLocks noGrp="1"/>
          </p:cNvGraphicFramePr>
          <p:nvPr/>
        </p:nvGraphicFramePr>
        <p:xfrm>
          <a:off x="762000" y="1143000"/>
          <a:ext cx="7924800" cy="2286000"/>
        </p:xfrm>
        <a:graphic>
          <a:graphicData uri="http://schemas.openxmlformats.org/drawingml/2006/table">
            <a:tbl>
              <a:tblPr/>
              <a:tblGrid>
                <a:gridCol w="3879850"/>
                <a:gridCol w="577850"/>
                <a:gridCol w="3467100"/>
              </a:tblGrid>
              <a:tr h="2286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9600" b="0" i="0" u="none" strike="noStrike" cap="none" normalizeH="0" baseline="0" dirty="0" smtClean="0">
                        <a:ln>
                          <a:noFill/>
                        </a:ln>
                        <a:solidFill>
                          <a:srgbClr val="FFFF00"/>
                        </a:solidFill>
                        <a:effectLst/>
                        <a:latin typeface="Tahoma" pitchFamily="34"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1600" b="0" i="0" u="none" strike="noStrike" cap="none" normalizeH="0" baseline="0" smtClean="0">
                        <a:ln>
                          <a:noFill/>
                        </a:ln>
                        <a:solidFill>
                          <a:srgbClr val="FFFF00"/>
                        </a:solidFill>
                        <a:effectLst/>
                        <a:latin typeface="Tahoma" pitchFamily="34"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0300" b="0" i="0" u="none" strike="noStrike" cap="none" normalizeH="0" baseline="0" dirty="0" smtClean="0">
                          <a:ln>
                            <a:noFill/>
                          </a:ln>
                          <a:solidFill>
                            <a:schemeClr val="bg1">
                              <a:lumMod val="50000"/>
                            </a:schemeClr>
                          </a:solidFill>
                          <a:effectLst/>
                          <a:latin typeface="Times New Roman" pitchFamily="18" charset="0"/>
                          <a:ea typeface="Times New Roman" pitchFamily="18" charset="0"/>
                          <a:cs typeface="Tajweed" pitchFamily="2" charset="-78"/>
                        </a:rPr>
                        <a:t>مُسْلِمَة</a:t>
                      </a:r>
                      <a:endParaRPr kumimoji="0" lang="en-US" sz="10300" b="0" i="0" u="none" strike="noStrike" cap="none" normalizeH="0" baseline="0" dirty="0" smtClean="0">
                        <a:ln>
                          <a:noFill/>
                        </a:ln>
                        <a:solidFill>
                          <a:schemeClr val="bg1">
                            <a:lumMod val="50000"/>
                          </a:schemeClr>
                        </a:solidFill>
                        <a:effectLst/>
                        <a:latin typeface="Times New Roman" pitchFamily="18" charset="0"/>
                        <a:ea typeface="Times New Roman" pitchFamily="18"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66FF"/>
                    </a:solidFill>
                  </a:tcPr>
                </a:tc>
              </a:tr>
            </a:tbl>
          </a:graphicData>
        </a:graphic>
      </p:graphicFrame>
      <p:sp>
        <p:nvSpPr>
          <p:cNvPr id="60432" name="Oval 39"/>
          <p:cNvSpPr>
            <a:spLocks noChangeArrowheads="1"/>
          </p:cNvSpPr>
          <p:nvPr/>
        </p:nvSpPr>
        <p:spPr bwMode="auto">
          <a:xfrm>
            <a:off x="2667000" y="939800"/>
            <a:ext cx="914400" cy="406400"/>
          </a:xfrm>
          <a:prstGeom prst="ellipse">
            <a:avLst/>
          </a:prstGeom>
          <a:solidFill>
            <a:schemeClr val="tx1"/>
          </a:solidFill>
          <a:ln w="9525">
            <a:solidFill>
              <a:schemeClr val="tx1"/>
            </a:solidFill>
            <a:round/>
            <a:headEnd/>
            <a:tailEnd/>
          </a:ln>
        </p:spPr>
        <p:txBody>
          <a:bodyPr wrap="none" lIns="0" tIns="0" rIns="0" anchor="ctr"/>
          <a:lstStyle/>
          <a:p>
            <a:pPr algn="ctr"/>
            <a:r>
              <a:rPr lang="en-US" sz="5400" b="0">
                <a:solidFill>
                  <a:srgbClr val="800000"/>
                </a:solidFill>
                <a:latin typeface="Arial" pitchFamily="34" charset="0"/>
              </a:rPr>
              <a:t>+</a:t>
            </a:r>
            <a:endParaRPr lang="en-US">
              <a:solidFill>
                <a:srgbClr val="FFFFFF"/>
              </a:solidFill>
            </a:endParaRPr>
          </a:p>
        </p:txBody>
      </p:sp>
      <p:sp>
        <p:nvSpPr>
          <p:cNvPr id="13" name="Rectangle 12"/>
          <p:cNvSpPr/>
          <p:nvPr/>
        </p:nvSpPr>
        <p:spPr>
          <a:xfrm>
            <a:off x="1143000" y="1600200"/>
            <a:ext cx="3224213" cy="1570038"/>
          </a:xfrm>
          <a:prstGeom prst="rect">
            <a:avLst/>
          </a:prstGeom>
        </p:spPr>
        <p:txBody>
          <a:bodyPr wrap="none">
            <a:spAutoFit/>
          </a:bodyPr>
          <a:lstStyle/>
          <a:p>
            <a:pPr>
              <a:defRPr/>
            </a:pPr>
            <a:r>
              <a:rPr lang="ur-PK" sz="9600" b="0" dirty="0">
                <a:solidFill>
                  <a:srgbClr val="000066">
                    <a:lumMod val="50000"/>
                  </a:srgbClr>
                </a:solidFill>
                <a:cs typeface="Tajweed" pitchFamily="2" charset="-78"/>
              </a:rPr>
              <a:t>مُسْلِمَات</a:t>
            </a:r>
            <a:endParaRPr lang="en-US" sz="9600" dirty="0">
              <a:solidFill>
                <a:srgbClr val="000066">
                  <a:lumMod val="50000"/>
                </a:srgbClr>
              </a:solidFill>
            </a:endParaRPr>
          </a:p>
        </p:txBody>
      </p:sp>
      <p:graphicFrame>
        <p:nvGraphicFramePr>
          <p:cNvPr id="14" name="Group 38"/>
          <p:cNvGraphicFramePr>
            <a:graphicFrameLocks noGrp="1"/>
          </p:cNvGraphicFramePr>
          <p:nvPr/>
        </p:nvGraphicFramePr>
        <p:xfrm>
          <a:off x="762000" y="4089400"/>
          <a:ext cx="7924800" cy="2286000"/>
        </p:xfrm>
        <a:graphic>
          <a:graphicData uri="http://schemas.openxmlformats.org/drawingml/2006/table">
            <a:tbl>
              <a:tblPr/>
              <a:tblGrid>
                <a:gridCol w="3879850"/>
                <a:gridCol w="577850"/>
                <a:gridCol w="3467100"/>
              </a:tblGrid>
              <a:tr h="2286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9600" b="0" i="0" u="none" strike="noStrike" cap="none" normalizeH="0" baseline="0" dirty="0" smtClean="0">
                        <a:ln>
                          <a:noFill/>
                        </a:ln>
                        <a:solidFill>
                          <a:schemeClr val="bg1">
                            <a:lumMod val="50000"/>
                          </a:schemeClr>
                        </a:solidFill>
                        <a:effectLst/>
                        <a:latin typeface="Tahoma" pitchFamily="34"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1600" b="0" i="0" u="none" strike="noStrike" cap="none" normalizeH="0" baseline="0" smtClean="0">
                        <a:ln>
                          <a:noFill/>
                        </a:ln>
                        <a:solidFill>
                          <a:schemeClr val="bg1">
                            <a:lumMod val="50000"/>
                          </a:schemeClr>
                        </a:solidFill>
                        <a:effectLst/>
                        <a:latin typeface="Tahoma" pitchFamily="34"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0300" b="0" i="0" u="none" strike="noStrike" cap="none" normalizeH="0" baseline="0" dirty="0" smtClean="0">
                          <a:ln>
                            <a:noFill/>
                          </a:ln>
                          <a:solidFill>
                            <a:schemeClr val="bg1">
                              <a:lumMod val="50000"/>
                            </a:schemeClr>
                          </a:solidFill>
                          <a:effectLst/>
                          <a:latin typeface="Times New Roman" pitchFamily="18" charset="0"/>
                          <a:ea typeface="Times New Roman" pitchFamily="18" charset="0"/>
                          <a:cs typeface="Tajweed" pitchFamily="2" charset="-78"/>
                        </a:rPr>
                        <a:t>مُؤْمِنَة</a:t>
                      </a:r>
                      <a:endParaRPr kumimoji="0" lang="en-US" sz="10300" b="0" i="0" u="none" strike="noStrike" cap="none" normalizeH="0" baseline="0" dirty="0" smtClean="0">
                        <a:ln>
                          <a:noFill/>
                        </a:ln>
                        <a:solidFill>
                          <a:schemeClr val="bg1">
                            <a:lumMod val="50000"/>
                          </a:schemeClr>
                        </a:solidFill>
                        <a:effectLst/>
                        <a:latin typeface="Times New Roman" pitchFamily="18" charset="0"/>
                        <a:ea typeface="Times New Roman" pitchFamily="18"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66FF"/>
                    </a:solidFill>
                  </a:tcPr>
                </a:tc>
              </a:tr>
            </a:tbl>
          </a:graphicData>
        </a:graphic>
      </p:graphicFrame>
      <p:sp>
        <p:nvSpPr>
          <p:cNvPr id="60446" name="Oval 39"/>
          <p:cNvSpPr>
            <a:spLocks noChangeArrowheads="1"/>
          </p:cNvSpPr>
          <p:nvPr/>
        </p:nvSpPr>
        <p:spPr bwMode="auto">
          <a:xfrm>
            <a:off x="2667000" y="3886200"/>
            <a:ext cx="914400" cy="406400"/>
          </a:xfrm>
          <a:prstGeom prst="ellipse">
            <a:avLst/>
          </a:prstGeom>
          <a:solidFill>
            <a:schemeClr val="tx1"/>
          </a:solidFill>
          <a:ln w="9525">
            <a:solidFill>
              <a:schemeClr val="tx1"/>
            </a:solidFill>
            <a:round/>
            <a:headEnd/>
            <a:tailEnd/>
          </a:ln>
        </p:spPr>
        <p:txBody>
          <a:bodyPr wrap="none" lIns="0" tIns="0" rIns="0" anchor="ctr"/>
          <a:lstStyle/>
          <a:p>
            <a:pPr algn="ctr"/>
            <a:r>
              <a:rPr lang="en-US" sz="5400" b="0">
                <a:solidFill>
                  <a:srgbClr val="800000"/>
                </a:solidFill>
                <a:latin typeface="Arial" pitchFamily="34" charset="0"/>
              </a:rPr>
              <a:t>+</a:t>
            </a:r>
            <a:endParaRPr lang="en-US">
              <a:solidFill>
                <a:srgbClr val="FFFFFF"/>
              </a:solidFill>
            </a:endParaRPr>
          </a:p>
        </p:txBody>
      </p:sp>
      <p:sp>
        <p:nvSpPr>
          <p:cNvPr id="16" name="Rectangle 15"/>
          <p:cNvSpPr/>
          <p:nvPr/>
        </p:nvSpPr>
        <p:spPr>
          <a:xfrm>
            <a:off x="1143000" y="4546600"/>
            <a:ext cx="2851150" cy="1570038"/>
          </a:xfrm>
          <a:prstGeom prst="rect">
            <a:avLst/>
          </a:prstGeom>
        </p:spPr>
        <p:txBody>
          <a:bodyPr wrap="none">
            <a:spAutoFit/>
          </a:bodyPr>
          <a:lstStyle/>
          <a:p>
            <a:pPr>
              <a:defRPr/>
            </a:pPr>
            <a:r>
              <a:rPr lang="ur-PK" sz="9600" b="0" dirty="0">
                <a:solidFill>
                  <a:srgbClr val="000066">
                    <a:lumMod val="50000"/>
                  </a:srgbClr>
                </a:solidFill>
                <a:cs typeface="Tajweed" pitchFamily="2" charset="-78"/>
              </a:rPr>
              <a:t>مُؤْمِنَات</a:t>
            </a:r>
            <a:endParaRPr lang="en-US" sz="9600" dirty="0">
              <a:solidFill>
                <a:srgbClr val="000066">
                  <a:lumMod val="50000"/>
                </a:srgbClr>
              </a:solidFill>
            </a:endParaRPr>
          </a:p>
        </p:txBody>
      </p:sp>
    </p:spTree>
    <p:extLst>
      <p:ext uri="{BB962C8B-B14F-4D97-AF65-F5344CB8AC3E}">
        <p14:creationId xmlns:p14="http://schemas.microsoft.com/office/powerpoint/2010/main" val="12840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6" presetClass="emph" presetSubtype="0" repeatCount="indefinite" accel="50000" decel="50000" fill="hold" grpId="0" nodeType="withEffect">
                                  <p:stCondLst>
                                    <p:cond delay="0"/>
                                  </p:stCondLst>
                                  <p:endCondLst>
                                    <p:cond evt="onNext" delay="0">
                                      <p:tgtEl>
                                        <p:sldTgt/>
                                      </p:tgtEl>
                                    </p:cond>
                                  </p:endCondLst>
                                  <p:childTnLst>
                                    <p:animScale>
                                      <p:cBhvr>
                                        <p:cTn id="8" dur="2000" fill="hold"/>
                                        <p:tgtEl>
                                          <p:spTgt spid="13"/>
                                        </p:tgtEl>
                                      </p:cBhvr>
                                      <p:by x="115000" y="115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6" presetClass="emph" presetSubtype="0" repeatCount="indefinite" accel="50000" decel="50000" fill="hold" grpId="0" nodeType="withEffect">
                                  <p:stCondLst>
                                    <p:cond delay="0"/>
                                  </p:stCondLst>
                                  <p:childTnLst>
                                    <p:animScale>
                                      <p:cBhvr>
                                        <p:cTn id="14" dur="2000" fill="hold"/>
                                        <p:tgtEl>
                                          <p:spTgt spid="16"/>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p:bldP spid="16" grpId="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2342" name="Picture 6"/>
          <p:cNvPicPr>
            <a:picLocks noChangeAspect="1" noChangeArrowheads="1"/>
          </p:cNvPicPr>
          <p:nvPr/>
        </p:nvPicPr>
        <p:blipFill>
          <a:blip r:embed="rId3" cstate="print"/>
          <a:srcRect/>
          <a:stretch>
            <a:fillRect/>
          </a:stretch>
        </p:blipFill>
        <p:spPr bwMode="auto">
          <a:xfrm rot="391188">
            <a:off x="160338" y="-30163"/>
            <a:ext cx="906462" cy="1728788"/>
          </a:xfrm>
          <a:prstGeom prst="rect">
            <a:avLst/>
          </a:prstGeom>
          <a:noFill/>
          <a:ln w="9525">
            <a:noFill/>
            <a:miter lim="800000"/>
            <a:headEnd/>
            <a:tailEnd/>
          </a:ln>
          <a:effectLst>
            <a:outerShdw dist="25400" dir="5400000" algn="ctr" rotWithShape="0">
              <a:srgbClr val="000000"/>
            </a:outerShdw>
          </a:effectLst>
        </p:spPr>
      </p:pic>
      <p:sp>
        <p:nvSpPr>
          <p:cNvPr id="7" name="Slide Number Placeholder 6"/>
          <p:cNvSpPr>
            <a:spLocks noGrp="1"/>
          </p:cNvSpPr>
          <p:nvPr>
            <p:ph type="sldNum" sz="quarter" idx="10"/>
          </p:nvPr>
        </p:nvSpPr>
        <p:spPr/>
        <p:txBody>
          <a:bodyPr/>
          <a:lstStyle/>
          <a:p>
            <a:pPr>
              <a:defRPr/>
            </a:pPr>
            <a:fld id="{5DCB114F-DABA-4EC5-89B2-7E8B8B905567}" type="slidenum">
              <a:rPr lang="ar-SA" smtClean="0">
                <a:solidFill>
                  <a:srgbClr val="FFFFFF"/>
                </a:solidFill>
              </a:rPr>
              <a:pPr>
                <a:defRPr/>
              </a:pPr>
              <a:t>114</a:t>
            </a:fld>
            <a:endParaRPr lang="en-US">
              <a:solidFill>
                <a:srgbClr val="FFFFFF"/>
              </a:solidFill>
            </a:endParaRPr>
          </a:p>
        </p:txBody>
      </p:sp>
      <p:graphicFrame>
        <p:nvGraphicFramePr>
          <p:cNvPr id="11" name="Group 38"/>
          <p:cNvGraphicFramePr>
            <a:graphicFrameLocks noGrp="1"/>
          </p:cNvGraphicFramePr>
          <p:nvPr/>
        </p:nvGraphicFramePr>
        <p:xfrm>
          <a:off x="762000" y="1143000"/>
          <a:ext cx="7924800" cy="2286000"/>
        </p:xfrm>
        <a:graphic>
          <a:graphicData uri="http://schemas.openxmlformats.org/drawingml/2006/table">
            <a:tbl>
              <a:tblPr/>
              <a:tblGrid>
                <a:gridCol w="3879850"/>
                <a:gridCol w="577850"/>
                <a:gridCol w="3467100"/>
              </a:tblGrid>
              <a:tr h="2286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9600" b="0" i="0" u="none" strike="noStrike" cap="none" normalizeH="0" baseline="0" dirty="0" smtClean="0">
                        <a:ln>
                          <a:noFill/>
                        </a:ln>
                        <a:solidFill>
                          <a:schemeClr val="bg1">
                            <a:lumMod val="50000"/>
                          </a:schemeClr>
                        </a:solidFill>
                        <a:effectLst/>
                        <a:latin typeface="Tahoma" pitchFamily="34"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1600" b="0" i="0" u="none" strike="noStrike" cap="none" normalizeH="0" baseline="0" dirty="0" smtClean="0">
                        <a:ln>
                          <a:noFill/>
                        </a:ln>
                        <a:solidFill>
                          <a:schemeClr val="bg1">
                            <a:lumMod val="50000"/>
                          </a:schemeClr>
                        </a:solidFill>
                        <a:effectLst/>
                        <a:latin typeface="Tahoma" pitchFamily="34"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0300" b="0" i="0" u="none" strike="noStrike" cap="none" normalizeH="0" baseline="0" dirty="0" smtClean="0">
                          <a:ln>
                            <a:noFill/>
                          </a:ln>
                          <a:solidFill>
                            <a:schemeClr val="bg1">
                              <a:lumMod val="50000"/>
                            </a:schemeClr>
                          </a:solidFill>
                          <a:effectLst/>
                          <a:latin typeface="Times New Roman" pitchFamily="18" charset="0"/>
                          <a:ea typeface="Times New Roman" pitchFamily="18" charset="0"/>
                          <a:cs typeface="Tajweed" pitchFamily="2" charset="-78"/>
                        </a:rPr>
                        <a:t>صَالِحَة</a:t>
                      </a:r>
                      <a:endParaRPr kumimoji="0" lang="en-US" sz="10300" b="0" i="0" u="none" strike="noStrike" cap="none" normalizeH="0" baseline="0" dirty="0" smtClean="0">
                        <a:ln>
                          <a:noFill/>
                        </a:ln>
                        <a:solidFill>
                          <a:schemeClr val="bg1">
                            <a:lumMod val="50000"/>
                          </a:schemeClr>
                        </a:solidFill>
                        <a:effectLst/>
                        <a:latin typeface="Times New Roman" pitchFamily="18" charset="0"/>
                        <a:ea typeface="Times New Roman" pitchFamily="18"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66FF"/>
                    </a:solidFill>
                  </a:tcPr>
                </a:tc>
              </a:tr>
            </a:tbl>
          </a:graphicData>
        </a:graphic>
      </p:graphicFrame>
      <p:sp>
        <p:nvSpPr>
          <p:cNvPr id="61456" name="Oval 39"/>
          <p:cNvSpPr>
            <a:spLocks noChangeArrowheads="1"/>
          </p:cNvSpPr>
          <p:nvPr/>
        </p:nvSpPr>
        <p:spPr bwMode="auto">
          <a:xfrm>
            <a:off x="2667000" y="939800"/>
            <a:ext cx="914400" cy="406400"/>
          </a:xfrm>
          <a:prstGeom prst="ellipse">
            <a:avLst/>
          </a:prstGeom>
          <a:solidFill>
            <a:schemeClr val="tx1"/>
          </a:solidFill>
          <a:ln w="9525">
            <a:solidFill>
              <a:schemeClr val="tx1"/>
            </a:solidFill>
            <a:round/>
            <a:headEnd/>
            <a:tailEnd/>
          </a:ln>
        </p:spPr>
        <p:txBody>
          <a:bodyPr wrap="none" lIns="0" tIns="0" rIns="0" anchor="ctr"/>
          <a:lstStyle/>
          <a:p>
            <a:pPr algn="ctr"/>
            <a:r>
              <a:rPr lang="en-US" sz="5400" b="0">
                <a:solidFill>
                  <a:srgbClr val="800000"/>
                </a:solidFill>
                <a:latin typeface="Arial" pitchFamily="34" charset="0"/>
              </a:rPr>
              <a:t>+</a:t>
            </a:r>
            <a:endParaRPr lang="en-US">
              <a:solidFill>
                <a:srgbClr val="FFFFFF"/>
              </a:solidFill>
            </a:endParaRPr>
          </a:p>
        </p:txBody>
      </p:sp>
      <p:sp>
        <p:nvSpPr>
          <p:cNvPr id="13" name="Rectangle 12"/>
          <p:cNvSpPr/>
          <p:nvPr/>
        </p:nvSpPr>
        <p:spPr>
          <a:xfrm>
            <a:off x="1143000" y="1600200"/>
            <a:ext cx="3311525" cy="1570038"/>
          </a:xfrm>
          <a:prstGeom prst="rect">
            <a:avLst/>
          </a:prstGeom>
        </p:spPr>
        <p:txBody>
          <a:bodyPr wrap="none">
            <a:spAutoFit/>
          </a:bodyPr>
          <a:lstStyle/>
          <a:p>
            <a:pPr>
              <a:defRPr/>
            </a:pPr>
            <a:r>
              <a:rPr lang="ur-PK" sz="9600" b="0" dirty="0">
                <a:solidFill>
                  <a:srgbClr val="000066">
                    <a:lumMod val="50000"/>
                  </a:srgbClr>
                </a:solidFill>
                <a:cs typeface="Tajweed" pitchFamily="2" charset="-78"/>
              </a:rPr>
              <a:t>صَالِحَات</a:t>
            </a:r>
            <a:endParaRPr lang="en-US" sz="9600" dirty="0">
              <a:solidFill>
                <a:srgbClr val="000066">
                  <a:lumMod val="50000"/>
                </a:srgbClr>
              </a:solidFill>
            </a:endParaRPr>
          </a:p>
        </p:txBody>
      </p:sp>
      <p:graphicFrame>
        <p:nvGraphicFramePr>
          <p:cNvPr id="14" name="Group 38"/>
          <p:cNvGraphicFramePr>
            <a:graphicFrameLocks noGrp="1"/>
          </p:cNvGraphicFramePr>
          <p:nvPr/>
        </p:nvGraphicFramePr>
        <p:xfrm>
          <a:off x="762000" y="4089400"/>
          <a:ext cx="7924800" cy="2286000"/>
        </p:xfrm>
        <a:graphic>
          <a:graphicData uri="http://schemas.openxmlformats.org/drawingml/2006/table">
            <a:tbl>
              <a:tblPr/>
              <a:tblGrid>
                <a:gridCol w="3879850"/>
                <a:gridCol w="577850"/>
                <a:gridCol w="3467100"/>
              </a:tblGrid>
              <a:tr h="2286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9600" b="0" i="0" u="none" strike="noStrike" cap="none" normalizeH="0" baseline="0" dirty="0" smtClean="0">
                        <a:ln>
                          <a:noFill/>
                        </a:ln>
                        <a:solidFill>
                          <a:schemeClr val="bg1">
                            <a:lumMod val="50000"/>
                          </a:schemeClr>
                        </a:solidFill>
                        <a:effectLst/>
                        <a:latin typeface="Tahoma" pitchFamily="34"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1600" b="0" i="0" u="none" strike="noStrike" cap="none" normalizeH="0" baseline="0" dirty="0" smtClean="0">
                        <a:ln>
                          <a:noFill/>
                        </a:ln>
                        <a:solidFill>
                          <a:schemeClr val="bg1">
                            <a:lumMod val="50000"/>
                          </a:schemeClr>
                        </a:solidFill>
                        <a:effectLst/>
                        <a:latin typeface="Tahoma" pitchFamily="34"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0300" b="0" i="0" u="none" strike="noStrike" cap="none" normalizeH="0" baseline="0" dirty="0" smtClean="0">
                          <a:ln>
                            <a:noFill/>
                          </a:ln>
                          <a:solidFill>
                            <a:schemeClr val="bg1">
                              <a:lumMod val="50000"/>
                            </a:schemeClr>
                          </a:solidFill>
                          <a:effectLst/>
                          <a:latin typeface="Times New Roman" pitchFamily="18" charset="0"/>
                          <a:ea typeface="Times New Roman" pitchFamily="18" charset="0"/>
                          <a:cs typeface="Tajweed" pitchFamily="2" charset="-78"/>
                        </a:rPr>
                        <a:t>كَافِرَة</a:t>
                      </a:r>
                      <a:endParaRPr kumimoji="0" lang="en-US" sz="10300" b="0" i="0" u="none" strike="noStrike" cap="none" normalizeH="0" baseline="0" dirty="0" smtClean="0">
                        <a:ln>
                          <a:noFill/>
                        </a:ln>
                        <a:solidFill>
                          <a:schemeClr val="bg1">
                            <a:lumMod val="50000"/>
                          </a:schemeClr>
                        </a:solidFill>
                        <a:effectLst/>
                        <a:latin typeface="Times New Roman" pitchFamily="18" charset="0"/>
                        <a:ea typeface="Times New Roman" pitchFamily="18"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66FF"/>
                    </a:solidFill>
                  </a:tcPr>
                </a:tc>
              </a:tr>
            </a:tbl>
          </a:graphicData>
        </a:graphic>
      </p:graphicFrame>
      <p:sp>
        <p:nvSpPr>
          <p:cNvPr id="61470" name="Oval 39"/>
          <p:cNvSpPr>
            <a:spLocks noChangeArrowheads="1"/>
          </p:cNvSpPr>
          <p:nvPr/>
        </p:nvSpPr>
        <p:spPr bwMode="auto">
          <a:xfrm>
            <a:off x="2667000" y="3886200"/>
            <a:ext cx="914400" cy="406400"/>
          </a:xfrm>
          <a:prstGeom prst="ellipse">
            <a:avLst/>
          </a:prstGeom>
          <a:solidFill>
            <a:schemeClr val="tx1"/>
          </a:solidFill>
          <a:ln w="9525">
            <a:solidFill>
              <a:schemeClr val="tx1"/>
            </a:solidFill>
            <a:round/>
            <a:headEnd/>
            <a:tailEnd/>
          </a:ln>
        </p:spPr>
        <p:txBody>
          <a:bodyPr wrap="none" lIns="0" tIns="0" rIns="0" anchor="ctr"/>
          <a:lstStyle/>
          <a:p>
            <a:pPr algn="ctr"/>
            <a:r>
              <a:rPr lang="en-US" sz="5400" b="0">
                <a:solidFill>
                  <a:srgbClr val="800000"/>
                </a:solidFill>
                <a:latin typeface="Arial" pitchFamily="34" charset="0"/>
              </a:rPr>
              <a:t>+</a:t>
            </a:r>
            <a:endParaRPr lang="en-US">
              <a:solidFill>
                <a:srgbClr val="FFFFFF"/>
              </a:solidFill>
            </a:endParaRPr>
          </a:p>
        </p:txBody>
      </p:sp>
      <p:sp>
        <p:nvSpPr>
          <p:cNvPr id="16" name="Rectangle 15"/>
          <p:cNvSpPr/>
          <p:nvPr/>
        </p:nvSpPr>
        <p:spPr>
          <a:xfrm>
            <a:off x="1143000" y="4546600"/>
            <a:ext cx="2832100" cy="1570038"/>
          </a:xfrm>
          <a:prstGeom prst="rect">
            <a:avLst/>
          </a:prstGeom>
        </p:spPr>
        <p:txBody>
          <a:bodyPr wrap="none">
            <a:spAutoFit/>
          </a:bodyPr>
          <a:lstStyle/>
          <a:p>
            <a:pPr>
              <a:defRPr/>
            </a:pPr>
            <a:r>
              <a:rPr lang="ur-PK" sz="9600" b="0" dirty="0">
                <a:solidFill>
                  <a:srgbClr val="000066">
                    <a:lumMod val="50000"/>
                  </a:srgbClr>
                </a:solidFill>
                <a:cs typeface="Tajweed" pitchFamily="2" charset="-78"/>
              </a:rPr>
              <a:t>كَافِرَات</a:t>
            </a:r>
            <a:endParaRPr lang="en-US" sz="9600" dirty="0">
              <a:solidFill>
                <a:srgbClr val="000066">
                  <a:lumMod val="50000"/>
                </a:srgbClr>
              </a:solidFill>
            </a:endParaRPr>
          </a:p>
        </p:txBody>
      </p:sp>
    </p:spTree>
    <p:extLst>
      <p:ext uri="{BB962C8B-B14F-4D97-AF65-F5344CB8AC3E}">
        <p14:creationId xmlns:p14="http://schemas.microsoft.com/office/powerpoint/2010/main" val="317959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6" presetClass="emph" presetSubtype="0" repeatCount="indefinite" accel="50000" decel="50000" fill="hold" grpId="0" nodeType="withEffect">
                                  <p:stCondLst>
                                    <p:cond delay="0"/>
                                  </p:stCondLst>
                                  <p:endCondLst>
                                    <p:cond evt="onNext" delay="0">
                                      <p:tgtEl>
                                        <p:sldTgt/>
                                      </p:tgtEl>
                                    </p:cond>
                                  </p:endCondLst>
                                  <p:childTnLst>
                                    <p:animScale>
                                      <p:cBhvr>
                                        <p:cTn id="8" dur="2000" fill="hold"/>
                                        <p:tgtEl>
                                          <p:spTgt spid="13"/>
                                        </p:tgtEl>
                                      </p:cBhvr>
                                      <p:by x="115000" y="115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6" presetClass="emph" presetSubtype="0" repeatCount="indefinite" accel="50000" decel="50000" fill="hold" grpId="0" nodeType="withEffect">
                                  <p:stCondLst>
                                    <p:cond delay="0"/>
                                  </p:stCondLst>
                                  <p:childTnLst>
                                    <p:animScale>
                                      <p:cBhvr>
                                        <p:cTn id="14" dur="2000" fill="hold"/>
                                        <p:tgtEl>
                                          <p:spTgt spid="16"/>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p:bldP spid="16" grpId="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2342" name="Picture 6"/>
          <p:cNvPicPr>
            <a:picLocks noChangeAspect="1" noChangeArrowheads="1"/>
          </p:cNvPicPr>
          <p:nvPr/>
        </p:nvPicPr>
        <p:blipFill>
          <a:blip r:embed="rId3" cstate="print"/>
          <a:srcRect/>
          <a:stretch>
            <a:fillRect/>
          </a:stretch>
        </p:blipFill>
        <p:spPr bwMode="auto">
          <a:xfrm rot="391188">
            <a:off x="160338" y="-30163"/>
            <a:ext cx="906462" cy="1728788"/>
          </a:xfrm>
          <a:prstGeom prst="rect">
            <a:avLst/>
          </a:prstGeom>
          <a:noFill/>
          <a:ln w="9525">
            <a:noFill/>
            <a:miter lim="800000"/>
            <a:headEnd/>
            <a:tailEnd/>
          </a:ln>
          <a:effectLst>
            <a:outerShdw dist="25400" dir="5400000" algn="ctr" rotWithShape="0">
              <a:srgbClr val="000000"/>
            </a:outerShdw>
          </a:effectLst>
        </p:spPr>
      </p:pic>
      <p:sp>
        <p:nvSpPr>
          <p:cNvPr id="7" name="Slide Number Placeholder 6"/>
          <p:cNvSpPr>
            <a:spLocks noGrp="1"/>
          </p:cNvSpPr>
          <p:nvPr>
            <p:ph type="sldNum" sz="quarter" idx="10"/>
          </p:nvPr>
        </p:nvSpPr>
        <p:spPr/>
        <p:txBody>
          <a:bodyPr/>
          <a:lstStyle/>
          <a:p>
            <a:pPr>
              <a:defRPr/>
            </a:pPr>
            <a:fld id="{FEFB9DD8-ADA9-4D7B-987F-0B62915DCCB8}" type="slidenum">
              <a:rPr lang="ar-SA" smtClean="0">
                <a:solidFill>
                  <a:srgbClr val="FFFFFF"/>
                </a:solidFill>
              </a:rPr>
              <a:pPr>
                <a:defRPr/>
              </a:pPr>
              <a:t>115</a:t>
            </a:fld>
            <a:endParaRPr lang="en-US">
              <a:solidFill>
                <a:srgbClr val="FFFFFF"/>
              </a:solidFill>
            </a:endParaRPr>
          </a:p>
        </p:txBody>
      </p:sp>
      <p:graphicFrame>
        <p:nvGraphicFramePr>
          <p:cNvPr id="11" name="Group 38"/>
          <p:cNvGraphicFramePr>
            <a:graphicFrameLocks noGrp="1"/>
          </p:cNvGraphicFramePr>
          <p:nvPr/>
        </p:nvGraphicFramePr>
        <p:xfrm>
          <a:off x="762000" y="1143000"/>
          <a:ext cx="7924800" cy="2286000"/>
        </p:xfrm>
        <a:graphic>
          <a:graphicData uri="http://schemas.openxmlformats.org/drawingml/2006/table">
            <a:tbl>
              <a:tblPr/>
              <a:tblGrid>
                <a:gridCol w="3879850"/>
                <a:gridCol w="577850"/>
                <a:gridCol w="3467100"/>
              </a:tblGrid>
              <a:tr h="2286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9600" b="0" i="0" u="none" strike="noStrike" cap="none" normalizeH="0" baseline="0" dirty="0" smtClean="0">
                        <a:ln>
                          <a:noFill/>
                        </a:ln>
                        <a:solidFill>
                          <a:schemeClr val="bg1">
                            <a:lumMod val="50000"/>
                          </a:schemeClr>
                        </a:solidFill>
                        <a:effectLst/>
                        <a:latin typeface="Tahoma" pitchFamily="34"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1600" b="0" i="0" u="none" strike="noStrike" cap="none" normalizeH="0" baseline="0" dirty="0" smtClean="0">
                        <a:ln>
                          <a:noFill/>
                        </a:ln>
                        <a:solidFill>
                          <a:schemeClr val="bg1">
                            <a:lumMod val="50000"/>
                          </a:schemeClr>
                        </a:solidFill>
                        <a:effectLst/>
                        <a:latin typeface="Tahoma" pitchFamily="34"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0300" b="0" i="0" u="none" strike="noStrike" cap="none" normalizeH="0" baseline="0" dirty="0" smtClean="0">
                          <a:ln>
                            <a:noFill/>
                          </a:ln>
                          <a:solidFill>
                            <a:schemeClr val="bg1">
                              <a:lumMod val="50000"/>
                            </a:schemeClr>
                          </a:solidFill>
                          <a:effectLst/>
                          <a:latin typeface="Times New Roman" pitchFamily="18" charset="0"/>
                          <a:ea typeface="Times New Roman" pitchFamily="18" charset="0"/>
                          <a:cs typeface="Tajweed" pitchFamily="2" charset="-78"/>
                        </a:rPr>
                        <a:t>مُشْرِكَة</a:t>
                      </a:r>
                      <a:endParaRPr kumimoji="0" lang="en-US" sz="10300" b="0" i="0" u="none" strike="noStrike" cap="none" normalizeH="0" baseline="0" dirty="0" smtClean="0">
                        <a:ln>
                          <a:noFill/>
                        </a:ln>
                        <a:solidFill>
                          <a:schemeClr val="bg1">
                            <a:lumMod val="50000"/>
                          </a:schemeClr>
                        </a:solidFill>
                        <a:effectLst/>
                        <a:latin typeface="Times New Roman" pitchFamily="18" charset="0"/>
                        <a:ea typeface="Times New Roman" pitchFamily="18"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66FF"/>
                    </a:solidFill>
                  </a:tcPr>
                </a:tc>
              </a:tr>
            </a:tbl>
          </a:graphicData>
        </a:graphic>
      </p:graphicFrame>
      <p:sp>
        <p:nvSpPr>
          <p:cNvPr id="62480" name="Oval 39"/>
          <p:cNvSpPr>
            <a:spLocks noChangeArrowheads="1"/>
          </p:cNvSpPr>
          <p:nvPr/>
        </p:nvSpPr>
        <p:spPr bwMode="auto">
          <a:xfrm>
            <a:off x="2667000" y="939800"/>
            <a:ext cx="914400" cy="406400"/>
          </a:xfrm>
          <a:prstGeom prst="ellipse">
            <a:avLst/>
          </a:prstGeom>
          <a:solidFill>
            <a:schemeClr val="tx1"/>
          </a:solidFill>
          <a:ln w="9525">
            <a:solidFill>
              <a:schemeClr val="tx1"/>
            </a:solidFill>
            <a:round/>
            <a:headEnd/>
            <a:tailEnd/>
          </a:ln>
        </p:spPr>
        <p:txBody>
          <a:bodyPr wrap="none" lIns="0" tIns="0" rIns="0" anchor="ctr"/>
          <a:lstStyle/>
          <a:p>
            <a:pPr algn="ctr"/>
            <a:r>
              <a:rPr lang="en-US" sz="5400" b="0">
                <a:solidFill>
                  <a:srgbClr val="800000"/>
                </a:solidFill>
                <a:latin typeface="Arial" pitchFamily="34" charset="0"/>
              </a:rPr>
              <a:t>+</a:t>
            </a:r>
            <a:endParaRPr lang="en-US">
              <a:solidFill>
                <a:srgbClr val="FFFFFF"/>
              </a:solidFill>
            </a:endParaRPr>
          </a:p>
        </p:txBody>
      </p:sp>
      <p:sp>
        <p:nvSpPr>
          <p:cNvPr id="13" name="Rectangle 12"/>
          <p:cNvSpPr/>
          <p:nvPr/>
        </p:nvSpPr>
        <p:spPr>
          <a:xfrm>
            <a:off x="1143000" y="1600200"/>
            <a:ext cx="3360738" cy="1570038"/>
          </a:xfrm>
          <a:prstGeom prst="rect">
            <a:avLst/>
          </a:prstGeom>
        </p:spPr>
        <p:txBody>
          <a:bodyPr wrap="none">
            <a:spAutoFit/>
          </a:bodyPr>
          <a:lstStyle/>
          <a:p>
            <a:pPr>
              <a:defRPr/>
            </a:pPr>
            <a:r>
              <a:rPr lang="ur-PK" sz="9600" b="0" dirty="0">
                <a:solidFill>
                  <a:srgbClr val="000066">
                    <a:lumMod val="50000"/>
                  </a:srgbClr>
                </a:solidFill>
                <a:cs typeface="Tajweed" pitchFamily="2" charset="-78"/>
              </a:rPr>
              <a:t>مُشْرِكَات</a:t>
            </a:r>
            <a:endParaRPr lang="en-US" sz="9600" dirty="0">
              <a:solidFill>
                <a:srgbClr val="000066">
                  <a:lumMod val="50000"/>
                </a:srgbClr>
              </a:solidFill>
            </a:endParaRPr>
          </a:p>
        </p:txBody>
      </p:sp>
      <p:graphicFrame>
        <p:nvGraphicFramePr>
          <p:cNvPr id="14" name="Group 38"/>
          <p:cNvGraphicFramePr>
            <a:graphicFrameLocks noGrp="1"/>
          </p:cNvGraphicFramePr>
          <p:nvPr/>
        </p:nvGraphicFramePr>
        <p:xfrm>
          <a:off x="762000" y="4089400"/>
          <a:ext cx="7924800" cy="2286000"/>
        </p:xfrm>
        <a:graphic>
          <a:graphicData uri="http://schemas.openxmlformats.org/drawingml/2006/table">
            <a:tbl>
              <a:tblPr/>
              <a:tblGrid>
                <a:gridCol w="3879850"/>
                <a:gridCol w="577850"/>
                <a:gridCol w="3467100"/>
              </a:tblGrid>
              <a:tr h="2286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9600" b="0" i="0" u="none" strike="noStrike" cap="none" normalizeH="0" baseline="0" dirty="0" smtClean="0">
                        <a:ln>
                          <a:noFill/>
                        </a:ln>
                        <a:solidFill>
                          <a:schemeClr val="bg1">
                            <a:lumMod val="50000"/>
                          </a:schemeClr>
                        </a:solidFill>
                        <a:effectLst/>
                        <a:latin typeface="Tahoma" pitchFamily="34"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1600" b="0" i="0" u="none" strike="noStrike" cap="none" normalizeH="0" baseline="0" dirty="0" smtClean="0">
                        <a:ln>
                          <a:noFill/>
                        </a:ln>
                        <a:solidFill>
                          <a:schemeClr val="bg1">
                            <a:lumMod val="50000"/>
                          </a:schemeClr>
                        </a:solidFill>
                        <a:effectLst/>
                        <a:latin typeface="Tahoma" pitchFamily="34"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ur-PK" sz="10300" b="0" i="0" u="none" strike="noStrike" cap="none" normalizeH="0" baseline="0" dirty="0" smtClean="0">
                          <a:ln>
                            <a:noFill/>
                          </a:ln>
                          <a:solidFill>
                            <a:schemeClr val="bg1">
                              <a:lumMod val="50000"/>
                            </a:schemeClr>
                          </a:solidFill>
                          <a:effectLst/>
                          <a:latin typeface="Times New Roman" pitchFamily="18" charset="0"/>
                          <a:ea typeface="Times New Roman" pitchFamily="18" charset="0"/>
                          <a:cs typeface="Tajweed" pitchFamily="2" charset="-78"/>
                        </a:rPr>
                        <a:t>مُنَافِقَة</a:t>
                      </a:r>
                      <a:endParaRPr kumimoji="0" lang="en-US" sz="10300" b="0" i="0" u="none" strike="noStrike" cap="none" normalizeH="0" baseline="0" dirty="0" smtClean="0">
                        <a:ln>
                          <a:noFill/>
                        </a:ln>
                        <a:solidFill>
                          <a:schemeClr val="bg1">
                            <a:lumMod val="50000"/>
                          </a:schemeClr>
                        </a:solidFill>
                        <a:effectLst/>
                        <a:latin typeface="Times New Roman" pitchFamily="18" charset="0"/>
                        <a:ea typeface="Times New Roman" pitchFamily="18"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66FF"/>
                    </a:solidFill>
                  </a:tcPr>
                </a:tc>
              </a:tr>
            </a:tbl>
          </a:graphicData>
        </a:graphic>
      </p:graphicFrame>
      <p:sp>
        <p:nvSpPr>
          <p:cNvPr id="62494" name="Oval 39"/>
          <p:cNvSpPr>
            <a:spLocks noChangeArrowheads="1"/>
          </p:cNvSpPr>
          <p:nvPr/>
        </p:nvSpPr>
        <p:spPr bwMode="auto">
          <a:xfrm>
            <a:off x="2667000" y="3886200"/>
            <a:ext cx="914400" cy="406400"/>
          </a:xfrm>
          <a:prstGeom prst="ellipse">
            <a:avLst/>
          </a:prstGeom>
          <a:solidFill>
            <a:schemeClr val="tx1"/>
          </a:solidFill>
          <a:ln w="9525">
            <a:solidFill>
              <a:schemeClr val="tx1"/>
            </a:solidFill>
            <a:round/>
            <a:headEnd/>
            <a:tailEnd/>
          </a:ln>
        </p:spPr>
        <p:txBody>
          <a:bodyPr wrap="none" lIns="0" tIns="0" rIns="0" anchor="ctr"/>
          <a:lstStyle/>
          <a:p>
            <a:pPr algn="ctr"/>
            <a:r>
              <a:rPr lang="en-US" sz="5400" b="0">
                <a:solidFill>
                  <a:srgbClr val="800000"/>
                </a:solidFill>
                <a:latin typeface="Arial" pitchFamily="34" charset="0"/>
              </a:rPr>
              <a:t>+</a:t>
            </a:r>
            <a:endParaRPr lang="en-US">
              <a:solidFill>
                <a:srgbClr val="FFFFFF"/>
              </a:solidFill>
            </a:endParaRPr>
          </a:p>
        </p:txBody>
      </p:sp>
      <p:sp>
        <p:nvSpPr>
          <p:cNvPr id="16" name="Rectangle 15"/>
          <p:cNvSpPr/>
          <p:nvPr/>
        </p:nvSpPr>
        <p:spPr>
          <a:xfrm>
            <a:off x="1143000" y="4546600"/>
            <a:ext cx="3021013" cy="1570038"/>
          </a:xfrm>
          <a:prstGeom prst="rect">
            <a:avLst/>
          </a:prstGeom>
        </p:spPr>
        <p:txBody>
          <a:bodyPr wrap="none">
            <a:spAutoFit/>
          </a:bodyPr>
          <a:lstStyle/>
          <a:p>
            <a:pPr>
              <a:defRPr/>
            </a:pPr>
            <a:r>
              <a:rPr lang="ur-PK" sz="9600" b="0" dirty="0">
                <a:solidFill>
                  <a:srgbClr val="000066">
                    <a:lumMod val="50000"/>
                  </a:srgbClr>
                </a:solidFill>
                <a:cs typeface="Tajweed" pitchFamily="2" charset="-78"/>
              </a:rPr>
              <a:t>مُنَافِقَات</a:t>
            </a:r>
            <a:endParaRPr lang="en-US" sz="9600" dirty="0">
              <a:solidFill>
                <a:srgbClr val="000066">
                  <a:lumMod val="50000"/>
                </a:srgbClr>
              </a:solidFill>
            </a:endParaRPr>
          </a:p>
        </p:txBody>
      </p:sp>
    </p:spTree>
    <p:extLst>
      <p:ext uri="{BB962C8B-B14F-4D97-AF65-F5344CB8AC3E}">
        <p14:creationId xmlns:p14="http://schemas.microsoft.com/office/powerpoint/2010/main" val="10893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6" presetClass="emph" presetSubtype="0" repeatCount="indefinite" accel="50000" decel="50000" fill="hold" grpId="0" nodeType="withEffect">
                                  <p:stCondLst>
                                    <p:cond delay="0"/>
                                  </p:stCondLst>
                                  <p:endCondLst>
                                    <p:cond evt="onNext" delay="0">
                                      <p:tgtEl>
                                        <p:sldTgt/>
                                      </p:tgtEl>
                                    </p:cond>
                                  </p:endCondLst>
                                  <p:childTnLst>
                                    <p:animScale>
                                      <p:cBhvr>
                                        <p:cTn id="8" dur="2000" fill="hold"/>
                                        <p:tgtEl>
                                          <p:spTgt spid="13"/>
                                        </p:tgtEl>
                                      </p:cBhvr>
                                      <p:by x="115000" y="115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6" presetClass="emph" presetSubtype="0" repeatCount="indefinite" accel="50000" decel="50000" fill="hold" grpId="0" nodeType="withEffect">
                                  <p:stCondLst>
                                    <p:cond delay="0"/>
                                  </p:stCondLst>
                                  <p:childTnLst>
                                    <p:animScale>
                                      <p:cBhvr>
                                        <p:cTn id="14" dur="2000" fill="hold"/>
                                        <p:tgtEl>
                                          <p:spTgt spid="16"/>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p:bldP spid="16" grpId="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j0252349"/>
          <p:cNvPicPr>
            <a:picLocks noChangeAspect="1" noChangeArrowheads="1"/>
          </p:cNvPicPr>
          <p:nvPr/>
        </p:nvPicPr>
        <p:blipFill>
          <a:blip r:embed="rId3" cstate="print"/>
          <a:srcRect/>
          <a:stretch>
            <a:fillRect/>
          </a:stretch>
        </p:blipFill>
        <p:spPr bwMode="auto">
          <a:xfrm rot="6063666" flipV="1">
            <a:off x="7929563" y="452437"/>
            <a:ext cx="1143000" cy="695325"/>
          </a:xfrm>
          <a:prstGeom prst="rect">
            <a:avLst/>
          </a:prstGeom>
          <a:noFill/>
          <a:ln w="9525">
            <a:noFill/>
            <a:miter lim="800000"/>
            <a:headEnd/>
            <a:tailEnd/>
          </a:ln>
        </p:spPr>
      </p:pic>
      <p:sp>
        <p:nvSpPr>
          <p:cNvPr id="68611" name="Rectangle 3"/>
          <p:cNvSpPr>
            <a:spLocks noGrp="1" noChangeArrowheads="1"/>
          </p:cNvSpPr>
          <p:nvPr>
            <p:ph type="body" idx="4294967295"/>
          </p:nvPr>
        </p:nvSpPr>
        <p:spPr>
          <a:xfrm>
            <a:off x="1524000" y="1295400"/>
            <a:ext cx="6096000" cy="5334000"/>
          </a:xfrm>
          <a:solidFill>
            <a:srgbClr val="FF00FF"/>
          </a:solidFill>
          <a:ln>
            <a:solidFill>
              <a:srgbClr val="FFFF00"/>
            </a:solidFill>
          </a:ln>
        </p:spPr>
        <p:txBody>
          <a:bodyPr/>
          <a:lstStyle/>
          <a:p>
            <a:pPr eaLnBrk="1" hangingPunct="1">
              <a:buFont typeface="Wingdings" pitchFamily="2" charset="2"/>
              <a:buNone/>
              <a:defRPr/>
            </a:pPr>
            <a:r>
              <a:rPr lang="ur-PK" sz="4400" dirty="0" smtClean="0">
                <a:solidFill>
                  <a:schemeClr val="bg2">
                    <a:lumMod val="50000"/>
                  </a:schemeClr>
                </a:solidFill>
                <a:cs typeface="Tajweed" pitchFamily="2" charset="-78"/>
              </a:rPr>
              <a:t>مُسْلِمْ </a:t>
            </a:r>
            <a:r>
              <a:rPr lang="en-US" sz="4400" dirty="0" smtClean="0">
                <a:solidFill>
                  <a:schemeClr val="bg2">
                    <a:lumMod val="50000"/>
                  </a:schemeClr>
                </a:solidFill>
                <a:cs typeface="Tajweed" pitchFamily="2" charset="-78"/>
              </a:rPr>
              <a:t> </a:t>
            </a:r>
            <a:r>
              <a:rPr lang="en-US" sz="4400" dirty="0" smtClean="0">
                <a:solidFill>
                  <a:schemeClr val="bg2">
                    <a:lumMod val="50000"/>
                  </a:schemeClr>
                </a:solidFill>
                <a:cs typeface="Tajweed" pitchFamily="2" charset="-78"/>
                <a:sym typeface="Symbol" pitchFamily="18" charset="2"/>
              </a:rPr>
              <a:t></a:t>
            </a:r>
            <a:r>
              <a:rPr lang="en-US" sz="4400" dirty="0" smtClean="0">
                <a:solidFill>
                  <a:schemeClr val="bg2">
                    <a:lumMod val="50000"/>
                  </a:schemeClr>
                </a:solidFill>
                <a:cs typeface="Tajweed" pitchFamily="2" charset="-78"/>
              </a:rPr>
              <a:t> </a:t>
            </a:r>
            <a:r>
              <a:rPr lang="ur-PK" sz="4400" dirty="0" smtClean="0">
                <a:solidFill>
                  <a:schemeClr val="bg2">
                    <a:lumMod val="50000"/>
                  </a:schemeClr>
                </a:solidFill>
                <a:cs typeface="Tajweed" pitchFamily="2" charset="-78"/>
              </a:rPr>
              <a:t>مُسْلِمَ</a:t>
            </a:r>
            <a:r>
              <a:rPr lang="ar-SA" sz="4400" dirty="0" smtClean="0">
                <a:solidFill>
                  <a:schemeClr val="bg2">
                    <a:lumMod val="50000"/>
                  </a:schemeClr>
                </a:solidFill>
                <a:cs typeface="Tajweed" pitchFamily="2" charset="-78"/>
              </a:rPr>
              <a:t>ة	</a:t>
            </a:r>
            <a:r>
              <a:rPr lang="ur-PK" sz="4800" dirty="0" smtClean="0">
                <a:solidFill>
                  <a:schemeClr val="bg2">
                    <a:lumMod val="50000"/>
                  </a:schemeClr>
                </a:solidFill>
                <a:cs typeface="Tajweed" pitchFamily="2" charset="-78"/>
              </a:rPr>
              <a:t>مُسْلِمَات</a:t>
            </a:r>
            <a:endParaRPr lang="ar-SA" sz="4800" dirty="0" smtClean="0">
              <a:solidFill>
                <a:schemeClr val="bg2">
                  <a:lumMod val="50000"/>
                </a:schemeClr>
              </a:solidFill>
              <a:cs typeface="Tajweed" pitchFamily="2" charset="-78"/>
            </a:endParaRPr>
          </a:p>
          <a:p>
            <a:pPr eaLnBrk="1" hangingPunct="1">
              <a:buFont typeface="Wingdings" pitchFamily="2" charset="2"/>
              <a:buNone/>
              <a:defRPr/>
            </a:pPr>
            <a:r>
              <a:rPr lang="ur-PK" sz="4400" dirty="0" smtClean="0">
                <a:solidFill>
                  <a:schemeClr val="bg2">
                    <a:lumMod val="50000"/>
                  </a:schemeClr>
                </a:solidFill>
                <a:cs typeface="Tajweed" pitchFamily="2" charset="-78"/>
              </a:rPr>
              <a:t> مُؤْمِن </a:t>
            </a:r>
            <a:r>
              <a:rPr lang="en-US" sz="4400" dirty="0" smtClean="0">
                <a:solidFill>
                  <a:schemeClr val="bg2">
                    <a:lumMod val="50000"/>
                  </a:schemeClr>
                </a:solidFill>
                <a:cs typeface="Tajweed" pitchFamily="2" charset="-78"/>
                <a:sym typeface="Symbol" pitchFamily="18" charset="2"/>
              </a:rPr>
              <a:t></a:t>
            </a:r>
            <a:r>
              <a:rPr lang="ur-PK" sz="4400" dirty="0" smtClean="0">
                <a:solidFill>
                  <a:schemeClr val="bg2">
                    <a:lumMod val="50000"/>
                  </a:schemeClr>
                </a:solidFill>
                <a:cs typeface="Tajweed" pitchFamily="2" charset="-78"/>
              </a:rPr>
              <a:t> مُؤْمِنَة</a:t>
            </a:r>
            <a:r>
              <a:rPr lang="ar-SA" sz="4400" dirty="0" smtClean="0">
                <a:solidFill>
                  <a:schemeClr val="bg2">
                    <a:lumMod val="50000"/>
                  </a:schemeClr>
                </a:solidFill>
                <a:cs typeface="Tajweed" pitchFamily="2" charset="-78"/>
              </a:rPr>
              <a:t> </a:t>
            </a:r>
            <a:r>
              <a:rPr lang="ur-PK" sz="4400" dirty="0" smtClean="0">
                <a:solidFill>
                  <a:schemeClr val="bg2">
                    <a:lumMod val="50000"/>
                  </a:schemeClr>
                </a:solidFill>
                <a:cs typeface="Tajweed" pitchFamily="2" charset="-78"/>
              </a:rPr>
              <a:t> </a:t>
            </a:r>
            <a:r>
              <a:rPr lang="ar-SA" sz="4400" dirty="0" smtClean="0">
                <a:solidFill>
                  <a:schemeClr val="bg2">
                    <a:lumMod val="50000"/>
                  </a:schemeClr>
                </a:solidFill>
                <a:cs typeface="Tajweed" pitchFamily="2" charset="-78"/>
              </a:rPr>
              <a:t>	</a:t>
            </a:r>
            <a:r>
              <a:rPr lang="ur-PK" sz="4800" dirty="0" smtClean="0">
                <a:solidFill>
                  <a:schemeClr val="bg2">
                    <a:lumMod val="50000"/>
                  </a:schemeClr>
                </a:solidFill>
                <a:cs typeface="Tajweed" pitchFamily="2" charset="-78"/>
              </a:rPr>
              <a:t>مُؤْمِنَات</a:t>
            </a:r>
            <a:r>
              <a:rPr lang="ur-PK" sz="4400" dirty="0" smtClean="0">
                <a:solidFill>
                  <a:schemeClr val="bg2">
                    <a:lumMod val="50000"/>
                  </a:schemeClr>
                </a:solidFill>
                <a:cs typeface="Tajweed" pitchFamily="2" charset="-78"/>
              </a:rPr>
              <a:t> 	   </a:t>
            </a:r>
            <a:endParaRPr lang="ar-SA" sz="4400" dirty="0" smtClean="0">
              <a:solidFill>
                <a:schemeClr val="bg2">
                  <a:lumMod val="50000"/>
                </a:schemeClr>
              </a:solidFill>
              <a:cs typeface="Tajweed" pitchFamily="2" charset="-78"/>
            </a:endParaRPr>
          </a:p>
          <a:p>
            <a:pPr eaLnBrk="1" hangingPunct="1">
              <a:buFont typeface="Wingdings" pitchFamily="2" charset="2"/>
              <a:buNone/>
              <a:defRPr/>
            </a:pPr>
            <a:r>
              <a:rPr lang="ur-PK" sz="4400" dirty="0" smtClean="0">
                <a:solidFill>
                  <a:schemeClr val="bg2">
                    <a:lumMod val="50000"/>
                  </a:schemeClr>
                </a:solidFill>
                <a:cs typeface="Tajweed" pitchFamily="2" charset="-78"/>
              </a:rPr>
              <a:t>صَالِح </a:t>
            </a:r>
            <a:r>
              <a:rPr lang="en-US" sz="4400" dirty="0" smtClean="0">
                <a:solidFill>
                  <a:schemeClr val="bg2">
                    <a:lumMod val="50000"/>
                  </a:schemeClr>
                </a:solidFill>
                <a:cs typeface="Tajweed" pitchFamily="2" charset="-78"/>
              </a:rPr>
              <a:t> </a:t>
            </a:r>
            <a:r>
              <a:rPr lang="en-US" sz="4400" dirty="0" smtClean="0">
                <a:solidFill>
                  <a:schemeClr val="bg2">
                    <a:lumMod val="50000"/>
                  </a:schemeClr>
                </a:solidFill>
                <a:cs typeface="Tajweed" pitchFamily="2" charset="-78"/>
                <a:sym typeface="Symbol" pitchFamily="18" charset="2"/>
              </a:rPr>
              <a:t></a:t>
            </a:r>
            <a:r>
              <a:rPr lang="en-US" sz="4400" dirty="0" smtClean="0">
                <a:solidFill>
                  <a:schemeClr val="bg2">
                    <a:lumMod val="50000"/>
                  </a:schemeClr>
                </a:solidFill>
                <a:cs typeface="Tajweed" pitchFamily="2" charset="-78"/>
              </a:rPr>
              <a:t>  </a:t>
            </a:r>
            <a:r>
              <a:rPr lang="ur-PK" sz="4400" dirty="0" smtClean="0">
                <a:solidFill>
                  <a:schemeClr val="bg2">
                    <a:lumMod val="50000"/>
                  </a:schemeClr>
                </a:solidFill>
                <a:cs typeface="Tajweed" pitchFamily="2" charset="-78"/>
              </a:rPr>
              <a:t>صَالِحَة</a:t>
            </a:r>
            <a:r>
              <a:rPr lang="ar-SA" sz="4400" dirty="0" smtClean="0">
                <a:solidFill>
                  <a:schemeClr val="bg2">
                    <a:lumMod val="50000"/>
                  </a:schemeClr>
                </a:solidFill>
                <a:cs typeface="Tajweed" pitchFamily="2" charset="-78"/>
              </a:rPr>
              <a:t> </a:t>
            </a:r>
            <a:r>
              <a:rPr lang="ur-PK" sz="4400" dirty="0" smtClean="0">
                <a:solidFill>
                  <a:schemeClr val="bg2">
                    <a:lumMod val="50000"/>
                  </a:schemeClr>
                </a:solidFill>
                <a:cs typeface="Tajweed" pitchFamily="2" charset="-78"/>
              </a:rPr>
              <a:t> </a:t>
            </a:r>
            <a:r>
              <a:rPr lang="ar-SA" sz="4400" dirty="0" smtClean="0">
                <a:solidFill>
                  <a:schemeClr val="bg2">
                    <a:lumMod val="50000"/>
                  </a:schemeClr>
                </a:solidFill>
                <a:cs typeface="Tajweed" pitchFamily="2" charset="-78"/>
              </a:rPr>
              <a:t>	</a:t>
            </a:r>
            <a:r>
              <a:rPr lang="ur-PK" sz="4800" dirty="0" smtClean="0">
                <a:solidFill>
                  <a:schemeClr val="bg2">
                    <a:lumMod val="50000"/>
                  </a:schemeClr>
                </a:solidFill>
                <a:cs typeface="Tajweed" pitchFamily="2" charset="-78"/>
              </a:rPr>
              <a:t>صَالِحَات</a:t>
            </a:r>
            <a:r>
              <a:rPr lang="ur-PK" sz="4400" dirty="0" smtClean="0">
                <a:solidFill>
                  <a:schemeClr val="bg2">
                    <a:lumMod val="50000"/>
                  </a:schemeClr>
                </a:solidFill>
                <a:cs typeface="Tajweed" pitchFamily="2" charset="-78"/>
              </a:rPr>
              <a:t> </a:t>
            </a:r>
          </a:p>
          <a:p>
            <a:pPr eaLnBrk="1" hangingPunct="1">
              <a:buFont typeface="Wingdings" pitchFamily="2" charset="2"/>
              <a:buNone/>
              <a:defRPr/>
            </a:pPr>
            <a:r>
              <a:rPr lang="ur-PK" sz="4400" dirty="0" smtClean="0">
                <a:solidFill>
                  <a:schemeClr val="bg2">
                    <a:lumMod val="50000"/>
                  </a:schemeClr>
                </a:solidFill>
                <a:cs typeface="Tajweed" pitchFamily="2" charset="-78"/>
              </a:rPr>
              <a:t>كَافِر </a:t>
            </a:r>
            <a:r>
              <a:rPr lang="en-US" sz="4400" dirty="0" smtClean="0">
                <a:solidFill>
                  <a:schemeClr val="bg2">
                    <a:lumMod val="50000"/>
                  </a:schemeClr>
                </a:solidFill>
                <a:cs typeface="Tajweed" pitchFamily="2" charset="-78"/>
                <a:sym typeface="Symbol" pitchFamily="18" charset="2"/>
              </a:rPr>
              <a:t></a:t>
            </a:r>
            <a:r>
              <a:rPr lang="en-US" sz="4400" dirty="0" smtClean="0">
                <a:solidFill>
                  <a:schemeClr val="bg2">
                    <a:lumMod val="50000"/>
                  </a:schemeClr>
                </a:solidFill>
                <a:cs typeface="Tajweed" pitchFamily="2" charset="-78"/>
              </a:rPr>
              <a:t>  </a:t>
            </a:r>
            <a:r>
              <a:rPr lang="ar-SA" sz="4400" dirty="0" smtClean="0">
                <a:solidFill>
                  <a:schemeClr val="bg2">
                    <a:lumMod val="50000"/>
                  </a:schemeClr>
                </a:solidFill>
                <a:cs typeface="Tajweed" pitchFamily="2" charset="-78"/>
              </a:rPr>
              <a:t> </a:t>
            </a:r>
            <a:r>
              <a:rPr lang="ur-PK" sz="4400" dirty="0" smtClean="0">
                <a:solidFill>
                  <a:schemeClr val="bg2">
                    <a:lumMod val="50000"/>
                  </a:schemeClr>
                </a:solidFill>
                <a:cs typeface="Tajweed" pitchFamily="2" charset="-78"/>
              </a:rPr>
              <a:t>كَافِرَة</a:t>
            </a:r>
            <a:r>
              <a:rPr lang="ar-SA" sz="4400" dirty="0" smtClean="0">
                <a:solidFill>
                  <a:schemeClr val="bg2">
                    <a:lumMod val="50000"/>
                  </a:schemeClr>
                </a:solidFill>
                <a:cs typeface="Tajweed" pitchFamily="2" charset="-78"/>
              </a:rPr>
              <a:t> </a:t>
            </a:r>
            <a:r>
              <a:rPr lang="ur-PK" sz="4400" dirty="0" smtClean="0">
                <a:solidFill>
                  <a:schemeClr val="bg2">
                    <a:lumMod val="50000"/>
                  </a:schemeClr>
                </a:solidFill>
                <a:cs typeface="Tajweed" pitchFamily="2" charset="-78"/>
              </a:rPr>
              <a:t> </a:t>
            </a:r>
            <a:r>
              <a:rPr lang="ar-SA" sz="4400" dirty="0" smtClean="0">
                <a:solidFill>
                  <a:schemeClr val="bg2">
                    <a:lumMod val="50000"/>
                  </a:schemeClr>
                </a:solidFill>
                <a:cs typeface="Tajweed" pitchFamily="2" charset="-78"/>
              </a:rPr>
              <a:t>	</a:t>
            </a:r>
            <a:r>
              <a:rPr lang="ur-PK" sz="4800" dirty="0" smtClean="0">
                <a:solidFill>
                  <a:schemeClr val="bg2">
                    <a:lumMod val="50000"/>
                  </a:schemeClr>
                </a:solidFill>
                <a:cs typeface="Tajweed" pitchFamily="2" charset="-78"/>
              </a:rPr>
              <a:t>كَافِرَات</a:t>
            </a:r>
            <a:r>
              <a:rPr lang="ur-PK" sz="4400" dirty="0" smtClean="0">
                <a:solidFill>
                  <a:schemeClr val="bg2">
                    <a:lumMod val="50000"/>
                  </a:schemeClr>
                </a:solidFill>
                <a:cs typeface="Tajweed" pitchFamily="2" charset="-78"/>
              </a:rPr>
              <a:t> 	</a:t>
            </a:r>
            <a:endParaRPr lang="en-US" sz="4400" dirty="0" smtClean="0">
              <a:solidFill>
                <a:schemeClr val="bg2">
                  <a:lumMod val="50000"/>
                </a:schemeClr>
              </a:solidFill>
              <a:cs typeface="Tajweed" pitchFamily="2" charset="-78"/>
            </a:endParaRPr>
          </a:p>
          <a:p>
            <a:pPr eaLnBrk="1" hangingPunct="1">
              <a:buFont typeface="Wingdings" pitchFamily="2" charset="2"/>
              <a:buNone/>
              <a:defRPr/>
            </a:pPr>
            <a:r>
              <a:rPr lang="ur-PK" sz="4400" dirty="0" smtClean="0">
                <a:solidFill>
                  <a:schemeClr val="bg2">
                    <a:lumMod val="50000"/>
                  </a:schemeClr>
                </a:solidFill>
                <a:cs typeface="Tajweed" pitchFamily="2" charset="-78"/>
              </a:rPr>
              <a:t>مُشْرِك </a:t>
            </a:r>
            <a:r>
              <a:rPr lang="en-US" sz="4400" dirty="0" smtClean="0">
                <a:solidFill>
                  <a:schemeClr val="bg2">
                    <a:lumMod val="50000"/>
                  </a:schemeClr>
                </a:solidFill>
                <a:cs typeface="Tajweed" pitchFamily="2" charset="-78"/>
                <a:sym typeface="Symbol" pitchFamily="18" charset="2"/>
              </a:rPr>
              <a:t></a:t>
            </a:r>
            <a:r>
              <a:rPr lang="en-US" sz="4400" dirty="0" smtClean="0">
                <a:solidFill>
                  <a:schemeClr val="bg2">
                    <a:lumMod val="50000"/>
                  </a:schemeClr>
                </a:solidFill>
                <a:cs typeface="Tajweed" pitchFamily="2" charset="-78"/>
              </a:rPr>
              <a:t> </a:t>
            </a:r>
            <a:r>
              <a:rPr lang="ar-SA" sz="4400" dirty="0" smtClean="0">
                <a:solidFill>
                  <a:schemeClr val="bg2">
                    <a:lumMod val="50000"/>
                  </a:schemeClr>
                </a:solidFill>
                <a:cs typeface="Tajweed" pitchFamily="2" charset="-78"/>
              </a:rPr>
              <a:t> </a:t>
            </a:r>
            <a:r>
              <a:rPr lang="ur-PK" sz="4400" dirty="0" smtClean="0">
                <a:solidFill>
                  <a:schemeClr val="bg2">
                    <a:lumMod val="50000"/>
                  </a:schemeClr>
                </a:solidFill>
                <a:cs typeface="Tajweed" pitchFamily="2" charset="-78"/>
              </a:rPr>
              <a:t>مُشْرِكَة</a:t>
            </a:r>
            <a:r>
              <a:rPr lang="ar-SA" sz="4400" dirty="0" smtClean="0">
                <a:solidFill>
                  <a:schemeClr val="bg2">
                    <a:lumMod val="50000"/>
                  </a:schemeClr>
                </a:solidFill>
                <a:cs typeface="Tajweed" pitchFamily="2" charset="-78"/>
              </a:rPr>
              <a:t> </a:t>
            </a:r>
            <a:r>
              <a:rPr lang="ur-PK" sz="4400" dirty="0" smtClean="0">
                <a:solidFill>
                  <a:schemeClr val="bg2">
                    <a:lumMod val="50000"/>
                  </a:schemeClr>
                </a:solidFill>
                <a:cs typeface="Tajweed" pitchFamily="2" charset="-78"/>
              </a:rPr>
              <a:t>  </a:t>
            </a:r>
            <a:r>
              <a:rPr lang="ar-SA" sz="4400" dirty="0" smtClean="0">
                <a:solidFill>
                  <a:schemeClr val="bg2">
                    <a:lumMod val="50000"/>
                  </a:schemeClr>
                </a:solidFill>
                <a:cs typeface="Tajweed" pitchFamily="2" charset="-78"/>
              </a:rPr>
              <a:t>	</a:t>
            </a:r>
            <a:r>
              <a:rPr lang="ur-PK" sz="4800" dirty="0" smtClean="0">
                <a:solidFill>
                  <a:schemeClr val="bg2">
                    <a:lumMod val="50000"/>
                  </a:schemeClr>
                </a:solidFill>
                <a:cs typeface="Tajweed" pitchFamily="2" charset="-78"/>
              </a:rPr>
              <a:t>مُشْرِكَات</a:t>
            </a:r>
            <a:endParaRPr lang="en-US" sz="4800" dirty="0" smtClean="0">
              <a:solidFill>
                <a:schemeClr val="bg2">
                  <a:lumMod val="50000"/>
                </a:schemeClr>
              </a:solidFill>
              <a:cs typeface="Tajweed" pitchFamily="2" charset="-78"/>
            </a:endParaRPr>
          </a:p>
          <a:p>
            <a:pPr eaLnBrk="1" hangingPunct="1">
              <a:buFont typeface="Wingdings" pitchFamily="2" charset="2"/>
              <a:buNone/>
              <a:defRPr/>
            </a:pPr>
            <a:r>
              <a:rPr lang="ur-PK" sz="4400" dirty="0" smtClean="0">
                <a:solidFill>
                  <a:schemeClr val="bg2">
                    <a:lumMod val="50000"/>
                  </a:schemeClr>
                </a:solidFill>
                <a:cs typeface="Tajweed" pitchFamily="2" charset="-78"/>
              </a:rPr>
              <a:t>مُنَافِق </a:t>
            </a:r>
            <a:r>
              <a:rPr lang="en-US" sz="4400" dirty="0" smtClean="0">
                <a:solidFill>
                  <a:schemeClr val="bg2">
                    <a:lumMod val="50000"/>
                  </a:schemeClr>
                </a:solidFill>
                <a:cs typeface="Tajweed" pitchFamily="2" charset="-78"/>
                <a:sym typeface="Symbol" pitchFamily="18" charset="2"/>
              </a:rPr>
              <a:t></a:t>
            </a:r>
            <a:r>
              <a:rPr lang="en-US" sz="4400" dirty="0" smtClean="0">
                <a:solidFill>
                  <a:schemeClr val="bg2">
                    <a:lumMod val="50000"/>
                  </a:schemeClr>
                </a:solidFill>
                <a:cs typeface="Tajweed" pitchFamily="2" charset="-78"/>
              </a:rPr>
              <a:t> </a:t>
            </a:r>
            <a:r>
              <a:rPr lang="ar-SA" sz="4400" dirty="0" smtClean="0">
                <a:solidFill>
                  <a:schemeClr val="bg2">
                    <a:lumMod val="50000"/>
                  </a:schemeClr>
                </a:solidFill>
                <a:cs typeface="Tajweed" pitchFamily="2" charset="-78"/>
              </a:rPr>
              <a:t> </a:t>
            </a:r>
            <a:r>
              <a:rPr lang="ur-PK" sz="4400" dirty="0" smtClean="0">
                <a:solidFill>
                  <a:schemeClr val="bg2">
                    <a:lumMod val="50000"/>
                  </a:schemeClr>
                </a:solidFill>
                <a:cs typeface="Tajweed" pitchFamily="2" charset="-78"/>
              </a:rPr>
              <a:t>مُنَافِقَة</a:t>
            </a:r>
            <a:r>
              <a:rPr lang="ar-SA" sz="4400" dirty="0" smtClean="0">
                <a:solidFill>
                  <a:schemeClr val="bg2">
                    <a:lumMod val="50000"/>
                  </a:schemeClr>
                </a:solidFill>
                <a:cs typeface="Tajweed" pitchFamily="2" charset="-78"/>
              </a:rPr>
              <a:t> </a:t>
            </a:r>
            <a:r>
              <a:rPr lang="ur-PK" sz="4400" dirty="0" smtClean="0">
                <a:solidFill>
                  <a:schemeClr val="bg2">
                    <a:lumMod val="50000"/>
                  </a:schemeClr>
                </a:solidFill>
                <a:cs typeface="Tajweed" pitchFamily="2" charset="-78"/>
              </a:rPr>
              <a:t>  </a:t>
            </a:r>
            <a:r>
              <a:rPr lang="ar-SA" sz="4400" dirty="0" smtClean="0">
                <a:solidFill>
                  <a:schemeClr val="bg2">
                    <a:lumMod val="50000"/>
                  </a:schemeClr>
                </a:solidFill>
                <a:cs typeface="Tajweed" pitchFamily="2" charset="-78"/>
              </a:rPr>
              <a:t>	</a:t>
            </a:r>
            <a:r>
              <a:rPr lang="ur-PK" sz="4800" dirty="0" smtClean="0">
                <a:solidFill>
                  <a:schemeClr val="bg2">
                    <a:lumMod val="50000"/>
                  </a:schemeClr>
                </a:solidFill>
                <a:cs typeface="Tajweed" pitchFamily="2" charset="-78"/>
              </a:rPr>
              <a:t>مُنَافِقَات</a:t>
            </a:r>
            <a:r>
              <a:rPr lang="en-US" sz="4400" dirty="0" smtClean="0">
                <a:solidFill>
                  <a:schemeClr val="bg2">
                    <a:lumMod val="50000"/>
                  </a:schemeClr>
                </a:solidFill>
                <a:cs typeface="Tajweed" pitchFamily="2" charset="-78"/>
              </a:rPr>
              <a:t> </a:t>
            </a:r>
          </a:p>
        </p:txBody>
      </p:sp>
      <p:sp>
        <p:nvSpPr>
          <p:cNvPr id="782340" name="Rectangle 4"/>
          <p:cNvSpPr>
            <a:spLocks noGrp="1" noChangeArrowheads="1"/>
          </p:cNvSpPr>
          <p:nvPr>
            <p:ph type="title" idx="4294967295"/>
          </p:nvPr>
        </p:nvSpPr>
        <p:spPr>
          <a:xfrm>
            <a:off x="0" y="152400"/>
            <a:ext cx="8229600" cy="860425"/>
          </a:xfrm>
        </p:spPr>
        <p:txBody>
          <a:bodyPr/>
          <a:lstStyle/>
          <a:p>
            <a:pPr eaLnBrk="1" hangingPunct="1">
              <a:defRPr/>
            </a:pPr>
            <a:r>
              <a:rPr lang="en-US" sz="6600" dirty="0" smtClean="0">
                <a:effectLst>
                  <a:outerShdw blurRad="38100" dist="38100" dir="2700000" algn="tl">
                    <a:srgbClr val="000080"/>
                  </a:outerShdw>
                </a:effectLst>
                <a:latin typeface="Alvi Nastaleeq" pitchFamily="2" charset="-78"/>
                <a:cs typeface="Alvi Nastaleeq" pitchFamily="2" charset="-78"/>
              </a:rPr>
              <a:t>Singular and Plural of </a:t>
            </a:r>
            <a:r>
              <a:rPr lang="en-US" sz="6600" smtClean="0">
                <a:effectLst>
                  <a:outerShdw blurRad="38100" dist="38100" dir="2700000" algn="tl">
                    <a:srgbClr val="000080"/>
                  </a:outerShdw>
                </a:effectLst>
                <a:latin typeface="Alvi Nastaleeq" pitchFamily="2" charset="-78"/>
                <a:cs typeface="Alvi Nastaleeq" pitchFamily="2" charset="-78"/>
              </a:rPr>
              <a:t>Femine</a:t>
            </a:r>
            <a:endParaRPr lang="en-US" sz="6600" dirty="0" smtClean="0">
              <a:effectLst>
                <a:outerShdw blurRad="38100" dist="38100" dir="2700000" algn="tl">
                  <a:srgbClr val="000080"/>
                </a:outerShdw>
              </a:effectLst>
              <a:latin typeface="Alvi Nastaleeq" pitchFamily="2" charset="-78"/>
              <a:cs typeface="Alvi Nastaleeq" pitchFamily="2" charset="-78"/>
            </a:endParaRPr>
          </a:p>
        </p:txBody>
      </p:sp>
      <p:pic>
        <p:nvPicPr>
          <p:cNvPr id="782341" name="Picture 5"/>
          <p:cNvPicPr>
            <a:picLocks noChangeAspect="1" noChangeArrowheads="1"/>
          </p:cNvPicPr>
          <p:nvPr/>
        </p:nvPicPr>
        <p:blipFill>
          <a:blip r:embed="rId4" cstate="print"/>
          <a:srcRect/>
          <a:stretch>
            <a:fillRect/>
          </a:stretch>
        </p:blipFill>
        <p:spPr bwMode="auto">
          <a:xfrm rot="391188">
            <a:off x="312738" y="3452813"/>
            <a:ext cx="906462" cy="1728787"/>
          </a:xfrm>
          <a:prstGeom prst="rect">
            <a:avLst/>
          </a:prstGeom>
          <a:noFill/>
          <a:ln w="9525">
            <a:noFill/>
            <a:miter lim="800000"/>
            <a:headEnd/>
            <a:tailEnd/>
          </a:ln>
          <a:effectLst>
            <a:outerShdw dist="25400" dir="5400000" algn="ctr" rotWithShape="0">
              <a:srgbClr val="000000"/>
            </a:outerShdw>
          </a:effectLst>
        </p:spPr>
      </p:pic>
      <p:pic>
        <p:nvPicPr>
          <p:cNvPr id="782342" name="Picture 6"/>
          <p:cNvPicPr>
            <a:picLocks noChangeAspect="1" noChangeArrowheads="1"/>
          </p:cNvPicPr>
          <p:nvPr/>
        </p:nvPicPr>
        <p:blipFill>
          <a:blip r:embed="rId4" cstate="print"/>
          <a:srcRect/>
          <a:stretch>
            <a:fillRect/>
          </a:stretch>
        </p:blipFill>
        <p:spPr bwMode="auto">
          <a:xfrm rot="391188">
            <a:off x="160338" y="2462213"/>
            <a:ext cx="906462" cy="1728787"/>
          </a:xfrm>
          <a:prstGeom prst="rect">
            <a:avLst/>
          </a:prstGeom>
          <a:noFill/>
          <a:ln w="9525">
            <a:noFill/>
            <a:miter lim="800000"/>
            <a:headEnd/>
            <a:tailEnd/>
          </a:ln>
          <a:effectLst>
            <a:outerShdw dist="25400" dir="5400000" algn="ctr" rotWithShape="0">
              <a:srgbClr val="000000"/>
            </a:outerShdw>
          </a:effectLst>
        </p:spPr>
      </p:pic>
    </p:spTree>
    <p:extLst>
      <p:ext uri="{BB962C8B-B14F-4D97-AF65-F5344CB8AC3E}">
        <p14:creationId xmlns:p14="http://schemas.microsoft.com/office/powerpoint/2010/main" val="13575743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14400" y="277813"/>
            <a:ext cx="8229600" cy="1143000"/>
          </a:xfrm>
        </p:spPr>
        <p:txBody>
          <a:bodyPr/>
          <a:lstStyle/>
          <a:p>
            <a:r>
              <a:rPr lang="en-US" sz="6600" b="1" dirty="0" smtClean="0"/>
              <a:t>TPS-W</a:t>
            </a:r>
          </a:p>
        </p:txBody>
      </p:sp>
      <p:sp>
        <p:nvSpPr>
          <p:cNvPr id="47107" name="TextBox 4"/>
          <p:cNvSpPr txBox="1">
            <a:spLocks noChangeArrowheads="1"/>
          </p:cNvSpPr>
          <p:nvPr/>
        </p:nvSpPr>
        <p:spPr bwMode="auto">
          <a:xfrm>
            <a:off x="-152400" y="3649663"/>
            <a:ext cx="3429000" cy="584775"/>
          </a:xfrm>
          <a:prstGeom prst="rect">
            <a:avLst/>
          </a:prstGeom>
          <a:noFill/>
          <a:ln w="9525">
            <a:noFill/>
            <a:miter lim="800000"/>
            <a:headEnd/>
            <a:tailEnd/>
          </a:ln>
        </p:spPr>
        <p:txBody>
          <a:bodyPr>
            <a:spAutoFit/>
          </a:bodyPr>
          <a:lstStyle/>
          <a:p>
            <a:pPr algn="r"/>
            <a:r>
              <a:rPr lang="en-US" sz="3200" dirty="0">
                <a:solidFill>
                  <a:srgbClr val="FFFFFF"/>
                </a:solidFill>
                <a:latin typeface="Tahoma"/>
              </a:rPr>
              <a:t>Pair &amp; Share</a:t>
            </a:r>
          </a:p>
        </p:txBody>
      </p:sp>
      <p:sp>
        <p:nvSpPr>
          <p:cNvPr id="47108" name="TextBox 8"/>
          <p:cNvSpPr txBox="1">
            <a:spLocks noChangeArrowheads="1"/>
          </p:cNvSpPr>
          <p:nvPr/>
        </p:nvSpPr>
        <p:spPr bwMode="auto">
          <a:xfrm>
            <a:off x="-152400" y="5021263"/>
            <a:ext cx="3429000" cy="769937"/>
          </a:xfrm>
          <a:prstGeom prst="rect">
            <a:avLst/>
          </a:prstGeom>
          <a:noFill/>
          <a:ln w="9525">
            <a:noFill/>
            <a:miter lim="800000"/>
            <a:headEnd/>
            <a:tailEnd/>
          </a:ln>
        </p:spPr>
        <p:txBody>
          <a:bodyPr>
            <a:spAutoFit/>
          </a:bodyPr>
          <a:lstStyle/>
          <a:p>
            <a:pPr algn="r"/>
            <a:r>
              <a:rPr lang="en-US" sz="4400">
                <a:solidFill>
                  <a:srgbClr val="FFFFFF"/>
                </a:solidFill>
                <a:latin typeface="Tahoma"/>
              </a:rPr>
              <a:t>Write</a:t>
            </a:r>
          </a:p>
        </p:txBody>
      </p:sp>
      <p:sp>
        <p:nvSpPr>
          <p:cNvPr id="16" name="Rectangle 15"/>
          <p:cNvSpPr/>
          <p:nvPr/>
        </p:nvSpPr>
        <p:spPr>
          <a:xfrm>
            <a:off x="3551238" y="2362200"/>
            <a:ext cx="5211762" cy="657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66"/>
              </a:solidFill>
            </a:endParaRPr>
          </a:p>
        </p:txBody>
      </p:sp>
      <p:sp>
        <p:nvSpPr>
          <p:cNvPr id="47111" name="TextBox 6"/>
          <p:cNvSpPr txBox="1">
            <a:spLocks noChangeArrowheads="1"/>
          </p:cNvSpPr>
          <p:nvPr/>
        </p:nvSpPr>
        <p:spPr bwMode="auto">
          <a:xfrm>
            <a:off x="-152400" y="2362255"/>
            <a:ext cx="3429000" cy="584775"/>
          </a:xfrm>
          <a:prstGeom prst="rect">
            <a:avLst/>
          </a:prstGeom>
          <a:noFill/>
          <a:ln w="9525">
            <a:noFill/>
            <a:miter lim="800000"/>
            <a:headEnd/>
            <a:tailEnd/>
          </a:ln>
        </p:spPr>
        <p:txBody>
          <a:bodyPr>
            <a:spAutoFit/>
          </a:bodyPr>
          <a:lstStyle/>
          <a:p>
            <a:pPr algn="r"/>
            <a:r>
              <a:rPr lang="en-US" sz="3200" dirty="0">
                <a:solidFill>
                  <a:srgbClr val="FFFFFF"/>
                </a:solidFill>
                <a:latin typeface="Tahoma"/>
              </a:rPr>
              <a:t>Think</a:t>
            </a:r>
          </a:p>
        </p:txBody>
      </p:sp>
      <p:sp>
        <p:nvSpPr>
          <p:cNvPr id="47112" name="Rectangle 16"/>
          <p:cNvSpPr>
            <a:spLocks noChangeArrowheads="1"/>
          </p:cNvSpPr>
          <p:nvPr/>
        </p:nvSpPr>
        <p:spPr bwMode="auto">
          <a:xfrm>
            <a:off x="4654251" y="2340114"/>
            <a:ext cx="2481770" cy="707886"/>
          </a:xfrm>
          <a:prstGeom prst="rect">
            <a:avLst/>
          </a:prstGeom>
          <a:noFill/>
          <a:ln w="9525">
            <a:noFill/>
            <a:miter lim="800000"/>
            <a:headEnd/>
            <a:tailEnd/>
          </a:ln>
        </p:spPr>
        <p:txBody>
          <a:bodyPr wrap="none">
            <a:spAutoFit/>
          </a:bodyPr>
          <a:lstStyle/>
          <a:p>
            <a:pPr algn="ctr"/>
            <a:r>
              <a:rPr lang="en-US" sz="4000" dirty="0" smtClean="0">
                <a:solidFill>
                  <a:srgbClr val="00B050"/>
                </a:solidFill>
                <a:latin typeface="Tahoma"/>
              </a:rPr>
              <a:t>1 minute</a:t>
            </a:r>
            <a:endParaRPr lang="en-US" sz="4000" dirty="0">
              <a:solidFill>
                <a:srgbClr val="00B050"/>
              </a:solidFill>
              <a:latin typeface="Tahoma"/>
            </a:endParaRPr>
          </a:p>
        </p:txBody>
      </p:sp>
      <p:sp>
        <p:nvSpPr>
          <p:cNvPr id="9" name="Rectangle 8"/>
          <p:cNvSpPr/>
          <p:nvPr/>
        </p:nvSpPr>
        <p:spPr bwMode="auto">
          <a:xfrm>
            <a:off x="3505200" y="2324100"/>
            <a:ext cx="5303520" cy="7315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a:solidFill>
                <a:srgbClr val="FFFFFF"/>
              </a:solidFill>
              <a:latin typeface="Tahoma"/>
            </a:endParaRPr>
          </a:p>
        </p:txBody>
      </p:sp>
      <p:sp>
        <p:nvSpPr>
          <p:cNvPr id="10" name="Rectangle 9"/>
          <p:cNvSpPr/>
          <p:nvPr/>
        </p:nvSpPr>
        <p:spPr>
          <a:xfrm>
            <a:off x="3475038" y="3726180"/>
            <a:ext cx="5211762" cy="657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66"/>
              </a:solidFill>
            </a:endParaRPr>
          </a:p>
        </p:txBody>
      </p:sp>
      <p:sp>
        <p:nvSpPr>
          <p:cNvPr id="11" name="Rectangle 16"/>
          <p:cNvSpPr>
            <a:spLocks noChangeArrowheads="1"/>
          </p:cNvSpPr>
          <p:nvPr/>
        </p:nvSpPr>
        <p:spPr bwMode="auto">
          <a:xfrm>
            <a:off x="4445803" y="3704094"/>
            <a:ext cx="2746266" cy="707886"/>
          </a:xfrm>
          <a:prstGeom prst="rect">
            <a:avLst/>
          </a:prstGeom>
          <a:noFill/>
          <a:ln w="9525">
            <a:noFill/>
            <a:miter lim="800000"/>
            <a:headEnd/>
            <a:tailEnd/>
          </a:ln>
        </p:spPr>
        <p:txBody>
          <a:bodyPr wrap="none">
            <a:spAutoFit/>
          </a:bodyPr>
          <a:lstStyle/>
          <a:p>
            <a:pPr algn="ctr"/>
            <a:r>
              <a:rPr lang="en-US" sz="4000" dirty="0" smtClean="0">
                <a:solidFill>
                  <a:srgbClr val="00B050"/>
                </a:solidFill>
                <a:latin typeface="Tahoma"/>
              </a:rPr>
              <a:t>2 </a:t>
            </a:r>
            <a:r>
              <a:rPr lang="en-US" sz="4000" dirty="0">
                <a:solidFill>
                  <a:srgbClr val="00B050"/>
                </a:solidFill>
                <a:latin typeface="Tahoma"/>
              </a:rPr>
              <a:t>minutes</a:t>
            </a:r>
          </a:p>
        </p:txBody>
      </p:sp>
      <p:sp>
        <p:nvSpPr>
          <p:cNvPr id="12" name="Rectangle 11"/>
          <p:cNvSpPr/>
          <p:nvPr/>
        </p:nvSpPr>
        <p:spPr bwMode="auto">
          <a:xfrm>
            <a:off x="3429000" y="3688080"/>
            <a:ext cx="5303520" cy="7315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a:solidFill>
                <a:srgbClr val="FFFFFF"/>
              </a:solidFill>
              <a:latin typeface="Tahoma"/>
            </a:endParaRPr>
          </a:p>
        </p:txBody>
      </p:sp>
      <p:sp>
        <p:nvSpPr>
          <p:cNvPr id="17" name="Rectangle 16"/>
          <p:cNvSpPr/>
          <p:nvPr/>
        </p:nvSpPr>
        <p:spPr>
          <a:xfrm>
            <a:off x="3475038" y="5097780"/>
            <a:ext cx="5211762" cy="657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66"/>
              </a:solidFill>
            </a:endParaRPr>
          </a:p>
        </p:txBody>
      </p:sp>
      <p:sp>
        <p:nvSpPr>
          <p:cNvPr id="18" name="Rectangle 16"/>
          <p:cNvSpPr>
            <a:spLocks noChangeArrowheads="1"/>
          </p:cNvSpPr>
          <p:nvPr/>
        </p:nvSpPr>
        <p:spPr bwMode="auto">
          <a:xfrm>
            <a:off x="4445803" y="5075694"/>
            <a:ext cx="2746266" cy="707886"/>
          </a:xfrm>
          <a:prstGeom prst="rect">
            <a:avLst/>
          </a:prstGeom>
          <a:noFill/>
          <a:ln w="9525">
            <a:noFill/>
            <a:miter lim="800000"/>
            <a:headEnd/>
            <a:tailEnd/>
          </a:ln>
        </p:spPr>
        <p:txBody>
          <a:bodyPr wrap="none">
            <a:spAutoFit/>
          </a:bodyPr>
          <a:lstStyle/>
          <a:p>
            <a:pPr algn="ctr"/>
            <a:r>
              <a:rPr lang="en-US" sz="4000" dirty="0" smtClean="0">
                <a:solidFill>
                  <a:srgbClr val="00B050"/>
                </a:solidFill>
                <a:latin typeface="Tahoma"/>
              </a:rPr>
              <a:t>4 </a:t>
            </a:r>
            <a:r>
              <a:rPr lang="en-US" sz="4000" dirty="0">
                <a:solidFill>
                  <a:srgbClr val="00B050"/>
                </a:solidFill>
                <a:latin typeface="Tahoma"/>
              </a:rPr>
              <a:t>minutes</a:t>
            </a:r>
          </a:p>
        </p:txBody>
      </p:sp>
      <p:sp>
        <p:nvSpPr>
          <p:cNvPr id="19" name="Rectangle 18"/>
          <p:cNvSpPr/>
          <p:nvPr/>
        </p:nvSpPr>
        <p:spPr bwMode="auto">
          <a:xfrm>
            <a:off x="3429000" y="5059680"/>
            <a:ext cx="5303520" cy="7315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a:solidFill>
                <a:srgbClr val="FFFFFF"/>
              </a:solidFill>
              <a:latin typeface="Tahoma"/>
            </a:endParaRPr>
          </a:p>
        </p:txBody>
      </p:sp>
    </p:spTree>
    <p:extLst>
      <p:ext uri="{BB962C8B-B14F-4D97-AF65-F5344CB8AC3E}">
        <p14:creationId xmlns:p14="http://schemas.microsoft.com/office/powerpoint/2010/main" val="374754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2" fill="hold" grpId="0" nodeType="clickEffect">
                                  <p:stCondLst>
                                    <p:cond delay="0"/>
                                  </p:stCondLst>
                                  <p:childTnLst>
                                    <p:animEffect transition="out" filter="slide(fromRight)">
                                      <p:cBhvr>
                                        <p:cTn id="6" dur="60000"/>
                                        <p:tgtEl>
                                          <p:spTgt spid="16"/>
                                        </p:tgtEl>
                                      </p:cBhvr>
                                    </p:animEffect>
                                    <p:set>
                                      <p:cBhvr>
                                        <p:cTn id="7" dur="1" fill="hold">
                                          <p:stCondLst>
                                            <p:cond delay="599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2" fill="hold" grpId="0" nodeType="clickEffect">
                                  <p:stCondLst>
                                    <p:cond delay="0"/>
                                  </p:stCondLst>
                                  <p:childTnLst>
                                    <p:animEffect transition="out" filter="slide(fromRight)">
                                      <p:cBhvr>
                                        <p:cTn id="11" dur="120000"/>
                                        <p:tgtEl>
                                          <p:spTgt spid="10"/>
                                        </p:tgtEl>
                                      </p:cBhvr>
                                    </p:animEffect>
                                    <p:set>
                                      <p:cBhvr>
                                        <p:cTn id="12" dur="1" fill="hold">
                                          <p:stCondLst>
                                            <p:cond delay="119999"/>
                                          </p:stCondLst>
                                        </p:cTn>
                                        <p:tgtEl>
                                          <p:spTgt spid="10"/>
                                        </p:tgtEl>
                                        <p:attrNameLst>
                                          <p:attrName>style.visibility</p:attrName>
                                        </p:attrNameLst>
                                      </p:cBhvr>
                                      <p:to>
                                        <p:strVal val="hidden"/>
                                      </p:to>
                                    </p:set>
                                  </p:childTnLst>
                                </p:cTn>
                              </p:par>
                            </p:childTnLst>
                          </p:cTn>
                        </p:par>
                        <p:par>
                          <p:cTn id="13" fill="hold">
                            <p:stCondLst>
                              <p:cond delay="120000"/>
                            </p:stCondLst>
                            <p:childTnLst>
                              <p:par>
                                <p:cTn id="14" presetID="12" presetClass="exit" presetSubtype="2" fill="hold" grpId="0" nodeType="afterEffect">
                                  <p:stCondLst>
                                    <p:cond delay="0"/>
                                  </p:stCondLst>
                                  <p:childTnLst>
                                    <p:animEffect transition="out" filter="slide(fromRight)">
                                      <p:cBhvr>
                                        <p:cTn id="15" dur="240000"/>
                                        <p:tgtEl>
                                          <p:spTgt spid="17"/>
                                        </p:tgtEl>
                                      </p:cBhvr>
                                    </p:animEffect>
                                    <p:set>
                                      <p:cBhvr>
                                        <p:cTn id="16" dur="1" fill="hold">
                                          <p:stCondLst>
                                            <p:cond delay="239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371600"/>
            <a:ext cx="8229600" cy="1143000"/>
          </a:xfrm>
          <a:noFill/>
        </p:spPr>
        <p:txBody>
          <a:bodyPr/>
          <a:lstStyle/>
          <a:p>
            <a:pPr rtl="0"/>
            <a:r>
              <a:rPr lang="en-US" sz="6000" b="1" smtClean="0">
                <a:solidFill>
                  <a:srgbClr val="FFFF00"/>
                </a:solidFill>
              </a:rPr>
              <a:t>Learning tip</a:t>
            </a:r>
            <a:endParaRPr lang="ur-PK" sz="6000" b="1" smtClean="0">
              <a:solidFill>
                <a:srgbClr val="FFFF00"/>
              </a:solidFill>
            </a:endParaRPr>
          </a:p>
        </p:txBody>
      </p:sp>
      <p:sp>
        <p:nvSpPr>
          <p:cNvPr id="64515" name="Litebulb"/>
          <p:cNvSpPr>
            <a:spLocks noEditPoints="1" noChangeArrowheads="1"/>
          </p:cNvSpPr>
          <p:nvPr/>
        </p:nvSpPr>
        <p:spPr bwMode="auto">
          <a:xfrm>
            <a:off x="3962400" y="3581400"/>
            <a:ext cx="1004888" cy="14716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n-US">
              <a:solidFill>
                <a:srgbClr val="FFFFFF"/>
              </a:solidFill>
            </a:endParaRPr>
          </a:p>
        </p:txBody>
      </p:sp>
      <p:sp>
        <p:nvSpPr>
          <p:cNvPr id="64516" name="Line 4"/>
          <p:cNvSpPr>
            <a:spLocks noChangeShapeType="1"/>
          </p:cNvSpPr>
          <p:nvPr/>
        </p:nvSpPr>
        <p:spPr bwMode="auto">
          <a:xfrm>
            <a:off x="5105400" y="4495800"/>
            <a:ext cx="838200" cy="457200"/>
          </a:xfrm>
          <a:prstGeom prst="line">
            <a:avLst/>
          </a:prstGeom>
          <a:noFill/>
          <a:ln w="9525">
            <a:solidFill>
              <a:schemeClr val="tx1"/>
            </a:solidFill>
            <a:round/>
            <a:headEnd/>
            <a:tailEnd/>
          </a:ln>
        </p:spPr>
        <p:txBody>
          <a:bodyPr>
            <a:spAutoFit/>
          </a:bodyPr>
          <a:lstStyle/>
          <a:p>
            <a:endParaRPr lang="en-US">
              <a:solidFill>
                <a:srgbClr val="FFFFFF"/>
              </a:solidFill>
            </a:endParaRPr>
          </a:p>
        </p:txBody>
      </p:sp>
      <p:sp>
        <p:nvSpPr>
          <p:cNvPr id="64517" name="Line 5"/>
          <p:cNvSpPr>
            <a:spLocks noChangeShapeType="1"/>
          </p:cNvSpPr>
          <p:nvPr/>
        </p:nvSpPr>
        <p:spPr bwMode="auto">
          <a:xfrm>
            <a:off x="5181600" y="4038600"/>
            <a:ext cx="838200" cy="0"/>
          </a:xfrm>
          <a:prstGeom prst="line">
            <a:avLst/>
          </a:prstGeom>
          <a:noFill/>
          <a:ln w="9525">
            <a:solidFill>
              <a:schemeClr val="tx1"/>
            </a:solidFill>
            <a:round/>
            <a:headEnd/>
            <a:tailEnd/>
          </a:ln>
        </p:spPr>
        <p:txBody>
          <a:bodyPr>
            <a:spAutoFit/>
          </a:bodyPr>
          <a:lstStyle/>
          <a:p>
            <a:endParaRPr lang="en-US">
              <a:solidFill>
                <a:srgbClr val="FFFFFF"/>
              </a:solidFill>
            </a:endParaRPr>
          </a:p>
        </p:txBody>
      </p:sp>
      <p:sp>
        <p:nvSpPr>
          <p:cNvPr id="64518" name="Line 6"/>
          <p:cNvSpPr>
            <a:spLocks noChangeShapeType="1"/>
          </p:cNvSpPr>
          <p:nvPr/>
        </p:nvSpPr>
        <p:spPr bwMode="auto">
          <a:xfrm flipV="1">
            <a:off x="5029200" y="3124200"/>
            <a:ext cx="609600" cy="533400"/>
          </a:xfrm>
          <a:prstGeom prst="line">
            <a:avLst/>
          </a:prstGeom>
          <a:noFill/>
          <a:ln w="9525">
            <a:solidFill>
              <a:schemeClr val="tx1"/>
            </a:solidFill>
            <a:round/>
            <a:headEnd/>
            <a:tailEnd/>
          </a:ln>
        </p:spPr>
        <p:txBody>
          <a:bodyPr>
            <a:spAutoFit/>
          </a:bodyPr>
          <a:lstStyle/>
          <a:p>
            <a:endParaRPr lang="en-US">
              <a:solidFill>
                <a:srgbClr val="FFFFFF"/>
              </a:solidFill>
            </a:endParaRPr>
          </a:p>
        </p:txBody>
      </p:sp>
      <p:sp>
        <p:nvSpPr>
          <p:cNvPr id="64519" name="Line 7"/>
          <p:cNvSpPr>
            <a:spLocks noChangeShapeType="1"/>
          </p:cNvSpPr>
          <p:nvPr/>
        </p:nvSpPr>
        <p:spPr bwMode="auto">
          <a:xfrm flipV="1">
            <a:off x="4495800" y="2819400"/>
            <a:ext cx="0" cy="609600"/>
          </a:xfrm>
          <a:prstGeom prst="line">
            <a:avLst/>
          </a:prstGeom>
          <a:noFill/>
          <a:ln w="9525">
            <a:solidFill>
              <a:schemeClr val="tx1"/>
            </a:solidFill>
            <a:round/>
            <a:headEnd/>
            <a:tailEnd/>
          </a:ln>
        </p:spPr>
        <p:txBody>
          <a:bodyPr>
            <a:spAutoFit/>
          </a:bodyPr>
          <a:lstStyle/>
          <a:p>
            <a:endParaRPr lang="en-US">
              <a:solidFill>
                <a:srgbClr val="FFFFFF"/>
              </a:solidFill>
            </a:endParaRPr>
          </a:p>
        </p:txBody>
      </p:sp>
      <p:sp>
        <p:nvSpPr>
          <p:cNvPr id="64520" name="Line 8"/>
          <p:cNvSpPr>
            <a:spLocks noChangeShapeType="1"/>
          </p:cNvSpPr>
          <p:nvPr/>
        </p:nvSpPr>
        <p:spPr bwMode="auto">
          <a:xfrm flipH="1">
            <a:off x="3048000" y="4495800"/>
            <a:ext cx="838200" cy="457200"/>
          </a:xfrm>
          <a:prstGeom prst="line">
            <a:avLst/>
          </a:prstGeom>
          <a:noFill/>
          <a:ln w="9525">
            <a:solidFill>
              <a:schemeClr val="tx1"/>
            </a:solidFill>
            <a:round/>
            <a:headEnd/>
            <a:tailEnd/>
          </a:ln>
        </p:spPr>
        <p:txBody>
          <a:bodyPr>
            <a:spAutoFit/>
          </a:bodyPr>
          <a:lstStyle/>
          <a:p>
            <a:endParaRPr lang="en-US">
              <a:solidFill>
                <a:srgbClr val="FFFFFF"/>
              </a:solidFill>
            </a:endParaRPr>
          </a:p>
        </p:txBody>
      </p:sp>
      <p:sp>
        <p:nvSpPr>
          <p:cNvPr id="64521" name="Line 9"/>
          <p:cNvSpPr>
            <a:spLocks noChangeShapeType="1"/>
          </p:cNvSpPr>
          <p:nvPr/>
        </p:nvSpPr>
        <p:spPr bwMode="auto">
          <a:xfrm flipH="1">
            <a:off x="2895600" y="4038600"/>
            <a:ext cx="838200" cy="0"/>
          </a:xfrm>
          <a:prstGeom prst="line">
            <a:avLst/>
          </a:prstGeom>
          <a:noFill/>
          <a:ln w="9525">
            <a:solidFill>
              <a:schemeClr val="tx1"/>
            </a:solidFill>
            <a:round/>
            <a:headEnd/>
            <a:tailEnd/>
          </a:ln>
        </p:spPr>
        <p:txBody>
          <a:bodyPr>
            <a:spAutoFit/>
          </a:bodyPr>
          <a:lstStyle/>
          <a:p>
            <a:endParaRPr lang="en-US">
              <a:solidFill>
                <a:srgbClr val="FFFFFF"/>
              </a:solidFill>
            </a:endParaRPr>
          </a:p>
        </p:txBody>
      </p:sp>
      <p:sp>
        <p:nvSpPr>
          <p:cNvPr id="64522" name="Line 10"/>
          <p:cNvSpPr>
            <a:spLocks noChangeShapeType="1"/>
          </p:cNvSpPr>
          <p:nvPr/>
        </p:nvSpPr>
        <p:spPr bwMode="auto">
          <a:xfrm flipH="1" flipV="1">
            <a:off x="3200400" y="3124200"/>
            <a:ext cx="609600" cy="533400"/>
          </a:xfrm>
          <a:prstGeom prst="line">
            <a:avLst/>
          </a:prstGeom>
          <a:noFill/>
          <a:ln w="9525">
            <a:solidFill>
              <a:schemeClr val="tx1"/>
            </a:solidFill>
            <a:round/>
            <a:headEnd/>
            <a:tailEnd/>
          </a:ln>
        </p:spPr>
        <p:txBody>
          <a:bodyPr>
            <a:spAutoFit/>
          </a:bodyPr>
          <a:lstStyle/>
          <a:p>
            <a:endParaRPr lang="en-US">
              <a:solidFill>
                <a:srgbClr val="FFFFFF"/>
              </a:solidFill>
            </a:endParaRPr>
          </a:p>
        </p:txBody>
      </p:sp>
    </p:spTree>
    <p:extLst>
      <p:ext uri="{BB962C8B-B14F-4D97-AF65-F5344CB8AC3E}">
        <p14:creationId xmlns:p14="http://schemas.microsoft.com/office/powerpoint/2010/main" val="223710218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685800" y="228600"/>
            <a:ext cx="8458200" cy="1143000"/>
          </a:xfrm>
          <a:noFill/>
        </p:spPr>
        <p:txBody>
          <a:bodyPr/>
          <a:lstStyle/>
          <a:p>
            <a:pPr rtl="0">
              <a:lnSpc>
                <a:spcPct val="140000"/>
              </a:lnSpc>
            </a:pPr>
            <a:r>
              <a:rPr lang="en-US" smtClean="0"/>
              <a:t>Take a deep breath; </a:t>
            </a:r>
            <a:br>
              <a:rPr lang="en-US" smtClean="0"/>
            </a:br>
            <a:r>
              <a:rPr lang="en-US" smtClean="0"/>
              <a:t>Charge your brain to the full</a:t>
            </a:r>
          </a:p>
        </p:txBody>
      </p:sp>
      <p:sp>
        <p:nvSpPr>
          <p:cNvPr id="65539" name="Rectangle 3"/>
          <p:cNvSpPr>
            <a:spLocks noGrp="1" noChangeArrowheads="1"/>
          </p:cNvSpPr>
          <p:nvPr>
            <p:ph type="body" idx="4294967295"/>
          </p:nvPr>
        </p:nvSpPr>
        <p:spPr>
          <a:xfrm>
            <a:off x="0" y="1870075"/>
            <a:ext cx="5334000" cy="4759325"/>
          </a:xfrm>
          <a:noFill/>
        </p:spPr>
        <p:txBody>
          <a:bodyPr/>
          <a:lstStyle/>
          <a:p>
            <a:pPr algn="ctr">
              <a:spcBef>
                <a:spcPct val="155000"/>
              </a:spcBef>
              <a:buFont typeface="Wingdings" pitchFamily="2" charset="2"/>
              <a:buNone/>
            </a:pPr>
            <a:r>
              <a:rPr lang="en-US" sz="3600" b="1" smtClean="0">
                <a:cs typeface="Tahoma" pitchFamily="34" charset="0"/>
              </a:rPr>
              <a:t>Breath</a:t>
            </a:r>
            <a:r>
              <a:rPr lang="ar-SA" sz="3600" b="1" smtClean="0">
                <a:cs typeface="Tahoma" pitchFamily="34" charset="0"/>
              </a:rPr>
              <a:t> </a:t>
            </a:r>
          </a:p>
          <a:p>
            <a:pPr algn="ctr">
              <a:spcBef>
                <a:spcPct val="155000"/>
              </a:spcBef>
              <a:buFont typeface="Wingdings" pitchFamily="2" charset="2"/>
              <a:buNone/>
            </a:pPr>
            <a:r>
              <a:rPr lang="en-US" sz="3600" b="1" smtClean="0">
                <a:cs typeface="Tahoma" pitchFamily="34" charset="0"/>
              </a:rPr>
              <a:t>Oxygen</a:t>
            </a:r>
            <a:endParaRPr lang="ar-SA" sz="3600" b="1" smtClean="0">
              <a:cs typeface="Tahoma" pitchFamily="34" charset="0"/>
            </a:endParaRPr>
          </a:p>
          <a:p>
            <a:pPr algn="ctr">
              <a:spcBef>
                <a:spcPct val="155000"/>
              </a:spcBef>
              <a:buFont typeface="Wingdings" pitchFamily="2" charset="2"/>
              <a:buNone/>
            </a:pPr>
            <a:r>
              <a:rPr lang="en-US" sz="3600" b="1" smtClean="0">
                <a:cs typeface="Tahoma" pitchFamily="34" charset="0"/>
              </a:rPr>
              <a:t>Blood</a:t>
            </a:r>
            <a:endParaRPr lang="ar-SA" sz="3600" b="1" smtClean="0">
              <a:cs typeface="Tahoma" pitchFamily="34" charset="0"/>
            </a:endParaRPr>
          </a:p>
          <a:p>
            <a:pPr algn="ctr">
              <a:spcBef>
                <a:spcPct val="155000"/>
              </a:spcBef>
              <a:buFont typeface="Wingdings" pitchFamily="2" charset="2"/>
              <a:buNone/>
            </a:pPr>
            <a:r>
              <a:rPr lang="en-US" sz="3600" b="1" smtClean="0">
                <a:cs typeface="Tahoma" pitchFamily="34" charset="0"/>
              </a:rPr>
              <a:t>Brain</a:t>
            </a:r>
          </a:p>
        </p:txBody>
      </p:sp>
      <p:sp>
        <p:nvSpPr>
          <p:cNvPr id="65540" name="Line 4"/>
          <p:cNvSpPr>
            <a:spLocks noChangeShapeType="1"/>
          </p:cNvSpPr>
          <p:nvPr/>
        </p:nvSpPr>
        <p:spPr bwMode="auto">
          <a:xfrm>
            <a:off x="3200400" y="2514600"/>
            <a:ext cx="0" cy="838200"/>
          </a:xfrm>
          <a:prstGeom prst="line">
            <a:avLst/>
          </a:prstGeom>
          <a:noFill/>
          <a:ln w="9525">
            <a:solidFill>
              <a:schemeClr val="tx1"/>
            </a:solidFill>
            <a:round/>
            <a:headEnd/>
            <a:tailEnd type="triangle" w="lg" len="lg"/>
          </a:ln>
        </p:spPr>
        <p:txBody>
          <a:bodyPr>
            <a:spAutoFit/>
          </a:bodyPr>
          <a:lstStyle/>
          <a:p>
            <a:endParaRPr lang="en-US">
              <a:solidFill>
                <a:srgbClr val="FFFFFF"/>
              </a:solidFill>
            </a:endParaRPr>
          </a:p>
        </p:txBody>
      </p:sp>
      <p:sp>
        <p:nvSpPr>
          <p:cNvPr id="65541" name="Line 5"/>
          <p:cNvSpPr>
            <a:spLocks noChangeShapeType="1"/>
          </p:cNvSpPr>
          <p:nvPr/>
        </p:nvSpPr>
        <p:spPr bwMode="auto">
          <a:xfrm>
            <a:off x="3200400" y="3962400"/>
            <a:ext cx="0" cy="838200"/>
          </a:xfrm>
          <a:prstGeom prst="line">
            <a:avLst/>
          </a:prstGeom>
          <a:noFill/>
          <a:ln w="9525">
            <a:solidFill>
              <a:schemeClr val="tx1"/>
            </a:solidFill>
            <a:round/>
            <a:headEnd/>
            <a:tailEnd type="triangle" w="lg" len="lg"/>
          </a:ln>
        </p:spPr>
        <p:txBody>
          <a:bodyPr>
            <a:spAutoFit/>
          </a:bodyPr>
          <a:lstStyle/>
          <a:p>
            <a:endParaRPr lang="en-US">
              <a:solidFill>
                <a:srgbClr val="FFFFFF"/>
              </a:solidFill>
            </a:endParaRPr>
          </a:p>
        </p:txBody>
      </p:sp>
      <p:sp>
        <p:nvSpPr>
          <p:cNvPr id="65542" name="Line 6"/>
          <p:cNvSpPr>
            <a:spLocks noChangeShapeType="1"/>
          </p:cNvSpPr>
          <p:nvPr/>
        </p:nvSpPr>
        <p:spPr bwMode="auto">
          <a:xfrm>
            <a:off x="3200400" y="5334000"/>
            <a:ext cx="0" cy="838200"/>
          </a:xfrm>
          <a:prstGeom prst="line">
            <a:avLst/>
          </a:prstGeom>
          <a:noFill/>
          <a:ln w="9525">
            <a:solidFill>
              <a:schemeClr val="tx1"/>
            </a:solidFill>
            <a:round/>
            <a:headEnd/>
            <a:tailEnd type="triangle" w="lg" len="lg"/>
          </a:ln>
        </p:spPr>
        <p:txBody>
          <a:bodyPr>
            <a:spAutoFit/>
          </a:bodyPr>
          <a:lstStyle/>
          <a:p>
            <a:endParaRPr lang="en-US">
              <a:solidFill>
                <a:srgbClr val="FFFFFF"/>
              </a:solidFill>
            </a:endParaRPr>
          </a:p>
        </p:txBody>
      </p:sp>
      <p:sp>
        <p:nvSpPr>
          <p:cNvPr id="65543" name="Line 7"/>
          <p:cNvSpPr>
            <a:spLocks noChangeShapeType="1"/>
          </p:cNvSpPr>
          <p:nvPr/>
        </p:nvSpPr>
        <p:spPr bwMode="auto">
          <a:xfrm>
            <a:off x="0" y="1752600"/>
            <a:ext cx="9144000" cy="0"/>
          </a:xfrm>
          <a:prstGeom prst="line">
            <a:avLst/>
          </a:prstGeom>
          <a:noFill/>
          <a:ln w="9525">
            <a:solidFill>
              <a:schemeClr val="folHlink"/>
            </a:solidFill>
            <a:round/>
            <a:headEnd/>
            <a:tailEnd/>
          </a:ln>
        </p:spPr>
        <p:txBody>
          <a:bodyPr>
            <a:spAutoFit/>
          </a:bodyPr>
          <a:lstStyle/>
          <a:p>
            <a:endParaRPr lang="en-US">
              <a:solidFill>
                <a:srgbClr val="FFFFFF"/>
              </a:solidFill>
            </a:endParaRPr>
          </a:p>
        </p:txBody>
      </p:sp>
      <p:sp>
        <p:nvSpPr>
          <p:cNvPr id="65544" name="Text Box 8"/>
          <p:cNvSpPr txBox="1">
            <a:spLocks noChangeArrowheads="1"/>
          </p:cNvSpPr>
          <p:nvPr/>
        </p:nvSpPr>
        <p:spPr bwMode="auto">
          <a:xfrm>
            <a:off x="5791200" y="3352800"/>
            <a:ext cx="2743200" cy="1190625"/>
          </a:xfrm>
          <a:prstGeom prst="rect">
            <a:avLst/>
          </a:prstGeom>
          <a:solidFill>
            <a:srgbClr val="FF0000"/>
          </a:solidFill>
          <a:ln w="9525" algn="ctr">
            <a:noFill/>
            <a:miter lim="800000"/>
            <a:headEnd/>
            <a:tailEnd/>
          </a:ln>
        </p:spPr>
        <p:txBody>
          <a:bodyPr>
            <a:spAutoFit/>
          </a:bodyPr>
          <a:lstStyle/>
          <a:p>
            <a:r>
              <a:rPr lang="en-US" sz="1800">
                <a:solidFill>
                  <a:srgbClr val="FFFF00"/>
                </a:solidFill>
                <a:cs typeface="Arial" pitchFamily="34" charset="0"/>
              </a:rPr>
              <a:t>Do this especially when you start memorizing / recalling something!</a:t>
            </a:r>
          </a:p>
        </p:txBody>
      </p:sp>
    </p:spTree>
    <p:extLst>
      <p:ext uri="{BB962C8B-B14F-4D97-AF65-F5344CB8AC3E}">
        <p14:creationId xmlns:p14="http://schemas.microsoft.com/office/powerpoint/2010/main" val="782206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283672" name="Group 24"/>
          <p:cNvGraphicFramePr>
            <a:graphicFrameLocks noGrp="1"/>
          </p:cNvGraphicFramePr>
          <p:nvPr/>
        </p:nvGraphicFramePr>
        <p:xfrm>
          <a:off x="152400" y="152400"/>
          <a:ext cx="8763000" cy="2376488"/>
        </p:xfrm>
        <a:graphic>
          <a:graphicData uri="http://schemas.openxmlformats.org/drawingml/2006/table">
            <a:tbl>
              <a:tblPr rtl="1"/>
              <a:tblGrid>
                <a:gridCol w="1981200"/>
                <a:gridCol w="2209800"/>
                <a:gridCol w="2209800"/>
                <a:gridCol w="2362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إِيَّاكَ</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نَعْبُدُ</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وَإِيَّاكَ</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نَسْتَعِينُ</a:t>
                      </a:r>
                      <a:r>
                        <a:rPr kumimoji="0" lang="ar-SA" sz="30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(5)</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810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You alone</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we worship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and You alone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ask for help.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4356" name="Rectangle 20"/>
          <p:cNvSpPr>
            <a:spLocks noGrp="1" noChangeArrowheads="1"/>
          </p:cNvSpPr>
          <p:nvPr>
            <p:ph type="body" idx="1"/>
          </p:nvPr>
        </p:nvSpPr>
        <p:spPr>
          <a:xfrm>
            <a:off x="457200" y="2819400"/>
            <a:ext cx="8229600" cy="3082925"/>
          </a:xfrm>
          <a:noFill/>
        </p:spPr>
        <p:txBody>
          <a:bodyPr/>
          <a:lstStyle/>
          <a:p>
            <a:pPr algn="ctr">
              <a:spcBef>
                <a:spcPct val="0"/>
              </a:spcBef>
              <a:buClrTx/>
              <a:buSzTx/>
              <a:buFontTx/>
              <a:buNone/>
            </a:pPr>
            <a:r>
              <a:rPr lang="ar-SA" sz="22900" b="1" smtClean="0">
                <a:cs typeface="Tajweed" pitchFamily="2" charset="-78"/>
              </a:rPr>
              <a:t>إِيَّا    كَ</a:t>
            </a:r>
            <a:endParaRPr lang="en-US" sz="22900" b="1" smtClean="0">
              <a:cs typeface="Tajweed" pitchFamily="2" charset="-78"/>
            </a:endParaRPr>
          </a:p>
        </p:txBody>
      </p:sp>
      <p:sp>
        <p:nvSpPr>
          <p:cNvPr id="14357" name="Text Box 21"/>
          <p:cNvSpPr txBox="1">
            <a:spLocks noChangeArrowheads="1"/>
          </p:cNvSpPr>
          <p:nvPr/>
        </p:nvSpPr>
        <p:spPr bwMode="auto">
          <a:xfrm>
            <a:off x="1524000" y="5638800"/>
            <a:ext cx="1676400" cy="923925"/>
          </a:xfrm>
          <a:prstGeom prst="rect">
            <a:avLst/>
          </a:prstGeom>
          <a:noFill/>
          <a:ln w="9525">
            <a:noFill/>
            <a:miter lim="800000"/>
            <a:headEnd/>
            <a:tailEnd/>
          </a:ln>
        </p:spPr>
        <p:txBody>
          <a:bodyPr>
            <a:spAutoFit/>
          </a:bodyPr>
          <a:lstStyle/>
          <a:p>
            <a:r>
              <a:rPr lang="en-US" sz="5400">
                <a:latin typeface="Arial" pitchFamily="34" charset="0"/>
                <a:cs typeface="Arial" pitchFamily="34" charset="0"/>
              </a:rPr>
              <a:t>You </a:t>
            </a:r>
          </a:p>
        </p:txBody>
      </p:sp>
      <p:sp>
        <p:nvSpPr>
          <p:cNvPr id="14358" name="Rectangle 7"/>
          <p:cNvSpPr>
            <a:spLocks noChangeArrowheads="1"/>
          </p:cNvSpPr>
          <p:nvPr/>
        </p:nvSpPr>
        <p:spPr bwMode="auto">
          <a:xfrm>
            <a:off x="5791200" y="5791200"/>
            <a:ext cx="1452563" cy="830263"/>
          </a:xfrm>
          <a:prstGeom prst="rect">
            <a:avLst/>
          </a:prstGeom>
          <a:noFill/>
          <a:ln w="9525">
            <a:noFill/>
            <a:miter lim="800000"/>
            <a:headEnd/>
            <a:tailEnd/>
          </a:ln>
        </p:spPr>
        <p:txBody>
          <a:bodyPr wrap="none">
            <a:spAutoFit/>
          </a:bodyPr>
          <a:lstStyle/>
          <a:p>
            <a:r>
              <a:rPr lang="en-US">
                <a:latin typeface="Arial" pitchFamily="34" charset="0"/>
                <a:cs typeface="Arial" pitchFamily="34" charset="0"/>
              </a:rPr>
              <a:t>only</a:t>
            </a:r>
            <a:endParaRPr lang="en-US"/>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277813"/>
            <a:ext cx="8229600" cy="1143000"/>
          </a:xfrm>
          <a:noFill/>
        </p:spPr>
        <p:txBody>
          <a:bodyPr/>
          <a:lstStyle/>
          <a:p>
            <a:r>
              <a:rPr lang="en-US" smtClean="0"/>
              <a:t>General State</a:t>
            </a:r>
          </a:p>
        </p:txBody>
      </p:sp>
      <p:pic>
        <p:nvPicPr>
          <p:cNvPr id="66563" name="Picture 3"/>
          <p:cNvPicPr>
            <a:picLocks noChangeAspect="1" noChangeArrowheads="1"/>
          </p:cNvPicPr>
          <p:nvPr/>
        </p:nvPicPr>
        <p:blipFill>
          <a:blip r:embed="rId2" cstate="print"/>
          <a:srcRect/>
          <a:stretch>
            <a:fillRect/>
          </a:stretch>
        </p:blipFill>
        <p:spPr bwMode="auto">
          <a:xfrm>
            <a:off x="2743200" y="2286000"/>
            <a:ext cx="4086225" cy="3660775"/>
          </a:xfrm>
          <a:prstGeom prst="rect">
            <a:avLst/>
          </a:prstGeom>
          <a:noFill/>
          <a:ln w="9525" algn="ctr">
            <a:noFill/>
            <a:miter lim="800000"/>
            <a:headEnd/>
            <a:tailEnd/>
          </a:ln>
        </p:spPr>
      </p:pic>
      <p:sp>
        <p:nvSpPr>
          <p:cNvPr id="66564" name="Rectangle 4"/>
          <p:cNvSpPr>
            <a:spLocks noChangeArrowheads="1"/>
          </p:cNvSpPr>
          <p:nvPr/>
        </p:nvSpPr>
        <p:spPr bwMode="auto">
          <a:xfrm>
            <a:off x="3194050" y="6080125"/>
            <a:ext cx="3270250" cy="701675"/>
          </a:xfrm>
          <a:prstGeom prst="rect">
            <a:avLst/>
          </a:prstGeom>
          <a:noFill/>
          <a:ln w="9525" algn="ctr">
            <a:noFill/>
            <a:miter lim="800000"/>
            <a:headEnd/>
            <a:tailEnd/>
          </a:ln>
        </p:spPr>
        <p:txBody>
          <a:bodyPr wrap="none" anchor="ctr">
            <a:spAutoFit/>
          </a:bodyPr>
          <a:lstStyle/>
          <a:p>
            <a:pPr algn="ctr">
              <a:spcBef>
                <a:spcPct val="0"/>
              </a:spcBef>
            </a:pPr>
            <a:r>
              <a:rPr lang="en-US" sz="4000">
                <a:solidFill>
                  <a:srgbClr val="FFFFFF"/>
                </a:solidFill>
                <a:cs typeface="Nafees Web Naskh" pitchFamily="2" charset="-78"/>
              </a:rPr>
              <a:t>Now Start</a:t>
            </a:r>
            <a:r>
              <a:rPr lang="en-US" sz="4000">
                <a:solidFill>
                  <a:srgbClr val="FFFFFF"/>
                </a:solidFill>
                <a:latin typeface="Nafees Web Naskh" pitchFamily="2" charset="-78"/>
                <a:cs typeface="Nafees Web Naskh" pitchFamily="2" charset="-78"/>
              </a:rPr>
              <a:t>…</a:t>
            </a:r>
            <a:endParaRPr lang="ar-SA" sz="4000">
              <a:solidFill>
                <a:srgbClr val="FFFFFF"/>
              </a:solidFill>
              <a:cs typeface="Nafees Web Naskh" pitchFamily="2" charset="-78"/>
            </a:endParaRPr>
          </a:p>
        </p:txBody>
      </p:sp>
    </p:spTree>
    <p:extLst>
      <p:ext uri="{BB962C8B-B14F-4D97-AF65-F5344CB8AC3E}">
        <p14:creationId xmlns:p14="http://schemas.microsoft.com/office/powerpoint/2010/main" val="145384654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0" y="277813"/>
            <a:ext cx="8229600" cy="1143000"/>
          </a:xfrm>
          <a:noFill/>
        </p:spPr>
        <p:txBody>
          <a:bodyPr/>
          <a:lstStyle/>
          <a:p>
            <a:r>
              <a:rPr lang="en-US" b="1" smtClean="0"/>
              <a:t>Step 1. Fill your stomach</a:t>
            </a:r>
          </a:p>
        </p:txBody>
      </p:sp>
      <p:pic>
        <p:nvPicPr>
          <p:cNvPr id="67587" name="Picture 3"/>
          <p:cNvPicPr>
            <a:picLocks noChangeAspect="1" noChangeArrowheads="1"/>
          </p:cNvPicPr>
          <p:nvPr/>
        </p:nvPicPr>
        <p:blipFill>
          <a:blip r:embed="rId2" cstate="print"/>
          <a:srcRect/>
          <a:stretch>
            <a:fillRect/>
          </a:stretch>
        </p:blipFill>
        <p:spPr bwMode="auto">
          <a:xfrm>
            <a:off x="2741613" y="2284413"/>
            <a:ext cx="4086225" cy="3660775"/>
          </a:xfrm>
          <a:prstGeom prst="rect">
            <a:avLst/>
          </a:prstGeom>
          <a:noFill/>
          <a:ln w="9525" algn="ctr">
            <a:noFill/>
            <a:miter lim="800000"/>
            <a:headEnd/>
            <a:tailEnd/>
          </a:ln>
        </p:spPr>
      </p:pic>
    </p:spTree>
    <p:extLst>
      <p:ext uri="{BB962C8B-B14F-4D97-AF65-F5344CB8AC3E}">
        <p14:creationId xmlns:p14="http://schemas.microsoft.com/office/powerpoint/2010/main" val="69430571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0" y="609600"/>
            <a:ext cx="8229600" cy="1143000"/>
          </a:xfrm>
          <a:noFill/>
        </p:spPr>
        <p:txBody>
          <a:bodyPr/>
          <a:lstStyle/>
          <a:p>
            <a:pPr rtl="0"/>
            <a:r>
              <a:rPr lang="en-US" b="1" smtClean="0"/>
              <a:t>Step 2. Fill your chest</a:t>
            </a:r>
          </a:p>
        </p:txBody>
      </p:sp>
      <p:pic>
        <p:nvPicPr>
          <p:cNvPr id="68611" name="Picture 3"/>
          <p:cNvPicPr>
            <a:picLocks noChangeAspect="1" noChangeArrowheads="1"/>
          </p:cNvPicPr>
          <p:nvPr/>
        </p:nvPicPr>
        <p:blipFill>
          <a:blip r:embed="rId2" cstate="print"/>
          <a:srcRect/>
          <a:stretch>
            <a:fillRect/>
          </a:stretch>
        </p:blipFill>
        <p:spPr bwMode="auto">
          <a:xfrm>
            <a:off x="2741613" y="2284413"/>
            <a:ext cx="4086225" cy="3660775"/>
          </a:xfrm>
          <a:prstGeom prst="rect">
            <a:avLst/>
          </a:prstGeom>
          <a:noFill/>
          <a:ln w="9525" algn="ctr">
            <a:noFill/>
            <a:miter lim="800000"/>
            <a:headEnd/>
            <a:tailEnd/>
          </a:ln>
        </p:spPr>
      </p:pic>
    </p:spTree>
    <p:extLst>
      <p:ext uri="{BB962C8B-B14F-4D97-AF65-F5344CB8AC3E}">
        <p14:creationId xmlns:p14="http://schemas.microsoft.com/office/powerpoint/2010/main" val="50919148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277813"/>
            <a:ext cx="8229600" cy="1143000"/>
          </a:xfrm>
          <a:noFill/>
        </p:spPr>
        <p:txBody>
          <a:bodyPr/>
          <a:lstStyle/>
          <a:p>
            <a:pPr rtl="0"/>
            <a:r>
              <a:rPr lang="en-US" b="1" smtClean="0"/>
              <a:t>Step 3. Release your chest</a:t>
            </a:r>
          </a:p>
        </p:txBody>
      </p:sp>
      <p:pic>
        <p:nvPicPr>
          <p:cNvPr id="69635" name="Picture 3"/>
          <p:cNvPicPr>
            <a:picLocks noChangeAspect="1" noChangeArrowheads="1"/>
          </p:cNvPicPr>
          <p:nvPr/>
        </p:nvPicPr>
        <p:blipFill>
          <a:blip r:embed="rId2" cstate="print"/>
          <a:srcRect/>
          <a:stretch>
            <a:fillRect/>
          </a:stretch>
        </p:blipFill>
        <p:spPr bwMode="auto">
          <a:xfrm>
            <a:off x="2741613" y="2284413"/>
            <a:ext cx="4086225" cy="3660775"/>
          </a:xfrm>
          <a:prstGeom prst="rect">
            <a:avLst/>
          </a:prstGeom>
          <a:noFill/>
          <a:ln w="9525" algn="ctr">
            <a:noFill/>
            <a:miter lim="800000"/>
            <a:headEnd/>
            <a:tailEnd/>
          </a:ln>
        </p:spPr>
      </p:pic>
    </p:spTree>
    <p:extLst>
      <p:ext uri="{BB962C8B-B14F-4D97-AF65-F5344CB8AC3E}">
        <p14:creationId xmlns:p14="http://schemas.microsoft.com/office/powerpoint/2010/main" val="377121501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0" y="277813"/>
            <a:ext cx="8229600" cy="1143000"/>
          </a:xfrm>
          <a:noFill/>
        </p:spPr>
        <p:txBody>
          <a:bodyPr/>
          <a:lstStyle/>
          <a:p>
            <a:pPr rtl="0"/>
            <a:r>
              <a:rPr lang="en-US" b="1" smtClean="0"/>
              <a:t>Step 4. Expel all the air from your stomach</a:t>
            </a:r>
          </a:p>
        </p:txBody>
      </p:sp>
      <p:pic>
        <p:nvPicPr>
          <p:cNvPr id="70659" name="Picture 3"/>
          <p:cNvPicPr>
            <a:picLocks noChangeAspect="1" noChangeArrowheads="1"/>
          </p:cNvPicPr>
          <p:nvPr/>
        </p:nvPicPr>
        <p:blipFill>
          <a:blip r:embed="rId3" cstate="print"/>
          <a:srcRect/>
          <a:stretch>
            <a:fillRect/>
          </a:stretch>
        </p:blipFill>
        <p:spPr bwMode="auto">
          <a:xfrm>
            <a:off x="2743200" y="2286000"/>
            <a:ext cx="4086225" cy="3660775"/>
          </a:xfrm>
          <a:prstGeom prst="rect">
            <a:avLst/>
          </a:prstGeom>
          <a:noFill/>
          <a:ln w="9525" algn="ctr">
            <a:noFill/>
            <a:miter lim="800000"/>
            <a:headEnd/>
            <a:tailEnd/>
          </a:ln>
        </p:spPr>
      </p:pic>
      <p:sp>
        <p:nvSpPr>
          <p:cNvPr id="70660" name="Freeform 4"/>
          <p:cNvSpPr>
            <a:spLocks/>
          </p:cNvSpPr>
          <p:nvPr/>
        </p:nvSpPr>
        <p:spPr bwMode="auto">
          <a:xfrm>
            <a:off x="4343400" y="4953000"/>
            <a:ext cx="838200" cy="76200"/>
          </a:xfrm>
          <a:custGeom>
            <a:avLst/>
            <a:gdLst>
              <a:gd name="T0" fmla="*/ 0 w 528"/>
              <a:gd name="T1" fmla="*/ 0 h 48"/>
              <a:gd name="T2" fmla="*/ 2147483647 w 528"/>
              <a:gd name="T3" fmla="*/ 2147483647 h 48"/>
              <a:gd name="T4" fmla="*/ 2147483647 w 528"/>
              <a:gd name="T5" fmla="*/ 0 h 48"/>
              <a:gd name="T6" fmla="*/ 0 60000 65536"/>
              <a:gd name="T7" fmla="*/ 0 60000 65536"/>
              <a:gd name="T8" fmla="*/ 0 60000 65536"/>
              <a:gd name="T9" fmla="*/ 0 w 528"/>
              <a:gd name="T10" fmla="*/ 0 h 48"/>
              <a:gd name="T11" fmla="*/ 528 w 528"/>
              <a:gd name="T12" fmla="*/ 48 h 48"/>
            </a:gdLst>
            <a:ahLst/>
            <a:cxnLst>
              <a:cxn ang="T6">
                <a:pos x="T0" y="T1"/>
              </a:cxn>
              <a:cxn ang="T7">
                <a:pos x="T2" y="T3"/>
              </a:cxn>
              <a:cxn ang="T8">
                <a:pos x="T4" y="T5"/>
              </a:cxn>
            </a:cxnLst>
            <a:rect l="T9" t="T10" r="T11" b="T12"/>
            <a:pathLst>
              <a:path w="528" h="48">
                <a:moveTo>
                  <a:pt x="0" y="0"/>
                </a:moveTo>
                <a:cubicBezTo>
                  <a:pt x="76" y="24"/>
                  <a:pt x="152" y="48"/>
                  <a:pt x="240" y="48"/>
                </a:cubicBezTo>
                <a:cubicBezTo>
                  <a:pt x="328" y="48"/>
                  <a:pt x="480" y="8"/>
                  <a:pt x="528" y="0"/>
                </a:cubicBezTo>
              </a:path>
            </a:pathLst>
          </a:custGeom>
          <a:noFill/>
          <a:ln w="9525">
            <a:solidFill>
              <a:srgbClr val="000000"/>
            </a:solidFill>
            <a:round/>
            <a:headEnd/>
            <a:tailEnd/>
          </a:ln>
        </p:spPr>
        <p:txBody>
          <a:bodyPr>
            <a:spAutoFit/>
          </a:bodyPr>
          <a:lstStyle/>
          <a:p>
            <a:endParaRPr lang="en-US">
              <a:solidFill>
                <a:srgbClr val="FFFFFF"/>
              </a:solidFill>
            </a:endParaRPr>
          </a:p>
        </p:txBody>
      </p:sp>
      <p:sp>
        <p:nvSpPr>
          <p:cNvPr id="70661" name="Freeform 5"/>
          <p:cNvSpPr>
            <a:spLocks/>
          </p:cNvSpPr>
          <p:nvPr/>
        </p:nvSpPr>
        <p:spPr bwMode="auto">
          <a:xfrm>
            <a:off x="4343400" y="5181600"/>
            <a:ext cx="838200" cy="76200"/>
          </a:xfrm>
          <a:custGeom>
            <a:avLst/>
            <a:gdLst>
              <a:gd name="T0" fmla="*/ 0 w 528"/>
              <a:gd name="T1" fmla="*/ 0 h 48"/>
              <a:gd name="T2" fmla="*/ 2147483647 w 528"/>
              <a:gd name="T3" fmla="*/ 2147483647 h 48"/>
              <a:gd name="T4" fmla="*/ 2147483647 w 528"/>
              <a:gd name="T5" fmla="*/ 0 h 48"/>
              <a:gd name="T6" fmla="*/ 0 60000 65536"/>
              <a:gd name="T7" fmla="*/ 0 60000 65536"/>
              <a:gd name="T8" fmla="*/ 0 60000 65536"/>
              <a:gd name="T9" fmla="*/ 0 w 528"/>
              <a:gd name="T10" fmla="*/ 0 h 48"/>
              <a:gd name="T11" fmla="*/ 528 w 528"/>
              <a:gd name="T12" fmla="*/ 48 h 48"/>
            </a:gdLst>
            <a:ahLst/>
            <a:cxnLst>
              <a:cxn ang="T6">
                <a:pos x="T0" y="T1"/>
              </a:cxn>
              <a:cxn ang="T7">
                <a:pos x="T2" y="T3"/>
              </a:cxn>
              <a:cxn ang="T8">
                <a:pos x="T4" y="T5"/>
              </a:cxn>
            </a:cxnLst>
            <a:rect l="T9" t="T10" r="T11" b="T12"/>
            <a:pathLst>
              <a:path w="528" h="48">
                <a:moveTo>
                  <a:pt x="0" y="0"/>
                </a:moveTo>
                <a:cubicBezTo>
                  <a:pt x="76" y="24"/>
                  <a:pt x="152" y="48"/>
                  <a:pt x="240" y="48"/>
                </a:cubicBezTo>
                <a:cubicBezTo>
                  <a:pt x="328" y="48"/>
                  <a:pt x="480" y="8"/>
                  <a:pt x="528" y="0"/>
                </a:cubicBezTo>
              </a:path>
            </a:pathLst>
          </a:custGeom>
          <a:noFill/>
          <a:ln w="9525">
            <a:solidFill>
              <a:srgbClr val="000000"/>
            </a:solidFill>
            <a:round/>
            <a:headEnd/>
            <a:tailEnd/>
          </a:ln>
        </p:spPr>
        <p:txBody>
          <a:bodyPr>
            <a:spAutoFit/>
          </a:bodyPr>
          <a:lstStyle/>
          <a:p>
            <a:endParaRPr lang="en-US">
              <a:solidFill>
                <a:srgbClr val="FFFFFF"/>
              </a:solidFill>
            </a:endParaRPr>
          </a:p>
        </p:txBody>
      </p:sp>
      <p:sp>
        <p:nvSpPr>
          <p:cNvPr id="70662" name="Freeform 6"/>
          <p:cNvSpPr>
            <a:spLocks/>
          </p:cNvSpPr>
          <p:nvPr/>
        </p:nvSpPr>
        <p:spPr bwMode="auto">
          <a:xfrm>
            <a:off x="4343400" y="5410200"/>
            <a:ext cx="838200" cy="76200"/>
          </a:xfrm>
          <a:custGeom>
            <a:avLst/>
            <a:gdLst>
              <a:gd name="T0" fmla="*/ 0 w 528"/>
              <a:gd name="T1" fmla="*/ 0 h 48"/>
              <a:gd name="T2" fmla="*/ 2147483647 w 528"/>
              <a:gd name="T3" fmla="*/ 2147483647 h 48"/>
              <a:gd name="T4" fmla="*/ 2147483647 w 528"/>
              <a:gd name="T5" fmla="*/ 0 h 48"/>
              <a:gd name="T6" fmla="*/ 0 60000 65536"/>
              <a:gd name="T7" fmla="*/ 0 60000 65536"/>
              <a:gd name="T8" fmla="*/ 0 60000 65536"/>
              <a:gd name="T9" fmla="*/ 0 w 528"/>
              <a:gd name="T10" fmla="*/ 0 h 48"/>
              <a:gd name="T11" fmla="*/ 528 w 528"/>
              <a:gd name="T12" fmla="*/ 48 h 48"/>
            </a:gdLst>
            <a:ahLst/>
            <a:cxnLst>
              <a:cxn ang="T6">
                <a:pos x="T0" y="T1"/>
              </a:cxn>
              <a:cxn ang="T7">
                <a:pos x="T2" y="T3"/>
              </a:cxn>
              <a:cxn ang="T8">
                <a:pos x="T4" y="T5"/>
              </a:cxn>
            </a:cxnLst>
            <a:rect l="T9" t="T10" r="T11" b="T12"/>
            <a:pathLst>
              <a:path w="528" h="48">
                <a:moveTo>
                  <a:pt x="0" y="0"/>
                </a:moveTo>
                <a:cubicBezTo>
                  <a:pt x="76" y="24"/>
                  <a:pt x="152" y="48"/>
                  <a:pt x="240" y="48"/>
                </a:cubicBezTo>
                <a:cubicBezTo>
                  <a:pt x="328" y="48"/>
                  <a:pt x="480" y="8"/>
                  <a:pt x="528" y="0"/>
                </a:cubicBezTo>
              </a:path>
            </a:pathLst>
          </a:custGeom>
          <a:noFill/>
          <a:ln w="9525">
            <a:solidFill>
              <a:srgbClr val="000000"/>
            </a:solidFill>
            <a:round/>
            <a:headEnd/>
            <a:tailEnd/>
          </a:ln>
        </p:spPr>
        <p:txBody>
          <a:bodyPr>
            <a:spAutoFit/>
          </a:bodyPr>
          <a:lstStyle/>
          <a:p>
            <a:endParaRPr lang="en-US">
              <a:solidFill>
                <a:srgbClr val="FFFFFF"/>
              </a:solidFill>
            </a:endParaRPr>
          </a:p>
        </p:txBody>
      </p:sp>
    </p:spTree>
    <p:extLst>
      <p:ext uri="{BB962C8B-B14F-4D97-AF65-F5344CB8AC3E}">
        <p14:creationId xmlns:p14="http://schemas.microsoft.com/office/powerpoint/2010/main" val="377999302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277813"/>
            <a:ext cx="8229600" cy="1143000"/>
          </a:xfrm>
          <a:noFill/>
        </p:spPr>
        <p:txBody>
          <a:bodyPr/>
          <a:lstStyle/>
          <a:p>
            <a:r>
              <a:rPr lang="en-US" sz="4800" b="1" smtClean="0">
                <a:solidFill>
                  <a:srgbClr val="FFFF00"/>
                </a:solidFill>
              </a:rPr>
              <a:t>Now … FOCUS</a:t>
            </a:r>
            <a:endParaRPr lang="ar-SA" b="1" smtClean="0"/>
          </a:p>
        </p:txBody>
      </p:sp>
      <p:sp>
        <p:nvSpPr>
          <p:cNvPr id="71683" name="Rectangle 3"/>
          <p:cNvSpPr>
            <a:spLocks noGrp="1" noChangeArrowheads="1"/>
          </p:cNvSpPr>
          <p:nvPr>
            <p:ph type="body" idx="4294967295"/>
          </p:nvPr>
        </p:nvSpPr>
        <p:spPr>
          <a:xfrm>
            <a:off x="762000" y="1600200"/>
            <a:ext cx="8382000" cy="4530725"/>
          </a:xfrm>
          <a:noFill/>
        </p:spPr>
        <p:txBody>
          <a:bodyPr/>
          <a:lstStyle/>
          <a:p>
            <a:pPr marL="633413" indent="-633413" algn="l" rtl="0">
              <a:lnSpc>
                <a:spcPct val="150000"/>
              </a:lnSpc>
            </a:pPr>
            <a:r>
              <a:rPr lang="en-US" sz="3600" b="1" smtClean="0">
                <a:cs typeface="Tahoma" pitchFamily="34" charset="0"/>
              </a:rPr>
              <a:t>Eyes</a:t>
            </a:r>
          </a:p>
          <a:p>
            <a:pPr marL="633413" indent="-633413" algn="l" rtl="0">
              <a:lnSpc>
                <a:spcPct val="150000"/>
              </a:lnSpc>
            </a:pPr>
            <a:r>
              <a:rPr lang="en-US" sz="3600" b="1" smtClean="0">
                <a:cs typeface="Tahoma" pitchFamily="34" charset="0"/>
              </a:rPr>
              <a:t>Ears </a:t>
            </a:r>
          </a:p>
          <a:p>
            <a:pPr marL="633413" indent="-633413" algn="l" rtl="0">
              <a:lnSpc>
                <a:spcPct val="150000"/>
              </a:lnSpc>
            </a:pPr>
            <a:r>
              <a:rPr lang="en-US" sz="3600" b="1" smtClean="0">
                <a:cs typeface="Tahoma" pitchFamily="34" charset="0"/>
              </a:rPr>
              <a:t>Body </a:t>
            </a:r>
          </a:p>
          <a:p>
            <a:pPr marL="633413" indent="-633413" algn="l" rtl="0">
              <a:lnSpc>
                <a:spcPct val="150000"/>
              </a:lnSpc>
            </a:pPr>
            <a:r>
              <a:rPr lang="en-US" sz="3600" b="1" smtClean="0">
                <a:cs typeface="Tahoma" pitchFamily="34" charset="0"/>
              </a:rPr>
              <a:t>Brain </a:t>
            </a:r>
          </a:p>
          <a:p>
            <a:pPr marL="633413" indent="-633413" algn="l" rtl="0">
              <a:lnSpc>
                <a:spcPct val="150000"/>
              </a:lnSpc>
            </a:pPr>
            <a:r>
              <a:rPr lang="en-US" sz="3600" b="1" smtClean="0">
                <a:cs typeface="Tahoma" pitchFamily="34" charset="0"/>
              </a:rPr>
              <a:t>Heart (with love &amp; enthusiasm) </a:t>
            </a:r>
          </a:p>
        </p:txBody>
      </p:sp>
      <p:pic>
        <p:nvPicPr>
          <p:cNvPr id="71684" name="Picture 4" descr="DPPR-LOGO-English"/>
          <p:cNvPicPr>
            <a:picLocks noChangeAspect="1" noChangeArrowheads="1"/>
          </p:cNvPicPr>
          <p:nvPr/>
        </p:nvPicPr>
        <p:blipFill>
          <a:blip r:embed="rId2" cstate="print"/>
          <a:srcRect/>
          <a:stretch>
            <a:fillRect/>
          </a:stretch>
        </p:blipFill>
        <p:spPr bwMode="auto">
          <a:xfrm>
            <a:off x="4038600" y="1600200"/>
            <a:ext cx="3538538" cy="4191000"/>
          </a:xfrm>
          <a:prstGeom prst="rect">
            <a:avLst/>
          </a:prstGeom>
          <a:noFill/>
          <a:ln w="9525">
            <a:noFill/>
            <a:miter lim="800000"/>
            <a:headEnd/>
            <a:tailEnd/>
          </a:ln>
        </p:spPr>
      </p:pic>
      <p:sp>
        <p:nvSpPr>
          <p:cNvPr id="71685" name="AutoShape 5"/>
          <p:cNvSpPr>
            <a:spLocks noChangeArrowheads="1"/>
          </p:cNvSpPr>
          <p:nvPr/>
        </p:nvSpPr>
        <p:spPr bwMode="auto">
          <a:xfrm>
            <a:off x="7239000" y="1143000"/>
            <a:ext cx="1676400" cy="1143000"/>
          </a:xfrm>
          <a:prstGeom prst="wedgeEllipseCallout">
            <a:avLst>
              <a:gd name="adj1" fmla="val -118560"/>
              <a:gd name="adj2" fmla="val 172778"/>
            </a:avLst>
          </a:prstGeom>
          <a:solidFill>
            <a:schemeClr val="accent1"/>
          </a:solidFill>
          <a:ln w="9525" algn="ctr">
            <a:solidFill>
              <a:schemeClr val="tx1"/>
            </a:solidFill>
            <a:miter lim="800000"/>
            <a:headEnd/>
            <a:tailEnd/>
          </a:ln>
        </p:spPr>
        <p:txBody>
          <a:bodyPr/>
          <a:lstStyle/>
          <a:p>
            <a:pPr algn="ctr"/>
            <a:r>
              <a:rPr lang="en-US" sz="2800">
                <a:solidFill>
                  <a:srgbClr val="FFFF00"/>
                </a:solidFill>
                <a:cs typeface="Tahoma" pitchFamily="34" charset="0"/>
              </a:rPr>
              <a:t>focus</a:t>
            </a:r>
          </a:p>
        </p:txBody>
      </p:sp>
    </p:spTree>
    <p:extLst>
      <p:ext uri="{BB962C8B-B14F-4D97-AF65-F5344CB8AC3E}">
        <p14:creationId xmlns:p14="http://schemas.microsoft.com/office/powerpoint/2010/main" val="438812148"/>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1295400" cy="6858000"/>
          </a:xfrm>
          <a:prstGeom prst="rect">
            <a:avLst/>
          </a:prstGeom>
          <a:solidFill>
            <a:schemeClr val="tx1"/>
          </a:solidFill>
          <a:ln w="9525">
            <a:solidFill>
              <a:srgbClr val="003300"/>
            </a:solidFill>
            <a:miter lim="800000"/>
            <a:headEnd/>
            <a:tailEnd/>
          </a:ln>
        </p:spPr>
        <p:txBody>
          <a:bodyPr wrap="none" anchor="ctr"/>
          <a:lstStyle/>
          <a:p>
            <a:pPr algn="ctr"/>
            <a:endParaRPr lang="en-US">
              <a:solidFill>
                <a:srgbClr val="FFFFFF"/>
              </a:solidFill>
            </a:endParaRPr>
          </a:p>
        </p:txBody>
      </p:sp>
      <p:sp>
        <p:nvSpPr>
          <p:cNvPr id="72707" name="Rectangle 3"/>
          <p:cNvSpPr>
            <a:spLocks noGrp="1" noChangeArrowheads="1"/>
          </p:cNvSpPr>
          <p:nvPr>
            <p:ph type="title"/>
          </p:nvPr>
        </p:nvSpPr>
        <p:spPr>
          <a:xfrm>
            <a:off x="1371600" y="152400"/>
            <a:ext cx="7772400" cy="1447800"/>
          </a:xfrm>
        </p:spPr>
        <p:txBody>
          <a:bodyPr/>
          <a:lstStyle/>
          <a:p>
            <a:pPr rtl="0" eaLnBrk="1" hangingPunct="1"/>
            <a:r>
              <a:rPr lang="en-US" sz="4800" smtClean="0">
                <a:cs typeface="Tahoma" pitchFamily="34" charset="0"/>
              </a:rPr>
              <a:t>By the end of this lesson, we</a:t>
            </a:r>
            <a:r>
              <a:rPr lang="en-US" sz="5400" smtClean="0">
                <a:cs typeface="Tahoma" pitchFamily="34" charset="0"/>
              </a:rPr>
              <a:t> </a:t>
            </a:r>
            <a:r>
              <a:rPr lang="en-US" sz="4800" smtClean="0">
                <a:cs typeface="Tahoma" pitchFamily="34" charset="0"/>
              </a:rPr>
              <a:t>have</a:t>
            </a:r>
            <a:r>
              <a:rPr lang="en-US" sz="5400" smtClean="0">
                <a:cs typeface="Tahoma" pitchFamily="34" charset="0"/>
              </a:rPr>
              <a:t> </a:t>
            </a:r>
            <a:r>
              <a:rPr lang="en-US" sz="4800" smtClean="0">
                <a:cs typeface="Tahoma" pitchFamily="34" charset="0"/>
              </a:rPr>
              <a:t>learnt</a:t>
            </a:r>
            <a:endParaRPr lang="en-US" smtClean="0">
              <a:cs typeface="Tahoma" pitchFamily="34" charset="0"/>
            </a:endParaRPr>
          </a:p>
        </p:txBody>
      </p:sp>
      <p:sp>
        <p:nvSpPr>
          <p:cNvPr id="72708" name="Rectangle 4"/>
          <p:cNvSpPr>
            <a:spLocks noGrp="1" noChangeArrowheads="1"/>
          </p:cNvSpPr>
          <p:nvPr>
            <p:ph type="body" sz="half" idx="1"/>
          </p:nvPr>
        </p:nvSpPr>
        <p:spPr>
          <a:xfrm>
            <a:off x="1524000" y="2027238"/>
            <a:ext cx="7620000" cy="4525962"/>
          </a:xfrm>
        </p:spPr>
        <p:txBody>
          <a:bodyPr/>
          <a:lstStyle/>
          <a:p>
            <a:pPr algn="ctr" eaLnBrk="1" hangingPunct="1">
              <a:buFont typeface="Wingdings" pitchFamily="2" charset="2"/>
              <a:buNone/>
            </a:pPr>
            <a:r>
              <a:rPr lang="en-US" sz="3600" b="1" smtClean="0"/>
              <a:t>23 words which occur in quran almost 9086 times</a:t>
            </a:r>
            <a:endParaRPr lang="en-US" sz="2800" smtClean="0">
              <a:latin typeface="Alvi Nastaleeq" pitchFamily="2" charset="-78"/>
              <a:cs typeface="Alvi Nastaleeq" pitchFamily="2" charset="-78"/>
            </a:endParaRPr>
          </a:p>
          <a:p>
            <a:pPr algn="ctr" eaLnBrk="1" hangingPunct="1">
              <a:buFont typeface="Wingdings" pitchFamily="2" charset="2"/>
              <a:buNone/>
            </a:pPr>
            <a:endParaRPr lang="en-US" sz="4000" smtClean="0">
              <a:latin typeface="Alvi Nastaleeq" pitchFamily="2" charset="-78"/>
              <a:cs typeface="Alvi Nastaleeq" pitchFamily="2" charset="-78"/>
            </a:endParaRPr>
          </a:p>
          <a:p>
            <a:pPr algn="ctr" eaLnBrk="1" hangingPunct="1">
              <a:buFont typeface="Wingdings" pitchFamily="2" charset="2"/>
              <a:buNone/>
            </a:pPr>
            <a:endParaRPr lang="ur-PK" sz="4000" smtClean="0">
              <a:latin typeface="Alvi Nastaleeq" pitchFamily="2" charset="-78"/>
              <a:cs typeface="Alvi Nastaleeq" pitchFamily="2" charset="-78"/>
            </a:endParaRPr>
          </a:p>
          <a:p>
            <a:pPr algn="ctr" eaLnBrk="1" hangingPunct="1">
              <a:buFont typeface="Wingdings" pitchFamily="2" charset="2"/>
              <a:buNone/>
            </a:pPr>
            <a:r>
              <a:rPr lang="en-US" smtClean="0">
                <a:cs typeface="Tahoma" pitchFamily="34" charset="0"/>
              </a:rPr>
              <a:t>There are 4,500 words in Quran which are repeated almost 78000 times</a:t>
            </a:r>
            <a:endParaRPr lang="ur-PK" smtClean="0">
              <a:cs typeface="Tahoma" pitchFamily="34" charset="0"/>
            </a:endParaRPr>
          </a:p>
        </p:txBody>
      </p:sp>
      <p:sp>
        <p:nvSpPr>
          <p:cNvPr id="72709" name="Rectangle 5"/>
          <p:cNvSpPr>
            <a:spLocks noChangeArrowheads="1"/>
          </p:cNvSpPr>
          <p:nvPr/>
        </p:nvSpPr>
        <p:spPr bwMode="auto">
          <a:xfrm>
            <a:off x="190500" y="381000"/>
            <a:ext cx="914400" cy="6477000"/>
          </a:xfrm>
          <a:prstGeom prst="rect">
            <a:avLst/>
          </a:prstGeom>
          <a:solidFill>
            <a:srgbClr val="FFD5AB"/>
          </a:solidFill>
          <a:ln w="9525">
            <a:solidFill>
              <a:srgbClr val="003300"/>
            </a:solidFill>
            <a:miter lim="800000"/>
            <a:headEnd/>
            <a:tailEnd/>
          </a:ln>
        </p:spPr>
        <p:txBody>
          <a:bodyPr wrap="none" anchor="ctr"/>
          <a:lstStyle/>
          <a:p>
            <a:endParaRPr lang="en-US">
              <a:solidFill>
                <a:srgbClr val="FFFFFF"/>
              </a:solidFill>
            </a:endParaRPr>
          </a:p>
        </p:txBody>
      </p:sp>
      <p:sp>
        <p:nvSpPr>
          <p:cNvPr id="72710" name="Rectangle 6"/>
          <p:cNvSpPr>
            <a:spLocks noChangeArrowheads="1"/>
          </p:cNvSpPr>
          <p:nvPr/>
        </p:nvSpPr>
        <p:spPr bwMode="auto">
          <a:xfrm>
            <a:off x="190500" y="6126163"/>
            <a:ext cx="914400" cy="731837"/>
          </a:xfrm>
          <a:prstGeom prst="rect">
            <a:avLst/>
          </a:prstGeom>
          <a:solidFill>
            <a:srgbClr val="FF0000"/>
          </a:solidFill>
          <a:ln w="9525">
            <a:solidFill>
              <a:srgbClr val="003300"/>
            </a:solidFill>
            <a:miter lim="800000"/>
            <a:headEnd/>
            <a:tailEnd/>
          </a:ln>
        </p:spPr>
        <p:txBody>
          <a:bodyPr wrap="none" anchor="ctr"/>
          <a:lstStyle/>
          <a:p>
            <a:endParaRPr lang="en-US">
              <a:solidFill>
                <a:srgbClr val="FFFFFF"/>
              </a:solidFill>
            </a:endParaRPr>
          </a:p>
        </p:txBody>
      </p:sp>
      <p:sp>
        <p:nvSpPr>
          <p:cNvPr id="72711" name="AutoShape 7"/>
          <p:cNvSpPr>
            <a:spLocks noChangeArrowheads="1"/>
          </p:cNvSpPr>
          <p:nvPr/>
        </p:nvSpPr>
        <p:spPr bwMode="auto">
          <a:xfrm>
            <a:off x="333375" y="6172200"/>
            <a:ext cx="609600" cy="685800"/>
          </a:xfrm>
          <a:prstGeom prst="upArrow">
            <a:avLst>
              <a:gd name="adj1" fmla="val 50000"/>
              <a:gd name="adj2" fmla="val 59766"/>
            </a:avLst>
          </a:prstGeom>
          <a:solidFill>
            <a:srgbClr val="FFFF00"/>
          </a:solidFill>
          <a:ln w="9525">
            <a:solidFill>
              <a:srgbClr val="003300"/>
            </a:solidFill>
            <a:miter lim="800000"/>
            <a:headEnd/>
            <a:tailEnd/>
          </a:ln>
        </p:spPr>
        <p:txBody>
          <a:bodyPr vert="eaVert" wrap="none" anchor="ctr"/>
          <a:lstStyle/>
          <a:p>
            <a:endParaRPr lang="en-US">
              <a:solidFill>
                <a:srgbClr val="FFFFFF"/>
              </a:solidFill>
            </a:endParaRPr>
          </a:p>
        </p:txBody>
      </p:sp>
      <p:sp>
        <p:nvSpPr>
          <p:cNvPr id="72712" name="Text Box 8"/>
          <p:cNvSpPr txBox="1">
            <a:spLocks noChangeArrowheads="1"/>
          </p:cNvSpPr>
          <p:nvPr/>
        </p:nvSpPr>
        <p:spPr bwMode="auto">
          <a:xfrm>
            <a:off x="228600" y="5592763"/>
            <a:ext cx="1219200" cy="427037"/>
          </a:xfrm>
          <a:prstGeom prst="rect">
            <a:avLst/>
          </a:prstGeom>
          <a:noFill/>
          <a:ln w="9525">
            <a:noFill/>
            <a:miter lim="800000"/>
            <a:headEnd/>
            <a:tailEnd/>
          </a:ln>
        </p:spPr>
        <p:txBody>
          <a:bodyPr>
            <a:spAutoFit/>
          </a:bodyPr>
          <a:lstStyle/>
          <a:p>
            <a:r>
              <a:rPr lang="en-US" sz="2200">
                <a:solidFill>
                  <a:srgbClr val="003366"/>
                </a:solidFill>
                <a:latin typeface="Arial" pitchFamily="34" charset="0"/>
                <a:cs typeface="Arial" pitchFamily="34" charset="0"/>
              </a:rPr>
              <a:t>9,086</a:t>
            </a:r>
          </a:p>
        </p:txBody>
      </p:sp>
      <p:sp>
        <p:nvSpPr>
          <p:cNvPr id="72713" name="Text Box 9"/>
          <p:cNvSpPr txBox="1">
            <a:spLocks noChangeArrowheads="1"/>
          </p:cNvSpPr>
          <p:nvPr/>
        </p:nvSpPr>
        <p:spPr bwMode="auto">
          <a:xfrm>
            <a:off x="152400" y="30163"/>
            <a:ext cx="1219200" cy="427037"/>
          </a:xfrm>
          <a:prstGeom prst="rect">
            <a:avLst/>
          </a:prstGeom>
          <a:noFill/>
          <a:ln w="9525">
            <a:noFill/>
            <a:miter lim="800000"/>
            <a:headEnd/>
            <a:tailEnd/>
          </a:ln>
        </p:spPr>
        <p:txBody>
          <a:bodyPr>
            <a:spAutoFit/>
          </a:bodyPr>
          <a:lstStyle/>
          <a:p>
            <a:r>
              <a:rPr lang="en-US" sz="2200">
                <a:solidFill>
                  <a:srgbClr val="003366"/>
                </a:solidFill>
                <a:latin typeface="Arial" pitchFamily="34" charset="0"/>
                <a:cs typeface="Arial" pitchFamily="34" charset="0"/>
              </a:rPr>
              <a:t>78,000</a:t>
            </a:r>
          </a:p>
        </p:txBody>
      </p:sp>
    </p:spTree>
    <p:extLst>
      <p:ext uri="{BB962C8B-B14F-4D97-AF65-F5344CB8AC3E}">
        <p14:creationId xmlns:p14="http://schemas.microsoft.com/office/powerpoint/2010/main" val="167745193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457200"/>
            <a:ext cx="8229600" cy="1143000"/>
          </a:xfrm>
        </p:spPr>
        <p:txBody>
          <a:bodyPr/>
          <a:lstStyle/>
          <a:p>
            <a:pPr eaLnBrk="1" hangingPunct="1"/>
            <a:r>
              <a:rPr lang="en-US" sz="4400" smtClean="0">
                <a:cs typeface="Tahoma" pitchFamily="34" charset="0"/>
              </a:rPr>
              <a:t>The best amongst you is the one learns and teaches Quran</a:t>
            </a:r>
            <a:endParaRPr lang="ar-SA" sz="4400" smtClean="0">
              <a:cs typeface="Tahoma" pitchFamily="34" charset="0"/>
            </a:endParaRPr>
          </a:p>
        </p:txBody>
      </p:sp>
      <p:sp>
        <p:nvSpPr>
          <p:cNvPr id="73731" name="Rectangle 3"/>
          <p:cNvSpPr>
            <a:spLocks noGrp="1" noChangeArrowheads="1"/>
          </p:cNvSpPr>
          <p:nvPr>
            <p:ph type="body" idx="1"/>
          </p:nvPr>
        </p:nvSpPr>
        <p:spPr>
          <a:xfrm>
            <a:off x="-228600" y="1981200"/>
            <a:ext cx="8686800" cy="2209800"/>
          </a:xfrm>
        </p:spPr>
        <p:txBody>
          <a:bodyPr/>
          <a:lstStyle/>
          <a:p>
            <a:pPr marL="990600" lvl="1" indent="-250825" algn="ctr" rtl="0">
              <a:buFont typeface="Symbol" pitchFamily="18" charset="2"/>
              <a:buNone/>
            </a:pPr>
            <a:r>
              <a:rPr lang="en-US" sz="3200" b="1" smtClean="0">
                <a:cs typeface="Tahoma" pitchFamily="34" charset="0"/>
              </a:rPr>
              <a:t>Allah has chosen you to learn Qur’an.  Thank Him &amp; don’t reject his selection by walking away!</a:t>
            </a:r>
          </a:p>
          <a:p>
            <a:pPr marL="990600" lvl="1" indent="-250825" algn="ctr" rtl="0">
              <a:buFont typeface="Symbol" pitchFamily="18" charset="2"/>
              <a:buNone/>
            </a:pPr>
            <a:r>
              <a:rPr lang="en-US" sz="3200" b="1" smtClean="0">
                <a:cs typeface="Tahoma" pitchFamily="34" charset="0"/>
              </a:rPr>
              <a:t>Don’t give up!  </a:t>
            </a:r>
          </a:p>
        </p:txBody>
      </p:sp>
      <p:sp>
        <p:nvSpPr>
          <p:cNvPr id="73732" name="Rectangle 4"/>
          <p:cNvSpPr>
            <a:spLocks noChangeArrowheads="1"/>
          </p:cNvSpPr>
          <p:nvPr/>
        </p:nvSpPr>
        <p:spPr bwMode="auto">
          <a:xfrm>
            <a:off x="457200" y="4845050"/>
            <a:ext cx="8285163" cy="1555750"/>
          </a:xfrm>
          <a:prstGeom prst="rect">
            <a:avLst/>
          </a:prstGeom>
          <a:noFill/>
          <a:ln w="9525" algn="ctr">
            <a:noFill/>
            <a:miter lim="800000"/>
            <a:headEnd/>
            <a:tailEnd/>
          </a:ln>
        </p:spPr>
        <p:txBody>
          <a:bodyPr anchor="ctr">
            <a:spAutoFit/>
          </a:bodyPr>
          <a:lstStyle/>
          <a:p>
            <a:pPr algn="ctr" rtl="1">
              <a:spcBef>
                <a:spcPct val="0"/>
              </a:spcBef>
            </a:pPr>
            <a:r>
              <a:rPr lang="ar-SA">
                <a:solidFill>
                  <a:srgbClr val="FFFFFF"/>
                </a:solidFill>
                <a:cs typeface="Traditional Arabic" pitchFamily="18" charset="-78"/>
              </a:rPr>
              <a:t>سُبْحَانَ اللهِ وَبِحَمْدِهِ سُبْحَانَكَ اللهُمَّ وَبِحَمْدِكَ </a:t>
            </a:r>
          </a:p>
          <a:p>
            <a:pPr algn="ctr" rtl="1">
              <a:spcBef>
                <a:spcPct val="0"/>
              </a:spcBef>
            </a:pPr>
            <a:r>
              <a:rPr lang="ar-SA">
                <a:solidFill>
                  <a:srgbClr val="FFFFFF"/>
                </a:solidFill>
                <a:cs typeface="Traditional Arabic" pitchFamily="18" charset="-78"/>
              </a:rPr>
              <a:t>نَشْهَدُ أَن لاَّ إِلَهَ إِلاَّ أَنْتَ نَسْتَغْفِرُكَ وَنَتُوبُ إِلَيْكَ</a:t>
            </a:r>
          </a:p>
        </p:txBody>
      </p:sp>
    </p:spTree>
    <p:extLst>
      <p:ext uri="{BB962C8B-B14F-4D97-AF65-F5344CB8AC3E}">
        <p14:creationId xmlns:p14="http://schemas.microsoft.com/office/powerpoint/2010/main" val="41339072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285719" name="Group 23"/>
          <p:cNvGraphicFramePr>
            <a:graphicFrameLocks noGrp="1"/>
          </p:cNvGraphicFramePr>
          <p:nvPr/>
        </p:nvGraphicFramePr>
        <p:xfrm>
          <a:off x="152400" y="152400"/>
          <a:ext cx="8763000" cy="2376488"/>
        </p:xfrm>
        <a:graphic>
          <a:graphicData uri="http://schemas.openxmlformats.org/drawingml/2006/table">
            <a:tbl>
              <a:tblPr rtl="1"/>
              <a:tblGrid>
                <a:gridCol w="1981200"/>
                <a:gridCol w="2209800"/>
                <a:gridCol w="2209800"/>
                <a:gridCol w="2362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إِيَّاكَ</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نَعْبُدُ</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وَإِيَّاكَ</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نَسْتَعِينُ</a:t>
                      </a:r>
                      <a:r>
                        <a:rPr kumimoji="0" lang="ar-SA" sz="30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(5)</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810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alone</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worship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and You alone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ask for help.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5380" name="Text Box 20"/>
          <p:cNvSpPr txBox="1">
            <a:spLocks noChangeArrowheads="1"/>
          </p:cNvSpPr>
          <p:nvPr/>
        </p:nvSpPr>
        <p:spPr bwMode="auto">
          <a:xfrm>
            <a:off x="5105400" y="2514600"/>
            <a:ext cx="1447800" cy="519113"/>
          </a:xfrm>
          <a:prstGeom prst="rect">
            <a:avLst/>
          </a:prstGeom>
          <a:noFill/>
          <a:ln w="9525">
            <a:noFill/>
            <a:miter lim="800000"/>
            <a:headEnd/>
            <a:tailEnd/>
          </a:ln>
        </p:spPr>
        <p:txBody>
          <a:bodyPr>
            <a:spAutoFit/>
          </a:bodyPr>
          <a:lstStyle/>
          <a:p>
            <a:pPr algn="ctr" rtl="1"/>
            <a:r>
              <a:rPr lang="ar-SA" sz="2800" b="0" dirty="0">
                <a:cs typeface="Tajweed" pitchFamily="2" charset="-78"/>
              </a:rPr>
              <a:t>ع ب د</a:t>
            </a:r>
            <a:endParaRPr lang="en-US" sz="2800" b="0" dirty="0">
              <a:cs typeface="Tajweed" pitchFamily="2" charset="-78"/>
            </a:endParaRPr>
          </a:p>
        </p:txBody>
      </p:sp>
      <p:sp>
        <p:nvSpPr>
          <p:cNvPr id="15381" name="Rectangle 21"/>
          <p:cNvSpPr>
            <a:spLocks noGrp="1" noChangeArrowheads="1"/>
          </p:cNvSpPr>
          <p:nvPr>
            <p:ph type="body" idx="1"/>
          </p:nvPr>
        </p:nvSpPr>
        <p:spPr>
          <a:xfrm>
            <a:off x="457200" y="2819400"/>
            <a:ext cx="8229600" cy="3082925"/>
          </a:xfrm>
          <a:noFill/>
        </p:spPr>
        <p:txBody>
          <a:bodyPr/>
          <a:lstStyle/>
          <a:p>
            <a:pPr algn="ctr">
              <a:spcBef>
                <a:spcPct val="0"/>
              </a:spcBef>
              <a:buClrTx/>
              <a:buSzTx/>
              <a:buFontTx/>
              <a:buNone/>
            </a:pPr>
            <a:r>
              <a:rPr lang="ar-SA" sz="22900" b="1" dirty="0" smtClean="0">
                <a:cs typeface="Tajweed" pitchFamily="2" charset="-78"/>
              </a:rPr>
              <a:t>عِبَادَة</a:t>
            </a:r>
            <a:endParaRPr lang="en-US" sz="22900" b="1" dirty="0" smtClean="0">
              <a:cs typeface="Tajweed" pitchFamily="2" charset="-78"/>
            </a:endParaRPr>
          </a:p>
        </p:txBody>
      </p:sp>
      <p:sp>
        <p:nvSpPr>
          <p:cNvPr id="15382" name="Text Box 22"/>
          <p:cNvSpPr txBox="1">
            <a:spLocks noChangeArrowheads="1"/>
          </p:cNvSpPr>
          <p:nvPr/>
        </p:nvSpPr>
        <p:spPr bwMode="auto">
          <a:xfrm>
            <a:off x="1295400" y="5562600"/>
            <a:ext cx="6858000" cy="1189038"/>
          </a:xfrm>
          <a:prstGeom prst="rect">
            <a:avLst/>
          </a:prstGeom>
          <a:noFill/>
          <a:ln w="9525">
            <a:noFill/>
            <a:miter lim="800000"/>
            <a:headEnd/>
            <a:tailEnd/>
          </a:ln>
        </p:spPr>
        <p:txBody>
          <a:bodyPr>
            <a:spAutoFit/>
          </a:bodyPr>
          <a:lstStyle/>
          <a:p>
            <a:pPr algn="ctr"/>
            <a:r>
              <a:rPr lang="en-US" sz="7200">
                <a:latin typeface="Arial" pitchFamily="34" charset="0"/>
                <a:cs typeface="Arial" pitchFamily="34" charset="0"/>
              </a:rPr>
              <a:t>worship</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287767" name="Group 23"/>
          <p:cNvGraphicFramePr>
            <a:graphicFrameLocks noGrp="1"/>
          </p:cNvGraphicFramePr>
          <p:nvPr/>
        </p:nvGraphicFramePr>
        <p:xfrm>
          <a:off x="152400" y="152400"/>
          <a:ext cx="8763000" cy="2376488"/>
        </p:xfrm>
        <a:graphic>
          <a:graphicData uri="http://schemas.openxmlformats.org/drawingml/2006/table">
            <a:tbl>
              <a:tblPr rtl="1"/>
              <a:tblGrid>
                <a:gridCol w="1981200"/>
                <a:gridCol w="2209800"/>
                <a:gridCol w="2209800"/>
                <a:gridCol w="2362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إِيَّاكَ</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نَعْبُدُ</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وَإِيَّاكَ</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نَسْتَعِينُ</a:t>
                      </a:r>
                      <a:r>
                        <a:rPr kumimoji="0" lang="ar-SA" sz="30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(5)</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810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alone</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worship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and You alone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ask for help.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6404" name="Text Box 20"/>
          <p:cNvSpPr txBox="1">
            <a:spLocks noChangeArrowheads="1"/>
          </p:cNvSpPr>
          <p:nvPr/>
        </p:nvSpPr>
        <p:spPr bwMode="auto">
          <a:xfrm>
            <a:off x="5105400" y="2514600"/>
            <a:ext cx="1447800" cy="519113"/>
          </a:xfrm>
          <a:prstGeom prst="rect">
            <a:avLst/>
          </a:prstGeom>
          <a:noFill/>
          <a:ln w="9525">
            <a:noFill/>
            <a:miter lim="800000"/>
            <a:headEnd/>
            <a:tailEnd/>
          </a:ln>
        </p:spPr>
        <p:txBody>
          <a:bodyPr>
            <a:spAutoFit/>
          </a:bodyPr>
          <a:lstStyle/>
          <a:p>
            <a:pPr algn="ctr" rtl="1"/>
            <a:r>
              <a:rPr lang="ar-SA" sz="2800" b="0" dirty="0">
                <a:cs typeface="Tajweed" pitchFamily="2" charset="-78"/>
              </a:rPr>
              <a:t>ع ب د</a:t>
            </a:r>
            <a:endParaRPr lang="en-US" sz="2800" b="0" dirty="0">
              <a:cs typeface="Tajweed" pitchFamily="2" charset="-78"/>
            </a:endParaRPr>
          </a:p>
        </p:txBody>
      </p:sp>
      <p:sp>
        <p:nvSpPr>
          <p:cNvPr id="16405" name="Rectangle 21"/>
          <p:cNvSpPr>
            <a:spLocks noGrp="1" noChangeArrowheads="1"/>
          </p:cNvSpPr>
          <p:nvPr>
            <p:ph type="body" idx="1"/>
          </p:nvPr>
        </p:nvSpPr>
        <p:spPr>
          <a:xfrm>
            <a:off x="381000" y="2819400"/>
            <a:ext cx="8763000" cy="3082925"/>
          </a:xfrm>
          <a:noFill/>
        </p:spPr>
        <p:txBody>
          <a:bodyPr/>
          <a:lstStyle/>
          <a:p>
            <a:pPr algn="ctr">
              <a:spcBef>
                <a:spcPct val="0"/>
              </a:spcBef>
              <a:buClrTx/>
              <a:buSzTx/>
              <a:buFontTx/>
              <a:buNone/>
            </a:pPr>
            <a:r>
              <a:rPr lang="ar-SA" sz="18900" b="1" smtClean="0">
                <a:cs typeface="Tajweed" pitchFamily="2" charset="-78"/>
              </a:rPr>
              <a:t>عَابِد،  </a:t>
            </a:r>
            <a:r>
              <a:rPr lang="ar-SA" sz="15600" b="1" smtClean="0">
                <a:cs typeface="Tajweed" pitchFamily="2" charset="-78"/>
              </a:rPr>
              <a:t>مَعْبُود</a:t>
            </a:r>
            <a:endParaRPr lang="en-US" sz="15600" b="1" smtClean="0">
              <a:cs typeface="Tajweed" pitchFamily="2" charset="-78"/>
            </a:endParaRPr>
          </a:p>
        </p:txBody>
      </p:sp>
      <p:sp>
        <p:nvSpPr>
          <p:cNvPr id="16406" name="Text Box 22"/>
          <p:cNvSpPr txBox="1">
            <a:spLocks noChangeArrowheads="1"/>
          </p:cNvSpPr>
          <p:nvPr/>
        </p:nvSpPr>
        <p:spPr bwMode="auto">
          <a:xfrm>
            <a:off x="152400" y="5602288"/>
            <a:ext cx="8915400" cy="646112"/>
          </a:xfrm>
          <a:prstGeom prst="rect">
            <a:avLst/>
          </a:prstGeom>
          <a:noFill/>
          <a:ln w="9525">
            <a:noFill/>
            <a:miter lim="800000"/>
            <a:headEnd/>
            <a:tailEnd/>
          </a:ln>
        </p:spPr>
        <p:txBody>
          <a:bodyPr>
            <a:spAutoFit/>
          </a:bodyPr>
          <a:lstStyle/>
          <a:p>
            <a:r>
              <a:rPr lang="en-US" sz="3600" b="0">
                <a:latin typeface="Arial" pitchFamily="34" charset="0"/>
                <a:cs typeface="Arial" pitchFamily="34" charset="0"/>
              </a:rPr>
              <a:t>One who is worshipped;</a:t>
            </a:r>
            <a:r>
              <a:rPr lang="ar-SA" sz="3600" b="0">
                <a:latin typeface="Arial" pitchFamily="34" charset="0"/>
                <a:cs typeface="Arial" pitchFamily="34" charset="0"/>
              </a:rPr>
              <a:t>   </a:t>
            </a:r>
            <a:r>
              <a:rPr lang="en-US" sz="3600" b="0">
                <a:latin typeface="Arial" pitchFamily="34" charset="0"/>
                <a:cs typeface="Arial" pitchFamily="34" charset="0"/>
              </a:rPr>
              <a:t>	</a:t>
            </a:r>
            <a:r>
              <a:rPr lang="ar-SA" sz="3600" b="0">
                <a:latin typeface="Arial" pitchFamily="34" charset="0"/>
                <a:cs typeface="Arial" pitchFamily="34" charset="0"/>
              </a:rPr>
              <a:t>  </a:t>
            </a:r>
            <a:r>
              <a:rPr lang="en-US" sz="3600" b="0">
                <a:latin typeface="Arial" pitchFamily="34" charset="0"/>
                <a:cs typeface="Arial" pitchFamily="34" charset="0"/>
              </a:rPr>
              <a:t>worshipper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289816" name="Group 24"/>
          <p:cNvGraphicFramePr>
            <a:graphicFrameLocks noGrp="1"/>
          </p:cNvGraphicFramePr>
          <p:nvPr/>
        </p:nvGraphicFramePr>
        <p:xfrm>
          <a:off x="152400" y="152400"/>
          <a:ext cx="8763000" cy="2269808"/>
        </p:xfrm>
        <a:graphic>
          <a:graphicData uri="http://schemas.openxmlformats.org/drawingml/2006/table">
            <a:tbl>
              <a:tblPr rtl="1"/>
              <a:tblGrid>
                <a:gridCol w="1981200"/>
                <a:gridCol w="2209800"/>
                <a:gridCol w="2209800"/>
                <a:gridCol w="2362200"/>
              </a:tblGrid>
              <a:tr h="11430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إِيَّاكَ</a:t>
                      </a: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نَعْبُدُ</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وَإِيَّاكَ</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نَسْتَعِينُ</a:t>
                      </a:r>
                      <a:r>
                        <a:rPr kumimoji="0" lang="ar-SA" sz="30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(5)</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810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alone</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worship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and You alone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ask for help.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7428" name="Text Box 20"/>
          <p:cNvSpPr txBox="1">
            <a:spLocks noChangeArrowheads="1"/>
          </p:cNvSpPr>
          <p:nvPr/>
        </p:nvSpPr>
        <p:spPr bwMode="auto">
          <a:xfrm>
            <a:off x="5105400" y="2224088"/>
            <a:ext cx="1447800" cy="519112"/>
          </a:xfrm>
          <a:prstGeom prst="rect">
            <a:avLst/>
          </a:prstGeom>
          <a:noFill/>
          <a:ln w="9525">
            <a:noFill/>
            <a:miter lim="800000"/>
            <a:headEnd/>
            <a:tailEnd/>
          </a:ln>
        </p:spPr>
        <p:txBody>
          <a:bodyPr>
            <a:spAutoFit/>
          </a:bodyPr>
          <a:lstStyle/>
          <a:p>
            <a:pPr algn="ctr" rtl="1"/>
            <a:r>
              <a:rPr lang="ar-SA" sz="2800" b="0">
                <a:cs typeface="Tahoma" pitchFamily="34" charset="0"/>
              </a:rPr>
              <a:t>ع ب د</a:t>
            </a:r>
            <a:endParaRPr lang="en-US" sz="2800" b="0">
              <a:cs typeface="Tahoma" pitchFamily="34" charset="0"/>
            </a:endParaRPr>
          </a:p>
        </p:txBody>
      </p:sp>
      <p:sp>
        <p:nvSpPr>
          <p:cNvPr id="17429" name="Rectangle 21"/>
          <p:cNvSpPr>
            <a:spLocks noGrp="1" noChangeArrowheads="1"/>
          </p:cNvSpPr>
          <p:nvPr>
            <p:ph type="body" idx="1"/>
          </p:nvPr>
        </p:nvSpPr>
        <p:spPr>
          <a:xfrm>
            <a:off x="228600" y="3124200"/>
            <a:ext cx="8229600" cy="1524000"/>
          </a:xfrm>
          <a:noFill/>
        </p:spPr>
        <p:txBody>
          <a:bodyPr/>
          <a:lstStyle/>
          <a:p>
            <a:pPr>
              <a:lnSpc>
                <a:spcPct val="80000"/>
              </a:lnSpc>
              <a:spcBef>
                <a:spcPct val="0"/>
              </a:spcBef>
              <a:buClrTx/>
              <a:buSzTx/>
              <a:buFontTx/>
              <a:buNone/>
            </a:pPr>
            <a:r>
              <a:rPr lang="ar-SA" sz="9600" b="1" smtClean="0">
                <a:cs typeface="Tajweed" pitchFamily="2" charset="-78"/>
              </a:rPr>
              <a:t>عَبْدُ اﷲ،  عَبْدُ الرَّحْمن</a:t>
            </a:r>
          </a:p>
          <a:p>
            <a:pPr>
              <a:lnSpc>
                <a:spcPct val="80000"/>
              </a:lnSpc>
              <a:spcBef>
                <a:spcPct val="0"/>
              </a:spcBef>
              <a:buClrTx/>
              <a:buSzTx/>
              <a:buFontTx/>
              <a:buNone/>
            </a:pPr>
            <a:endParaRPr lang="ar-SA" sz="9600" b="1" smtClean="0">
              <a:cs typeface="Tajweed" pitchFamily="2" charset="-78"/>
            </a:endParaRPr>
          </a:p>
        </p:txBody>
      </p:sp>
      <p:sp>
        <p:nvSpPr>
          <p:cNvPr id="17430" name="Text Box 22"/>
          <p:cNvSpPr txBox="1">
            <a:spLocks noChangeArrowheads="1"/>
          </p:cNvSpPr>
          <p:nvPr/>
        </p:nvSpPr>
        <p:spPr bwMode="auto">
          <a:xfrm>
            <a:off x="1295400" y="4191000"/>
            <a:ext cx="6858000" cy="1189038"/>
          </a:xfrm>
          <a:prstGeom prst="rect">
            <a:avLst/>
          </a:prstGeom>
          <a:noFill/>
          <a:ln w="9525">
            <a:noFill/>
            <a:miter lim="800000"/>
            <a:headEnd/>
            <a:tailEnd/>
          </a:ln>
        </p:spPr>
        <p:txBody>
          <a:bodyPr>
            <a:spAutoFit/>
          </a:bodyPr>
          <a:lstStyle/>
          <a:p>
            <a:pPr algn="ctr"/>
            <a:r>
              <a:rPr lang="en-US" sz="7200">
                <a:latin typeface="Arial" pitchFamily="34" charset="0"/>
                <a:cs typeface="Arial" pitchFamily="34" charset="0"/>
              </a:rPr>
              <a:t>Slave of…</a:t>
            </a:r>
          </a:p>
        </p:txBody>
      </p:sp>
      <p:sp>
        <p:nvSpPr>
          <p:cNvPr id="17431" name="Text Box 23"/>
          <p:cNvSpPr txBox="1">
            <a:spLocks noChangeArrowheads="1"/>
          </p:cNvSpPr>
          <p:nvPr/>
        </p:nvSpPr>
        <p:spPr bwMode="auto">
          <a:xfrm>
            <a:off x="152400" y="5743575"/>
            <a:ext cx="8763000" cy="1066800"/>
          </a:xfrm>
          <a:prstGeom prst="rect">
            <a:avLst/>
          </a:prstGeom>
          <a:noFill/>
          <a:ln w="9525">
            <a:noFill/>
            <a:miter lim="800000"/>
            <a:headEnd/>
            <a:tailEnd/>
          </a:ln>
        </p:spPr>
        <p:txBody>
          <a:bodyPr>
            <a:spAutoFit/>
          </a:bodyPr>
          <a:lstStyle/>
          <a:p>
            <a:pPr algn="ctr">
              <a:spcBef>
                <a:spcPct val="0"/>
              </a:spcBef>
            </a:pPr>
            <a:r>
              <a:rPr lang="en-US" sz="3200">
                <a:latin typeface="Arial" pitchFamily="34" charset="0"/>
                <a:cs typeface="Arial" pitchFamily="34" charset="0"/>
              </a:rPr>
              <a:t>We are all His slaves. </a:t>
            </a:r>
          </a:p>
          <a:p>
            <a:pPr algn="ctr">
              <a:spcBef>
                <a:spcPct val="0"/>
              </a:spcBef>
            </a:pPr>
            <a:r>
              <a:rPr lang="en-US" sz="3200">
                <a:latin typeface="Arial" pitchFamily="34" charset="0"/>
                <a:cs typeface="Arial" pitchFamily="34" charset="0"/>
              </a:rPr>
              <a:t>Therefore 1</a:t>
            </a:r>
            <a:r>
              <a:rPr lang="en-US" sz="3200" baseline="30000">
                <a:latin typeface="Arial" pitchFamily="34" charset="0"/>
                <a:cs typeface="Arial" pitchFamily="34" charset="0"/>
              </a:rPr>
              <a:t>st</a:t>
            </a:r>
            <a:r>
              <a:rPr lang="en-US" sz="3200">
                <a:latin typeface="Arial" pitchFamily="34" charset="0"/>
                <a:cs typeface="Arial" pitchFamily="34" charset="0"/>
              </a:rPr>
              <a:t> thing we should do </a:t>
            </a:r>
            <a:r>
              <a:rPr lang="ar-SA" sz="3200">
                <a:latin typeface="Arial" pitchFamily="34" charset="0"/>
                <a:cs typeface="Arial" pitchFamily="34" charset="0"/>
              </a:rPr>
              <a:t>عبادة</a:t>
            </a:r>
            <a:endParaRPr lang="en-US" sz="320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flipV="1">
            <a:off x="457200" y="277813"/>
            <a:ext cx="8229600" cy="1143000"/>
          </a:xfrm>
        </p:spPr>
        <p:txBody>
          <a:bodyPr/>
          <a:lstStyle/>
          <a:p>
            <a:r>
              <a:rPr lang="ar-SA" smtClean="0">
                <a:cs typeface="Tajweed" pitchFamily="2" charset="-78"/>
              </a:rPr>
              <a:t> </a:t>
            </a:r>
            <a:endParaRPr lang="en-US" smtClean="0">
              <a:cs typeface="Tajweed" pitchFamily="2" charset="-78"/>
            </a:endParaRPr>
          </a:p>
        </p:txBody>
      </p:sp>
      <p:sp>
        <p:nvSpPr>
          <p:cNvPr id="18435" name="Rectangle 3"/>
          <p:cNvSpPr>
            <a:spLocks noGrp="1" noChangeArrowheads="1"/>
          </p:cNvSpPr>
          <p:nvPr>
            <p:ph type="body" idx="1"/>
          </p:nvPr>
        </p:nvSpPr>
        <p:spPr>
          <a:xfrm>
            <a:off x="381000" y="2632075"/>
            <a:ext cx="8229600" cy="4530725"/>
          </a:xfrm>
        </p:spPr>
        <p:txBody>
          <a:bodyPr/>
          <a:lstStyle/>
          <a:p>
            <a:r>
              <a:rPr lang="en-US" dirty="0" err="1" smtClean="0"/>
              <a:t>Salah</a:t>
            </a:r>
            <a:endParaRPr lang="en-US" dirty="0" smtClean="0"/>
          </a:p>
          <a:p>
            <a:r>
              <a:rPr lang="en-US" dirty="0" smtClean="0"/>
              <a:t>Fasting</a:t>
            </a:r>
          </a:p>
          <a:p>
            <a:r>
              <a:rPr lang="en-US" dirty="0" err="1" smtClean="0"/>
              <a:t>Zakah</a:t>
            </a:r>
            <a:endParaRPr lang="en-US" dirty="0" smtClean="0"/>
          </a:p>
          <a:p>
            <a:r>
              <a:rPr lang="en-US" dirty="0" smtClean="0"/>
              <a:t>Hajj</a:t>
            </a:r>
          </a:p>
          <a:p>
            <a:r>
              <a:rPr lang="en-US" dirty="0" smtClean="0"/>
              <a:t>Earning </a:t>
            </a:r>
          </a:p>
          <a:p>
            <a:r>
              <a:rPr lang="en-US" dirty="0" smtClean="0"/>
              <a:t>Studying… </a:t>
            </a:r>
          </a:p>
          <a:p>
            <a:r>
              <a:rPr lang="en-US" dirty="0" smtClean="0"/>
              <a:t>Everything with the right intention …</a:t>
            </a:r>
          </a:p>
        </p:txBody>
      </p:sp>
      <p:graphicFrame>
        <p:nvGraphicFramePr>
          <p:cNvPr id="291862" name="Group 22"/>
          <p:cNvGraphicFramePr>
            <a:graphicFrameLocks noGrp="1"/>
          </p:cNvGraphicFramePr>
          <p:nvPr/>
        </p:nvGraphicFramePr>
        <p:xfrm>
          <a:off x="152400" y="152400"/>
          <a:ext cx="8763000" cy="2376488"/>
        </p:xfrm>
        <a:graphic>
          <a:graphicData uri="http://schemas.openxmlformats.org/drawingml/2006/table">
            <a:tbl>
              <a:tblPr rtl="1"/>
              <a:tblGrid>
                <a:gridCol w="1981200"/>
                <a:gridCol w="2209800"/>
                <a:gridCol w="2209800"/>
                <a:gridCol w="2362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إِيَّاكَ</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نَعْبُدُ</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وَإِيَّاكَ</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نَسْتَعِينُ</a:t>
                      </a:r>
                      <a:r>
                        <a:rPr kumimoji="0" lang="ar-SA" sz="30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(5)</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810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alone</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worship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and You alone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ask for help.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8453" name="Text Box 21"/>
          <p:cNvSpPr txBox="1">
            <a:spLocks noChangeArrowheads="1"/>
          </p:cNvSpPr>
          <p:nvPr/>
        </p:nvSpPr>
        <p:spPr bwMode="auto">
          <a:xfrm>
            <a:off x="5105400" y="2514600"/>
            <a:ext cx="1447800" cy="519113"/>
          </a:xfrm>
          <a:prstGeom prst="rect">
            <a:avLst/>
          </a:prstGeom>
          <a:noFill/>
          <a:ln w="9525">
            <a:noFill/>
            <a:miter lim="800000"/>
            <a:headEnd/>
            <a:tailEnd/>
          </a:ln>
        </p:spPr>
        <p:txBody>
          <a:bodyPr>
            <a:spAutoFit/>
          </a:bodyPr>
          <a:lstStyle/>
          <a:p>
            <a:pPr algn="ctr" rtl="1"/>
            <a:r>
              <a:rPr lang="ar-SA" sz="2800" b="0" dirty="0">
                <a:cs typeface="Tajweed" pitchFamily="2" charset="-78"/>
              </a:rPr>
              <a:t>ع ب د</a:t>
            </a:r>
            <a:endParaRPr lang="en-US" sz="2800" b="0" dirty="0">
              <a:cs typeface="Tajweed" pitchFamily="2" charset="-7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293910" name="Group 22"/>
          <p:cNvGraphicFramePr>
            <a:graphicFrameLocks noGrp="1"/>
          </p:cNvGraphicFramePr>
          <p:nvPr/>
        </p:nvGraphicFramePr>
        <p:xfrm>
          <a:off x="152400" y="152400"/>
          <a:ext cx="8763000" cy="2376488"/>
        </p:xfrm>
        <a:graphic>
          <a:graphicData uri="http://schemas.openxmlformats.org/drawingml/2006/table">
            <a:tbl>
              <a:tblPr rtl="1"/>
              <a:tblGrid>
                <a:gridCol w="1981200"/>
                <a:gridCol w="2209800"/>
                <a:gridCol w="2209800"/>
                <a:gridCol w="2362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إِيَّاكَ</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نَعْبُدُ</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وَإِيَّاكَ</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نَسْتَعِينُ</a:t>
                      </a:r>
                      <a:r>
                        <a:rPr kumimoji="0" lang="ar-SA" sz="30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(5)</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810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alone</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we worship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and You alone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ask for help.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9476" name="Rectangle 20"/>
          <p:cNvSpPr>
            <a:spLocks noGrp="1" noChangeArrowheads="1"/>
          </p:cNvSpPr>
          <p:nvPr>
            <p:ph type="body" idx="1"/>
          </p:nvPr>
        </p:nvSpPr>
        <p:spPr>
          <a:xfrm>
            <a:off x="381000" y="2514600"/>
            <a:ext cx="8534400" cy="2438400"/>
          </a:xfrm>
          <a:noFill/>
        </p:spPr>
        <p:txBody>
          <a:bodyPr/>
          <a:lstStyle/>
          <a:p>
            <a:pPr algn="ctr">
              <a:spcBef>
                <a:spcPct val="0"/>
              </a:spcBef>
              <a:buClrTx/>
              <a:buSzTx/>
              <a:buFontTx/>
              <a:buNone/>
            </a:pPr>
            <a:r>
              <a:rPr lang="ar-SA" sz="19100" b="1" smtClean="0">
                <a:cs typeface="Tajweed" pitchFamily="2" charset="-78"/>
              </a:rPr>
              <a:t>وَ   إِيَّا   كَ</a:t>
            </a:r>
            <a:endParaRPr lang="en-US" sz="19100" b="1" smtClean="0">
              <a:cs typeface="Tajweed" pitchFamily="2" charset="-78"/>
            </a:endParaRPr>
          </a:p>
        </p:txBody>
      </p:sp>
      <p:sp>
        <p:nvSpPr>
          <p:cNvPr id="19477" name="Text Box 21"/>
          <p:cNvSpPr txBox="1">
            <a:spLocks noChangeArrowheads="1"/>
          </p:cNvSpPr>
          <p:nvPr/>
        </p:nvSpPr>
        <p:spPr bwMode="auto">
          <a:xfrm>
            <a:off x="990600" y="5638800"/>
            <a:ext cx="7467600" cy="923925"/>
          </a:xfrm>
          <a:prstGeom prst="rect">
            <a:avLst/>
          </a:prstGeom>
          <a:noFill/>
          <a:ln w="9525">
            <a:noFill/>
            <a:miter lim="800000"/>
            <a:headEnd/>
            <a:tailEnd/>
          </a:ln>
        </p:spPr>
        <p:txBody>
          <a:bodyPr>
            <a:spAutoFit/>
          </a:bodyPr>
          <a:lstStyle/>
          <a:p>
            <a:r>
              <a:rPr lang="en-US" sz="5400">
                <a:latin typeface="Arial" pitchFamily="34" charset="0"/>
                <a:cs typeface="Arial" pitchFamily="34" charset="0"/>
              </a:rPr>
              <a:t>you </a:t>
            </a:r>
            <a:r>
              <a:rPr lang="ar-SA" sz="5400">
                <a:latin typeface="Arial" pitchFamily="34" charset="0"/>
                <a:cs typeface="Arial" pitchFamily="34" charset="0"/>
              </a:rPr>
              <a:t>        </a:t>
            </a:r>
            <a:r>
              <a:rPr lang="en-US" sz="5400">
                <a:latin typeface="Arial" pitchFamily="34" charset="0"/>
                <a:cs typeface="Arial" pitchFamily="34" charset="0"/>
              </a:rPr>
              <a:t>alone	</a:t>
            </a:r>
            <a:r>
              <a:rPr lang="ar-SA" sz="800">
                <a:latin typeface="Arial" pitchFamily="34" charset="0"/>
                <a:cs typeface="Arial" pitchFamily="34" charset="0"/>
              </a:rPr>
              <a:t>             </a:t>
            </a:r>
            <a:r>
              <a:rPr lang="en-US" sz="5400">
                <a:latin typeface="Arial" pitchFamily="34" charset="0"/>
                <a:cs typeface="Arial" pitchFamily="34" charset="0"/>
              </a:rPr>
              <a:t> 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3.33333E-6 L 3.33333E-6 -0.07847 " pathEditMode="relative" rAng="0" ptsTypes="AA">
                                      <p:cBhvr>
                                        <p:cTn id="6" dur="2000" fill="hold"/>
                                        <p:tgtEl>
                                          <p:spTgt spid="19477"/>
                                        </p:tgtEl>
                                        <p:attrNameLst>
                                          <p:attrName>ppt_x</p:attrName>
                                          <p:attrName>ppt_y</p:attrName>
                                        </p:attrNameLst>
                                      </p:cBhvr>
                                      <p:rCtr x="0" y="-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sp>
        <p:nvSpPr>
          <p:cNvPr id="19476" name="Rectangle 20"/>
          <p:cNvSpPr>
            <a:spLocks noGrp="1" noChangeArrowheads="1"/>
          </p:cNvSpPr>
          <p:nvPr>
            <p:ph type="body" idx="1"/>
          </p:nvPr>
        </p:nvSpPr>
        <p:spPr>
          <a:xfrm>
            <a:off x="228600" y="2057400"/>
            <a:ext cx="8534400" cy="2438400"/>
          </a:xfrm>
          <a:noFill/>
        </p:spPr>
        <p:txBody>
          <a:bodyPr/>
          <a:lstStyle/>
          <a:p>
            <a:pPr algn="ctr">
              <a:spcBef>
                <a:spcPct val="0"/>
              </a:spcBef>
              <a:buClrTx/>
              <a:buSzTx/>
              <a:buFontTx/>
              <a:buNone/>
            </a:pPr>
            <a:r>
              <a:rPr lang="ar-SA" sz="19100" b="1" dirty="0" smtClean="0">
                <a:cs typeface="Tajweed" pitchFamily="2" charset="-78"/>
              </a:rPr>
              <a:t>وَإِيَّاكَ</a:t>
            </a:r>
            <a:endParaRPr lang="en-US" sz="19100" b="1" dirty="0" smtClean="0">
              <a:cs typeface="Tajweed" pitchFamily="2" charset="-78"/>
            </a:endParaRPr>
          </a:p>
        </p:txBody>
      </p:sp>
      <p:sp>
        <p:nvSpPr>
          <p:cNvPr id="19477" name="Text Box 21"/>
          <p:cNvSpPr txBox="1">
            <a:spLocks noChangeArrowheads="1"/>
          </p:cNvSpPr>
          <p:nvPr/>
        </p:nvSpPr>
        <p:spPr bwMode="auto">
          <a:xfrm>
            <a:off x="990600" y="5562600"/>
            <a:ext cx="7467600" cy="923925"/>
          </a:xfrm>
          <a:prstGeom prst="rect">
            <a:avLst/>
          </a:prstGeom>
          <a:noFill/>
          <a:ln w="9525">
            <a:noFill/>
            <a:miter lim="800000"/>
            <a:headEnd/>
            <a:tailEnd/>
          </a:ln>
        </p:spPr>
        <p:txBody>
          <a:bodyPr>
            <a:spAutoFit/>
          </a:bodyPr>
          <a:lstStyle/>
          <a:p>
            <a:pPr algn="ctr"/>
            <a:r>
              <a:rPr lang="en-US" sz="5400" dirty="0" smtClean="0">
                <a:latin typeface="Arial" pitchFamily="34" charset="0"/>
                <a:cs typeface="Arial" pitchFamily="34" charset="0"/>
              </a:rPr>
              <a:t>And You alone</a:t>
            </a:r>
            <a:endParaRPr lang="en-US" sz="5400" dirty="0">
              <a:latin typeface="Arial" pitchFamily="34" charset="0"/>
              <a:cs typeface="Arial" pitchFamily="34" charset="0"/>
            </a:endParaRPr>
          </a:p>
        </p:txBody>
      </p:sp>
      <p:sp>
        <p:nvSpPr>
          <p:cNvPr id="2" name="TextBox 1"/>
          <p:cNvSpPr txBox="1"/>
          <p:nvPr/>
        </p:nvSpPr>
        <p:spPr>
          <a:xfrm>
            <a:off x="-38234" y="358914"/>
            <a:ext cx="9300944" cy="707886"/>
          </a:xfrm>
          <a:prstGeom prst="rect">
            <a:avLst/>
          </a:prstGeom>
          <a:noFill/>
        </p:spPr>
        <p:txBody>
          <a:bodyPr wrap="none" rtlCol="0">
            <a:spAutoFit/>
          </a:bodyPr>
          <a:lstStyle/>
          <a:p>
            <a:pPr algn="ctr">
              <a:spcBef>
                <a:spcPts val="0"/>
              </a:spcBef>
            </a:pPr>
            <a:r>
              <a:rPr lang="en-US" sz="4000" dirty="0" smtClean="0">
                <a:solidFill>
                  <a:schemeClr val="accent1">
                    <a:lumMod val="40000"/>
                    <a:lumOff val="60000"/>
                  </a:schemeClr>
                </a:solidFill>
              </a:rPr>
              <a:t>Arabic words can have 2 or 3 parts!</a:t>
            </a:r>
            <a:endParaRPr lang="en-US" sz="4000" dirty="0">
              <a:solidFill>
                <a:schemeClr val="accent1">
                  <a:lumMod val="40000"/>
                  <a:lumOff val="60000"/>
                </a:schemeClr>
              </a:solidFill>
            </a:endParaRPr>
          </a:p>
        </p:txBody>
      </p:sp>
    </p:spTree>
    <p:extLst>
      <p:ext uri="{BB962C8B-B14F-4D97-AF65-F5344CB8AC3E}">
        <p14:creationId xmlns:p14="http://schemas.microsoft.com/office/powerpoint/2010/main" val="2094502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3.33333E-6 L 3.33333E-6 -0.07847 " pathEditMode="relative" rAng="0" ptsTypes="AA">
                                      <p:cBhvr>
                                        <p:cTn id="6" dur="2000" fill="hold"/>
                                        <p:tgtEl>
                                          <p:spTgt spid="19477"/>
                                        </p:tgtEl>
                                        <p:attrNameLst>
                                          <p:attrName>ppt_x</p:attrName>
                                          <p:attrName>ppt_y</p:attrName>
                                        </p:attrNameLst>
                                      </p:cBhvr>
                                      <p:rCtr x="0" y="-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sp>
        <p:nvSpPr>
          <p:cNvPr id="19476" name="Rectangle 20"/>
          <p:cNvSpPr>
            <a:spLocks noGrp="1" noChangeArrowheads="1"/>
          </p:cNvSpPr>
          <p:nvPr>
            <p:ph type="body" idx="1"/>
          </p:nvPr>
        </p:nvSpPr>
        <p:spPr>
          <a:xfrm>
            <a:off x="381000" y="1981200"/>
            <a:ext cx="8534400" cy="2438400"/>
          </a:xfrm>
          <a:noFill/>
        </p:spPr>
        <p:txBody>
          <a:bodyPr/>
          <a:lstStyle/>
          <a:p>
            <a:pPr algn="ctr">
              <a:spcBef>
                <a:spcPct val="0"/>
              </a:spcBef>
              <a:buClrTx/>
              <a:buSzTx/>
              <a:buFontTx/>
              <a:buNone/>
            </a:pPr>
            <a:r>
              <a:rPr lang="ur-PK" sz="15900" b="1" dirty="0" smtClean="0">
                <a:cs typeface="Tajweed" pitchFamily="2" charset="-78"/>
              </a:rPr>
              <a:t>وَ۔۔۔</a:t>
            </a:r>
          </a:p>
          <a:p>
            <a:pPr algn="ctr">
              <a:spcBef>
                <a:spcPct val="0"/>
              </a:spcBef>
              <a:buClrTx/>
              <a:buSzTx/>
              <a:buFontTx/>
              <a:buNone/>
            </a:pPr>
            <a:r>
              <a:rPr lang="ur-PK" sz="15900" b="1" dirty="0" smtClean="0">
                <a:cs typeface="Tajweed" pitchFamily="2" charset="-78"/>
              </a:rPr>
              <a:t>فَـ۔۔۔</a:t>
            </a:r>
            <a:endParaRPr lang="en-US" sz="15900" b="1" dirty="0" smtClean="0">
              <a:cs typeface="Tajweed" pitchFamily="2" charset="-78"/>
            </a:endParaRPr>
          </a:p>
        </p:txBody>
      </p:sp>
      <p:sp>
        <p:nvSpPr>
          <p:cNvPr id="19477" name="Text Box 21"/>
          <p:cNvSpPr txBox="1">
            <a:spLocks noChangeArrowheads="1"/>
          </p:cNvSpPr>
          <p:nvPr/>
        </p:nvSpPr>
        <p:spPr bwMode="auto">
          <a:xfrm>
            <a:off x="990600" y="1219200"/>
            <a:ext cx="7467600" cy="830997"/>
          </a:xfrm>
          <a:prstGeom prst="rect">
            <a:avLst/>
          </a:prstGeom>
          <a:noFill/>
          <a:ln w="9525">
            <a:noFill/>
            <a:miter lim="800000"/>
            <a:headEnd/>
            <a:tailEnd/>
          </a:ln>
        </p:spPr>
        <p:txBody>
          <a:bodyPr>
            <a:spAutoFit/>
          </a:bodyPr>
          <a:lstStyle/>
          <a:p>
            <a:pPr algn="ctr"/>
            <a:r>
              <a:rPr lang="en-US" dirty="0" smtClean="0">
                <a:latin typeface="Arial" pitchFamily="34" charset="0"/>
                <a:cs typeface="Arial" pitchFamily="34" charset="0"/>
              </a:rPr>
              <a:t>Most common starters</a:t>
            </a:r>
            <a:endParaRPr lang="en-US" dirty="0">
              <a:latin typeface="Arial" pitchFamily="34" charset="0"/>
              <a:cs typeface="Arial" pitchFamily="34" charset="0"/>
            </a:endParaRPr>
          </a:p>
        </p:txBody>
      </p:sp>
      <p:sp>
        <p:nvSpPr>
          <p:cNvPr id="2" name="TextBox 1"/>
          <p:cNvSpPr txBox="1"/>
          <p:nvPr/>
        </p:nvSpPr>
        <p:spPr>
          <a:xfrm>
            <a:off x="-38234" y="358914"/>
            <a:ext cx="9300944" cy="707886"/>
          </a:xfrm>
          <a:prstGeom prst="rect">
            <a:avLst/>
          </a:prstGeom>
          <a:noFill/>
        </p:spPr>
        <p:txBody>
          <a:bodyPr wrap="none" rtlCol="0">
            <a:spAutoFit/>
          </a:bodyPr>
          <a:lstStyle/>
          <a:p>
            <a:pPr algn="ctr">
              <a:spcBef>
                <a:spcPts val="0"/>
              </a:spcBef>
            </a:pPr>
            <a:r>
              <a:rPr lang="en-US" sz="4000" dirty="0" smtClean="0">
                <a:solidFill>
                  <a:schemeClr val="accent1">
                    <a:lumMod val="40000"/>
                    <a:lumOff val="60000"/>
                  </a:schemeClr>
                </a:solidFill>
              </a:rPr>
              <a:t>Arabic words can have 2 or 3 parts!</a:t>
            </a:r>
            <a:endParaRPr lang="en-US" sz="4000" dirty="0">
              <a:solidFill>
                <a:schemeClr val="accent1">
                  <a:lumMod val="40000"/>
                  <a:lumOff val="60000"/>
                </a:schemeClr>
              </a:solidFill>
            </a:endParaRPr>
          </a:p>
        </p:txBody>
      </p:sp>
    </p:spTree>
    <p:extLst>
      <p:ext uri="{BB962C8B-B14F-4D97-AF65-F5344CB8AC3E}">
        <p14:creationId xmlns:p14="http://schemas.microsoft.com/office/powerpoint/2010/main" val="3420488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3.33333E-6 L 3.33333E-6 -0.07847 " pathEditMode="relative" rAng="0" ptsTypes="AA">
                                      <p:cBhvr>
                                        <p:cTn id="6" dur="2000" fill="hold"/>
                                        <p:tgtEl>
                                          <p:spTgt spid="19477"/>
                                        </p:tgtEl>
                                        <p:attrNameLst>
                                          <p:attrName>ppt_x</p:attrName>
                                          <p:attrName>ppt_y</p:attrName>
                                        </p:attrNameLst>
                                      </p:cBhvr>
                                      <p:rCtr x="0" y="-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57200" y="457200"/>
            <a:ext cx="8229600" cy="768350"/>
          </a:xfrm>
          <a:prstGeom prst="rect">
            <a:avLst/>
          </a:prstGeom>
          <a:noFill/>
          <a:ln w="9525">
            <a:noFill/>
            <a:miter lim="800000"/>
            <a:headEnd/>
            <a:tailEnd/>
          </a:ln>
        </p:spPr>
        <p:txBody>
          <a:bodyPr anchor="ctr"/>
          <a:lstStyle/>
          <a:p>
            <a:pPr algn="ctr" eaLnBrk="0" hangingPunct="0">
              <a:spcBef>
                <a:spcPct val="0"/>
              </a:spcBef>
            </a:pPr>
            <a:r>
              <a:rPr lang="en-US">
                <a:cs typeface="Tahoma" pitchFamily="34" charset="0"/>
              </a:rPr>
              <a:t>In this lesson…</a:t>
            </a:r>
          </a:p>
        </p:txBody>
      </p:sp>
      <p:graphicFrame>
        <p:nvGraphicFramePr>
          <p:cNvPr id="186390" name="Group 22"/>
          <p:cNvGraphicFramePr>
            <a:graphicFrameLocks noGrp="1"/>
          </p:cNvGraphicFramePr>
          <p:nvPr/>
        </p:nvGraphicFramePr>
        <p:xfrm>
          <a:off x="152400" y="1600200"/>
          <a:ext cx="8839200" cy="3200401"/>
        </p:xfrm>
        <a:graphic>
          <a:graphicData uri="http://schemas.openxmlformats.org/drawingml/2006/table">
            <a:tbl>
              <a:tblPr/>
              <a:tblGrid>
                <a:gridCol w="8839200"/>
              </a:tblGrid>
              <a:tr h="1101725">
                <a:tc>
                  <a:txBody>
                    <a:bodyPr/>
                    <a:lstStyle/>
                    <a:p>
                      <a:pPr marL="0" marR="0" lvl="0" indent="0" algn="l" defTabSz="914400" rtl="0" eaLnBrk="0" fontAlgn="base" latinLnBrk="0" hangingPunct="0">
                        <a:lnSpc>
                          <a:spcPct val="140000"/>
                        </a:lnSpc>
                        <a:spcBef>
                          <a:spcPct val="20000"/>
                        </a:spcBef>
                        <a:spcAft>
                          <a:spcPct val="0"/>
                        </a:spcAft>
                        <a:buClr>
                          <a:srgbClr val="FFFFFF"/>
                        </a:buClr>
                        <a:buSzPct val="90000"/>
                        <a:buFont typeface="Wingdings" pitchFamily="2" charset="2"/>
                        <a:buNone/>
                        <a:tabLst/>
                      </a:pPr>
                      <a:r>
                        <a:rPr kumimoji="0" lang="en-US" sz="3600" b="1" i="0" u="none" strike="noStrike" cap="none" normalizeH="0" baseline="0" dirty="0" smtClean="0">
                          <a:ln>
                            <a:noFill/>
                          </a:ln>
                          <a:solidFill>
                            <a:srgbClr val="FFFF00"/>
                          </a:solidFill>
                          <a:effectLst/>
                          <a:latin typeface="Tahoma" pitchFamily="34" charset="0"/>
                          <a:cs typeface="Nafees Web Naskh" pitchFamily="2" charset="-78"/>
                        </a:rPr>
                        <a:t>Qur</a:t>
                      </a:r>
                      <a:r>
                        <a:rPr kumimoji="0" lang="en-US" sz="3600" b="1" i="0" u="none" strike="noStrike" cap="none" normalizeH="0" baseline="0" dirty="0" smtClean="0">
                          <a:ln>
                            <a:noFill/>
                          </a:ln>
                          <a:solidFill>
                            <a:srgbClr val="FFFF00"/>
                          </a:solidFill>
                          <a:effectLst/>
                          <a:latin typeface="Nafees Web Naskh"/>
                          <a:cs typeface="Nafees Web Naskh" pitchFamily="2" charset="-78"/>
                        </a:rPr>
                        <a:t>’</a:t>
                      </a:r>
                      <a:r>
                        <a:rPr kumimoji="0" lang="en-US" sz="3600" b="1" i="0" u="none" strike="noStrike" cap="none" normalizeH="0" baseline="0" dirty="0" smtClean="0">
                          <a:ln>
                            <a:noFill/>
                          </a:ln>
                          <a:solidFill>
                            <a:srgbClr val="FFFF00"/>
                          </a:solidFill>
                          <a:effectLst/>
                          <a:latin typeface="Tahoma" pitchFamily="34" charset="0"/>
                          <a:cs typeface="Nafees Web Naskh" pitchFamily="2" charset="-78"/>
                        </a:rPr>
                        <a:t>an:</a:t>
                      </a:r>
                      <a:r>
                        <a:rPr kumimoji="0" lang="en-US" sz="2800" b="1" i="0" u="none" strike="noStrike" cap="none" normalizeH="0" baseline="0" dirty="0" smtClean="0">
                          <a:ln>
                            <a:noFill/>
                          </a:ln>
                          <a:solidFill>
                            <a:srgbClr val="FFFF00"/>
                          </a:solidFill>
                          <a:effectLst/>
                          <a:latin typeface="Tahoma" pitchFamily="34" charset="0"/>
                          <a:cs typeface="Nafees Web Naskh" pitchFamily="2" charset="-78"/>
                        </a:rPr>
                        <a:t>	   </a:t>
                      </a:r>
                      <a:r>
                        <a:rPr kumimoji="0" lang="ar-SA" sz="2800" b="1" i="0" u="none" strike="noStrike" cap="none" normalizeH="0" baseline="0" dirty="0" smtClean="0">
                          <a:ln>
                            <a:noFill/>
                          </a:ln>
                          <a:solidFill>
                            <a:srgbClr val="FFFF00"/>
                          </a:solidFill>
                          <a:effectLst/>
                          <a:latin typeface="Tahoma" pitchFamily="34" charset="0"/>
                          <a:cs typeface="Nafees Web Naskh" pitchFamily="2" charset="-78"/>
                        </a:rPr>
                        <a:t>       </a:t>
                      </a:r>
                      <a:r>
                        <a:rPr kumimoji="0" lang="en-US" sz="2800" b="1" i="0" u="none" strike="noStrike" cap="none" normalizeH="0" baseline="0" dirty="0" smtClean="0">
                          <a:ln>
                            <a:noFill/>
                          </a:ln>
                          <a:solidFill>
                            <a:srgbClr val="FFFF00"/>
                          </a:solidFill>
                          <a:effectLst/>
                          <a:latin typeface="Tahoma" pitchFamily="34" charset="0"/>
                          <a:cs typeface="Nafees Web Naskh" pitchFamily="2" charset="-78"/>
                        </a:rPr>
                        <a:t>Al-</a:t>
                      </a:r>
                      <a:r>
                        <a:rPr kumimoji="0" lang="en-US" sz="2800" b="1" i="0" u="none" strike="noStrike" cap="none" normalizeH="0" baseline="0" dirty="0" err="1" smtClean="0">
                          <a:ln>
                            <a:noFill/>
                          </a:ln>
                          <a:solidFill>
                            <a:srgbClr val="FFFF00"/>
                          </a:solidFill>
                          <a:effectLst/>
                          <a:latin typeface="Tahoma" pitchFamily="34" charset="0"/>
                          <a:cs typeface="Nafees Web Naskh" pitchFamily="2" charset="-78"/>
                        </a:rPr>
                        <a:t>Fatihah</a:t>
                      </a:r>
                      <a:r>
                        <a:rPr kumimoji="0" lang="en-US" sz="2800" b="1" i="0" u="none" strike="noStrike" cap="none" normalizeH="0" baseline="0" dirty="0" smtClean="0">
                          <a:ln>
                            <a:noFill/>
                          </a:ln>
                          <a:solidFill>
                            <a:srgbClr val="FFFF00"/>
                          </a:solidFill>
                          <a:effectLst/>
                          <a:latin typeface="Tahoma" pitchFamily="34" charset="0"/>
                          <a:cs typeface="Nafees Web Naskh" pitchFamily="2" charset="-78"/>
                        </a:rPr>
                        <a:t> (Verses 4-5)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00"/>
                    </a:solidFill>
                  </a:tcPr>
                </a:tc>
              </a:tr>
              <a:tr h="1049338">
                <a:tc>
                  <a:txBody>
                    <a:bodyPr/>
                    <a:lstStyle/>
                    <a:p>
                      <a:pPr marL="0" marR="0" lvl="0" indent="0" algn="l" defTabSz="914400" rtl="0"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en-US" sz="3600" b="1" i="0" u="none" strike="noStrike" cap="none" normalizeH="0" baseline="0" smtClean="0">
                          <a:ln>
                            <a:noFill/>
                          </a:ln>
                          <a:solidFill>
                            <a:srgbClr val="FFFF00"/>
                          </a:solidFill>
                          <a:effectLst/>
                          <a:latin typeface="Tahoma" pitchFamily="34" charset="0"/>
                          <a:cs typeface="Tahoma" pitchFamily="34" charset="0"/>
                        </a:rPr>
                        <a:t>Grammar </a:t>
                      </a:r>
                      <a:r>
                        <a:rPr kumimoji="0" lang="en-US" altLang="zh-TW" sz="4000" b="0" i="0" u="none" strike="noStrike" cap="none" normalizeH="0" baseline="0" smtClean="0">
                          <a:ln>
                            <a:noFill/>
                          </a:ln>
                          <a:solidFill>
                            <a:srgbClr val="FFFF00"/>
                          </a:solidFill>
                          <a:effectLst/>
                          <a:latin typeface="Nafees Naskh" pitchFamily="2" charset="-78"/>
                          <a:ea typeface="PMingLiU" pitchFamily="18" charset="-120"/>
                          <a:cs typeface="Nafees Web Naskh" pitchFamily="2" charset="-78"/>
                        </a:rPr>
                        <a:t>:</a:t>
                      </a:r>
                      <a:r>
                        <a:rPr kumimoji="0" lang="ar-SA" altLang="zh-TW" sz="4000" b="0" i="0" u="none" strike="noStrike" cap="none" normalizeH="0" baseline="0" smtClean="0">
                          <a:ln>
                            <a:noFill/>
                          </a:ln>
                          <a:solidFill>
                            <a:srgbClr val="FFFF00"/>
                          </a:solidFill>
                          <a:effectLst/>
                          <a:latin typeface="Nafees Naskh" pitchFamily="2" charset="-78"/>
                          <a:cs typeface="Nafees Web Naskh" pitchFamily="2" charset="-78"/>
                        </a:rPr>
                        <a:t>     </a:t>
                      </a:r>
                      <a:r>
                        <a:rPr kumimoji="0" lang="en-US" altLang="zh-TW" sz="4000" b="0" i="0" u="none" strike="noStrike" cap="none" normalizeH="0" baseline="0" smtClean="0">
                          <a:ln>
                            <a:noFill/>
                          </a:ln>
                          <a:solidFill>
                            <a:srgbClr val="FFFF00"/>
                          </a:solidFill>
                          <a:effectLst/>
                          <a:latin typeface="Nafees Naskh" pitchFamily="2" charset="-78"/>
                          <a:ea typeface="PMingLiU" pitchFamily="18" charset="-120"/>
                          <a:cs typeface="Nafees Web Naskh" pitchFamily="2" charset="-78"/>
                        </a:rPr>
                        <a:t> </a:t>
                      </a:r>
                      <a:r>
                        <a:rPr kumimoji="0" lang="ar-SA" altLang="zh-TW" sz="4000" b="0" i="0" u="none" strike="noStrike" cap="none" normalizeH="0" baseline="0" smtClean="0">
                          <a:ln>
                            <a:noFill/>
                          </a:ln>
                          <a:solidFill>
                            <a:srgbClr val="FFFF00"/>
                          </a:solidFill>
                          <a:effectLst/>
                          <a:latin typeface="Nafees Naskh" pitchFamily="2" charset="-78"/>
                          <a:cs typeface="Majidi" pitchFamily="2" charset="-78"/>
                        </a:rPr>
                        <a:t>دِيْنُهُ،دِيْنُهُمْ، كِتَابُهُ،كِتَابُهُمْ، رَبُّهُ،رَبُّهُمْ</a:t>
                      </a:r>
                      <a:r>
                        <a:rPr kumimoji="0" lang="en-US" altLang="zh-TW" sz="2800" b="0" i="0" u="none" strike="noStrike" cap="none" normalizeH="0" baseline="0" smtClean="0">
                          <a:ln>
                            <a:noFill/>
                          </a:ln>
                          <a:solidFill>
                            <a:srgbClr val="FFFF00"/>
                          </a:solidFill>
                          <a:effectLst/>
                          <a:latin typeface="Tahoma" pitchFamily="34" charset="0"/>
                          <a:ea typeface="PMingLiU" pitchFamily="18" charset="-120"/>
                          <a:cs typeface="Nafees Web Naskh" pitchFamily="2" charset="-78"/>
                        </a:rPr>
                        <a:t> </a:t>
                      </a:r>
                      <a:endParaRPr kumimoji="0" lang="en-US" sz="2800" b="0" i="0" u="none" strike="noStrike" cap="none" normalizeH="0" baseline="0" smtClean="0">
                        <a:ln>
                          <a:noFill/>
                        </a:ln>
                        <a:solidFill>
                          <a:srgbClr val="FFFF00"/>
                        </a:solidFill>
                        <a:effectLst/>
                        <a:latin typeface="Tahoma" pitchFamily="34" charset="0"/>
                        <a:ea typeface="PMingLiU" pitchFamily="18" charset="-120"/>
                        <a:cs typeface="Nafees Web Naskh"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r>
              <a:tr h="1049338">
                <a:tc>
                  <a:txBody>
                    <a:bodyPr/>
                    <a:lstStyle/>
                    <a:p>
                      <a:pPr marL="0" marR="0" lvl="0" indent="0" algn="l" defTabSz="914400" rtl="0"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en-US" sz="3600" b="1" i="0" u="none" strike="noStrike" cap="none" normalizeH="0" baseline="0" dirty="0" smtClean="0">
                          <a:ln>
                            <a:noFill/>
                          </a:ln>
                          <a:solidFill>
                            <a:srgbClr val="FFFF00"/>
                          </a:solidFill>
                          <a:effectLst/>
                          <a:latin typeface="Tahoma" pitchFamily="34" charset="0"/>
                          <a:cs typeface="Nafees Web Naskh" pitchFamily="2" charset="-78"/>
                        </a:rPr>
                        <a:t>Educational tip:  </a:t>
                      </a:r>
                      <a:r>
                        <a:rPr kumimoji="0" lang="en-US" sz="2400" b="1" i="0" u="none" strike="noStrike" cap="none" normalizeH="0" baseline="0" dirty="0" smtClean="0">
                          <a:ln>
                            <a:noFill/>
                          </a:ln>
                          <a:solidFill>
                            <a:srgbClr val="FFFF00"/>
                          </a:solidFill>
                          <a:effectLst/>
                          <a:latin typeface="Tahoma" pitchFamily="34" charset="0"/>
                          <a:cs typeface="Nafees Web Naskh" pitchFamily="2" charset="-78"/>
                        </a:rPr>
                        <a:t>Use the </a:t>
                      </a:r>
                      <a:r>
                        <a:rPr kumimoji="0" lang="en-US" sz="2400" b="1" i="0" u="none" strike="noStrike" cap="none" normalizeH="0" baseline="0" smtClean="0">
                          <a:ln>
                            <a:noFill/>
                          </a:ln>
                          <a:solidFill>
                            <a:srgbClr val="FFFF00"/>
                          </a:solidFill>
                          <a:effectLst/>
                          <a:latin typeface="Tahoma" pitchFamily="34" charset="0"/>
                          <a:cs typeface="Nafees Web Naskh" pitchFamily="2" charset="-78"/>
                        </a:rPr>
                        <a:t>Right Brain</a:t>
                      </a:r>
                      <a:endParaRPr kumimoji="0" lang="ar-SA" sz="2400" b="1" i="0" u="none" strike="noStrike" cap="none" normalizeH="0" baseline="0" dirty="0" smtClean="0">
                        <a:ln>
                          <a:noFill/>
                        </a:ln>
                        <a:solidFill>
                          <a:srgbClr val="FFFF00"/>
                        </a:solidFill>
                        <a:effectLst/>
                        <a:latin typeface="Tahoma" pitchFamily="34" charset="0"/>
                        <a:cs typeface="Nafees Web Naskh"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4109" name="Rectangle 13"/>
          <p:cNvSpPr>
            <a:spLocks noChangeArrowheads="1"/>
          </p:cNvSpPr>
          <p:nvPr/>
        </p:nvSpPr>
        <p:spPr bwMode="auto">
          <a:xfrm>
            <a:off x="228600" y="5334000"/>
            <a:ext cx="8686800" cy="1524000"/>
          </a:xfrm>
          <a:prstGeom prst="rect">
            <a:avLst/>
          </a:prstGeom>
          <a:noFill/>
          <a:ln w="9525">
            <a:noFill/>
            <a:miter lim="800000"/>
            <a:headEnd/>
            <a:tailEnd/>
          </a:ln>
        </p:spPr>
        <p:txBody>
          <a:bodyPr/>
          <a:lstStyle/>
          <a:p>
            <a:pPr marL="577850" indent="-577850" algn="ctr" eaLnBrk="0" hangingPunct="0">
              <a:lnSpc>
                <a:spcPct val="90000"/>
              </a:lnSpc>
              <a:spcBef>
                <a:spcPct val="20000"/>
              </a:spcBef>
              <a:buClr>
                <a:srgbClr val="FFFFFF"/>
              </a:buClr>
              <a:buSzPct val="90000"/>
              <a:buFont typeface="Wingdings" pitchFamily="2" charset="2"/>
              <a:buNone/>
            </a:pPr>
            <a:r>
              <a:rPr lang="en-US" sz="3200" b="0">
                <a:solidFill>
                  <a:srgbClr val="FFFF00"/>
                </a:solidFill>
                <a:cs typeface="Tahoma" pitchFamily="34" charset="0"/>
              </a:rPr>
              <a:t>In this lesson you will learn </a:t>
            </a:r>
            <a:r>
              <a:rPr lang="ar-SA" sz="4000">
                <a:cs typeface="Tahoma" pitchFamily="34" charset="0"/>
              </a:rPr>
              <a:t>4</a:t>
            </a:r>
            <a:r>
              <a:rPr lang="en-US" sz="3200" b="0">
                <a:solidFill>
                  <a:srgbClr val="FFFF00"/>
                </a:solidFill>
                <a:cs typeface="Tahoma" pitchFamily="34" charset="0"/>
              </a:rPr>
              <a:t> new words which occur in Quran almost </a:t>
            </a:r>
            <a:r>
              <a:rPr lang="ar-SA" sz="4000">
                <a:cs typeface="Tahoma" pitchFamily="34" charset="0"/>
              </a:rPr>
              <a:t>1479</a:t>
            </a:r>
            <a:r>
              <a:rPr lang="en-US" sz="3200" b="0">
                <a:solidFill>
                  <a:srgbClr val="FFFF00"/>
                </a:solidFill>
                <a:cs typeface="Tahoma" pitchFamily="34" charset="0"/>
              </a:rPr>
              <a:t> times</a:t>
            </a:r>
            <a:endParaRPr lang="ur-PK" sz="3200" b="0">
              <a:solidFill>
                <a:srgbClr val="FFFF00"/>
              </a:solidFill>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sp>
        <p:nvSpPr>
          <p:cNvPr id="19476" name="Rectangle 20"/>
          <p:cNvSpPr>
            <a:spLocks noGrp="1" noChangeArrowheads="1"/>
          </p:cNvSpPr>
          <p:nvPr>
            <p:ph type="body" idx="1"/>
          </p:nvPr>
        </p:nvSpPr>
        <p:spPr>
          <a:xfrm>
            <a:off x="-2133600" y="2057400"/>
            <a:ext cx="8534400" cy="2438400"/>
          </a:xfrm>
          <a:noFill/>
        </p:spPr>
        <p:txBody>
          <a:bodyPr/>
          <a:lstStyle/>
          <a:p>
            <a:pPr algn="r">
              <a:spcBef>
                <a:spcPct val="0"/>
              </a:spcBef>
              <a:buClrTx/>
              <a:buSzTx/>
              <a:buFontTx/>
              <a:buNone/>
            </a:pPr>
            <a:r>
              <a:rPr lang="ur-PK" sz="5400" b="1" dirty="0" smtClean="0">
                <a:cs typeface="Tajweed" pitchFamily="2" charset="-78"/>
              </a:rPr>
              <a:t>ــهُ</a:t>
            </a:r>
          </a:p>
          <a:p>
            <a:pPr algn="r">
              <a:spcBef>
                <a:spcPct val="0"/>
              </a:spcBef>
              <a:buClrTx/>
              <a:buSzTx/>
              <a:buFontTx/>
              <a:buNone/>
            </a:pPr>
            <a:r>
              <a:rPr lang="ur-PK" sz="5400" b="1" dirty="0" smtClean="0">
                <a:cs typeface="Tajweed" pitchFamily="2" charset="-78"/>
              </a:rPr>
              <a:t>ــهُم</a:t>
            </a:r>
          </a:p>
          <a:p>
            <a:pPr algn="r">
              <a:spcBef>
                <a:spcPct val="0"/>
              </a:spcBef>
              <a:buClrTx/>
              <a:buSzTx/>
              <a:buFontTx/>
              <a:buNone/>
            </a:pPr>
            <a:r>
              <a:rPr lang="ur-PK" sz="5400" b="1" dirty="0" smtClean="0">
                <a:cs typeface="Tajweed" pitchFamily="2" charset="-78"/>
              </a:rPr>
              <a:t>ـــكَ</a:t>
            </a:r>
          </a:p>
          <a:p>
            <a:pPr algn="r">
              <a:spcBef>
                <a:spcPct val="0"/>
              </a:spcBef>
              <a:buClrTx/>
              <a:buSzTx/>
              <a:buFontTx/>
              <a:buNone/>
            </a:pPr>
            <a:r>
              <a:rPr lang="ur-PK" sz="5400" b="1" dirty="0" smtClean="0">
                <a:cs typeface="Tajweed" pitchFamily="2" charset="-78"/>
              </a:rPr>
              <a:t>ــكُمْ</a:t>
            </a:r>
          </a:p>
          <a:p>
            <a:pPr algn="r">
              <a:spcBef>
                <a:spcPct val="0"/>
              </a:spcBef>
              <a:buClrTx/>
              <a:buSzTx/>
              <a:buFontTx/>
              <a:buNone/>
            </a:pPr>
            <a:r>
              <a:rPr lang="ur-PK" sz="5400" b="1" dirty="0" smtClean="0">
                <a:cs typeface="Tajweed" pitchFamily="2" charset="-78"/>
              </a:rPr>
              <a:t>ــِي</a:t>
            </a:r>
          </a:p>
          <a:p>
            <a:pPr algn="r">
              <a:spcBef>
                <a:spcPct val="0"/>
              </a:spcBef>
              <a:buClrTx/>
              <a:buSzTx/>
              <a:buFontTx/>
              <a:buNone/>
            </a:pPr>
            <a:r>
              <a:rPr lang="ur-PK" sz="5400" b="1" dirty="0" smtClean="0">
                <a:cs typeface="Tajweed" pitchFamily="2" charset="-78"/>
              </a:rPr>
              <a:t>ــنَا</a:t>
            </a:r>
            <a:endParaRPr lang="ur-PK" sz="5400" b="1" dirty="0">
              <a:cs typeface="Tajweed" pitchFamily="2" charset="-78"/>
            </a:endParaRPr>
          </a:p>
        </p:txBody>
      </p:sp>
      <p:sp>
        <p:nvSpPr>
          <p:cNvPr id="19477" name="Text Box 21"/>
          <p:cNvSpPr txBox="1">
            <a:spLocks noChangeArrowheads="1"/>
          </p:cNvSpPr>
          <p:nvPr/>
        </p:nvSpPr>
        <p:spPr bwMode="auto">
          <a:xfrm>
            <a:off x="990600" y="1219200"/>
            <a:ext cx="7467600" cy="830997"/>
          </a:xfrm>
          <a:prstGeom prst="rect">
            <a:avLst/>
          </a:prstGeom>
          <a:noFill/>
          <a:ln w="9525">
            <a:noFill/>
            <a:miter lim="800000"/>
            <a:headEnd/>
            <a:tailEnd/>
          </a:ln>
        </p:spPr>
        <p:txBody>
          <a:bodyPr>
            <a:spAutoFit/>
          </a:bodyPr>
          <a:lstStyle/>
          <a:p>
            <a:pPr algn="ctr"/>
            <a:r>
              <a:rPr lang="en-US" dirty="0" smtClean="0">
                <a:latin typeface="Arial" pitchFamily="34" charset="0"/>
                <a:cs typeface="Arial" pitchFamily="34" charset="0"/>
              </a:rPr>
              <a:t>Most common endings</a:t>
            </a:r>
            <a:endParaRPr lang="en-US" dirty="0">
              <a:latin typeface="Arial" pitchFamily="34" charset="0"/>
              <a:cs typeface="Arial" pitchFamily="34" charset="0"/>
            </a:endParaRPr>
          </a:p>
        </p:txBody>
      </p:sp>
      <p:sp>
        <p:nvSpPr>
          <p:cNvPr id="2" name="TextBox 1"/>
          <p:cNvSpPr txBox="1"/>
          <p:nvPr/>
        </p:nvSpPr>
        <p:spPr>
          <a:xfrm>
            <a:off x="-38234" y="358914"/>
            <a:ext cx="9300944" cy="707886"/>
          </a:xfrm>
          <a:prstGeom prst="rect">
            <a:avLst/>
          </a:prstGeom>
          <a:noFill/>
        </p:spPr>
        <p:txBody>
          <a:bodyPr wrap="none" rtlCol="0">
            <a:spAutoFit/>
          </a:bodyPr>
          <a:lstStyle/>
          <a:p>
            <a:pPr algn="ctr">
              <a:spcBef>
                <a:spcPts val="0"/>
              </a:spcBef>
            </a:pPr>
            <a:r>
              <a:rPr lang="en-US" sz="4000" dirty="0" smtClean="0">
                <a:solidFill>
                  <a:schemeClr val="accent1">
                    <a:lumMod val="40000"/>
                    <a:lumOff val="60000"/>
                  </a:schemeClr>
                </a:solidFill>
              </a:rPr>
              <a:t>Arabic words can have 2 or 3 parts!</a:t>
            </a:r>
            <a:endParaRPr lang="en-US" sz="4000" dirty="0">
              <a:solidFill>
                <a:schemeClr val="accent1">
                  <a:lumMod val="40000"/>
                  <a:lumOff val="60000"/>
                </a:schemeClr>
              </a:solidFill>
            </a:endParaRPr>
          </a:p>
        </p:txBody>
      </p:sp>
      <p:sp>
        <p:nvSpPr>
          <p:cNvPr id="6" name="Rectangle 20"/>
          <p:cNvSpPr txBox="1">
            <a:spLocks noChangeArrowheads="1"/>
          </p:cNvSpPr>
          <p:nvPr/>
        </p:nvSpPr>
        <p:spPr bwMode="auto">
          <a:xfrm>
            <a:off x="838200" y="3505200"/>
            <a:ext cx="2362200" cy="2438400"/>
          </a:xfrm>
          <a:prstGeom prst="rect">
            <a:avLst/>
          </a:prstGeom>
          <a:solidFill>
            <a:schemeClr val="tx2">
              <a:lumMod val="2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577850" indent="-577850" algn="l" rtl="0" eaLnBrk="0" fontAlgn="base" hangingPunct="0">
              <a:spcBef>
                <a:spcPct val="20000"/>
              </a:spcBef>
              <a:spcAft>
                <a:spcPct val="0"/>
              </a:spcAft>
              <a:buClr>
                <a:srgbClr val="FFFFFF"/>
              </a:buClr>
              <a:buSzPct val="90000"/>
              <a:buFont typeface="Wingdings" pitchFamily="2" charset="2"/>
              <a:buChar char="q"/>
              <a:defRPr sz="3200">
                <a:solidFill>
                  <a:srgbClr val="FFFF00"/>
                </a:solidFill>
                <a:latin typeface="+mn-lt"/>
                <a:ea typeface="+mn-ea"/>
                <a:cs typeface="+mn-cs"/>
              </a:defRPr>
            </a:lvl1pPr>
            <a:lvl2pPr marL="1025525" indent="-285750" algn="l" rtl="0" eaLnBrk="0" fontAlgn="base" hangingPunct="0">
              <a:spcBef>
                <a:spcPct val="20000"/>
              </a:spcBef>
              <a:spcAft>
                <a:spcPct val="0"/>
              </a:spcAft>
              <a:buChar char="–"/>
              <a:defRPr sz="2800">
                <a:solidFill>
                  <a:srgbClr val="FFFF00"/>
                </a:solidFill>
                <a:latin typeface="+mn-lt"/>
                <a:cs typeface="+mn-cs"/>
              </a:defRPr>
            </a:lvl2pPr>
            <a:lvl3pPr marL="1368425"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rgbClr val="FFFF00"/>
                </a:solidFill>
                <a:latin typeface="+mn-lt"/>
                <a:cs typeface="+mn-cs"/>
              </a:defRPr>
            </a:lvl3pPr>
            <a:lvl4pPr marL="1711325" indent="-228600" algn="l" rtl="0" eaLnBrk="0" fontAlgn="base" hangingPunct="0">
              <a:spcBef>
                <a:spcPct val="20000"/>
              </a:spcBef>
              <a:spcAft>
                <a:spcPct val="0"/>
              </a:spcAft>
              <a:buChar char="–"/>
              <a:defRPr sz="2000">
                <a:solidFill>
                  <a:srgbClr val="FFFF00"/>
                </a:solidFill>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rgbClr val="FFFF00"/>
                </a:solidFill>
                <a:latin typeface="+mn-lt"/>
                <a:cs typeface="+mn-cs"/>
              </a:defRPr>
            </a:lvl5pPr>
            <a:lvl6pPr marL="2514600" indent="-228600" algn="r" rtl="1" fontAlgn="base">
              <a:spcBef>
                <a:spcPct val="20000"/>
              </a:spcBef>
              <a:spcAft>
                <a:spcPct val="0"/>
              </a:spcAft>
              <a:buClr>
                <a:schemeClr val="folHlink"/>
              </a:buClr>
              <a:buSzPct val="90000"/>
              <a:buFont typeface="Wingdings" pitchFamily="2" charset="2"/>
              <a:buBlip>
                <a:blip r:embed="rId4"/>
              </a:buBlip>
              <a:defRPr sz="2000">
                <a:solidFill>
                  <a:srgbClr val="FFFF00"/>
                </a:solidFill>
                <a:latin typeface="+mn-lt"/>
                <a:cs typeface="+mn-cs"/>
              </a:defRPr>
            </a:lvl6pPr>
            <a:lvl7pPr marL="2971800" indent="-228600" algn="r" rtl="1" fontAlgn="base">
              <a:spcBef>
                <a:spcPct val="20000"/>
              </a:spcBef>
              <a:spcAft>
                <a:spcPct val="0"/>
              </a:spcAft>
              <a:buClr>
                <a:schemeClr val="folHlink"/>
              </a:buClr>
              <a:buSzPct val="90000"/>
              <a:buFont typeface="Wingdings" pitchFamily="2" charset="2"/>
              <a:buBlip>
                <a:blip r:embed="rId4"/>
              </a:buBlip>
              <a:defRPr sz="2000">
                <a:solidFill>
                  <a:srgbClr val="FFFF00"/>
                </a:solidFill>
                <a:latin typeface="+mn-lt"/>
                <a:cs typeface="+mn-cs"/>
              </a:defRPr>
            </a:lvl7pPr>
            <a:lvl8pPr marL="3429000" indent="-228600" algn="r" rtl="1" fontAlgn="base">
              <a:spcBef>
                <a:spcPct val="20000"/>
              </a:spcBef>
              <a:spcAft>
                <a:spcPct val="0"/>
              </a:spcAft>
              <a:buClr>
                <a:schemeClr val="folHlink"/>
              </a:buClr>
              <a:buSzPct val="90000"/>
              <a:buFont typeface="Wingdings" pitchFamily="2" charset="2"/>
              <a:buBlip>
                <a:blip r:embed="rId4"/>
              </a:buBlip>
              <a:defRPr sz="2000">
                <a:solidFill>
                  <a:srgbClr val="FFFF00"/>
                </a:solidFill>
                <a:latin typeface="+mn-lt"/>
                <a:cs typeface="+mn-cs"/>
              </a:defRPr>
            </a:lvl8pPr>
            <a:lvl9pPr marL="3886200" indent="-228600" algn="r" rtl="1" fontAlgn="base">
              <a:spcBef>
                <a:spcPct val="20000"/>
              </a:spcBef>
              <a:spcAft>
                <a:spcPct val="0"/>
              </a:spcAft>
              <a:buClr>
                <a:schemeClr val="folHlink"/>
              </a:buClr>
              <a:buSzPct val="90000"/>
              <a:buFont typeface="Wingdings" pitchFamily="2" charset="2"/>
              <a:buBlip>
                <a:blip r:embed="rId4"/>
              </a:buBlip>
              <a:defRPr sz="2000">
                <a:solidFill>
                  <a:srgbClr val="FFFF00"/>
                </a:solidFill>
                <a:latin typeface="+mn-lt"/>
                <a:cs typeface="+mn-cs"/>
              </a:defRPr>
            </a:lvl9pPr>
          </a:lstStyle>
          <a:p>
            <a:pPr algn="ctr">
              <a:spcBef>
                <a:spcPct val="0"/>
              </a:spcBef>
              <a:buClrTx/>
              <a:buSzTx/>
              <a:buFontTx/>
              <a:buNone/>
            </a:pPr>
            <a:r>
              <a:rPr lang="en-US" b="1" dirty="0" smtClean="0">
                <a:cs typeface="Tajweed" pitchFamily="2" charset="-78"/>
              </a:rPr>
              <a:t>example</a:t>
            </a:r>
            <a:endParaRPr lang="ur-PK" sz="8800" b="1" dirty="0" smtClean="0">
              <a:cs typeface="Tajweed" pitchFamily="2" charset="-78"/>
            </a:endParaRPr>
          </a:p>
          <a:p>
            <a:pPr algn="ctr">
              <a:spcBef>
                <a:spcPct val="0"/>
              </a:spcBef>
              <a:buClrTx/>
              <a:buSzTx/>
              <a:buFontTx/>
              <a:buNone/>
            </a:pPr>
            <a:r>
              <a:rPr lang="ar-SA" sz="8800" b="1" dirty="0" smtClean="0">
                <a:cs typeface="Tajweed" pitchFamily="2" charset="-78"/>
              </a:rPr>
              <a:t>وَإِيَّاكَ</a:t>
            </a:r>
            <a:endParaRPr lang="en-US" sz="8800" b="1" dirty="0" smtClean="0">
              <a:cs typeface="Tajweed" pitchFamily="2" charset="-78"/>
            </a:endParaRPr>
          </a:p>
        </p:txBody>
      </p:sp>
    </p:spTree>
    <p:extLst>
      <p:ext uri="{BB962C8B-B14F-4D97-AF65-F5344CB8AC3E}">
        <p14:creationId xmlns:p14="http://schemas.microsoft.com/office/powerpoint/2010/main" val="429718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3.33333E-6 L 3.33333E-6 -0.07847 " pathEditMode="relative" rAng="0" ptsTypes="AA">
                                      <p:cBhvr>
                                        <p:cTn id="6" dur="2000" fill="hold"/>
                                        <p:tgtEl>
                                          <p:spTgt spid="19477"/>
                                        </p:tgtEl>
                                        <p:attrNameLst>
                                          <p:attrName>ppt_x</p:attrName>
                                          <p:attrName>ppt_y</p:attrName>
                                        </p:attrNameLst>
                                      </p:cBhvr>
                                      <p:rCtr x="0" y="-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flipV="1">
            <a:off x="457200" y="277813"/>
            <a:ext cx="8229600" cy="1143000"/>
          </a:xfrm>
        </p:spPr>
        <p:txBody>
          <a:bodyPr/>
          <a:lstStyle/>
          <a:p>
            <a:r>
              <a:rPr lang="ar-SA" smtClean="0">
                <a:cs typeface="Tajweed" pitchFamily="2" charset="-78"/>
              </a:rPr>
              <a:t> </a:t>
            </a:r>
            <a:endParaRPr lang="en-US" smtClean="0">
              <a:cs typeface="Tajweed" pitchFamily="2" charset="-78"/>
            </a:endParaRPr>
          </a:p>
        </p:txBody>
      </p:sp>
      <p:sp>
        <p:nvSpPr>
          <p:cNvPr id="20483" name="Rectangle 3"/>
          <p:cNvSpPr>
            <a:spLocks noGrp="1" noChangeArrowheads="1"/>
          </p:cNvSpPr>
          <p:nvPr>
            <p:ph type="body" idx="1"/>
          </p:nvPr>
        </p:nvSpPr>
        <p:spPr>
          <a:xfrm>
            <a:off x="457200" y="2971800"/>
            <a:ext cx="8229600" cy="3159125"/>
          </a:xfrm>
        </p:spPr>
        <p:txBody>
          <a:bodyPr/>
          <a:lstStyle/>
          <a:p>
            <a:pPr>
              <a:buFont typeface="Wingdings" pitchFamily="2" charset="2"/>
              <a:buNone/>
            </a:pPr>
            <a:r>
              <a:rPr lang="en-US" sz="6600" b="1" smtClean="0"/>
              <a:t>To worship or to do anything… We need Allah’s help</a:t>
            </a:r>
          </a:p>
        </p:txBody>
      </p:sp>
      <p:graphicFrame>
        <p:nvGraphicFramePr>
          <p:cNvPr id="295958" name="Group 22"/>
          <p:cNvGraphicFramePr>
            <a:graphicFrameLocks noGrp="1"/>
          </p:cNvGraphicFramePr>
          <p:nvPr/>
        </p:nvGraphicFramePr>
        <p:xfrm>
          <a:off x="152400" y="152400"/>
          <a:ext cx="8763000" cy="2255520"/>
        </p:xfrm>
        <a:graphic>
          <a:graphicData uri="http://schemas.openxmlformats.org/drawingml/2006/table">
            <a:tbl>
              <a:tblPr rtl="1"/>
              <a:tblGrid>
                <a:gridCol w="1981200"/>
                <a:gridCol w="2209800"/>
                <a:gridCol w="2209800"/>
                <a:gridCol w="2362200"/>
              </a:tblGrid>
              <a:tr h="11636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إِيَّاكَ</a:t>
                      </a: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نَعْبُدُ</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وَإِيَّاكَ</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نَسْتَعِينُ</a:t>
                      </a:r>
                      <a:r>
                        <a:rPr kumimoji="0" lang="ar-SA" sz="30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(5)</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r>
              <a:tr h="9699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alone</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we worship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and You alone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ask for help.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20501" name="Text Box 21"/>
          <p:cNvSpPr txBox="1">
            <a:spLocks noChangeArrowheads="1"/>
          </p:cNvSpPr>
          <p:nvPr/>
        </p:nvSpPr>
        <p:spPr bwMode="auto">
          <a:xfrm>
            <a:off x="609600" y="2286000"/>
            <a:ext cx="1447800" cy="457200"/>
          </a:xfrm>
          <a:prstGeom prst="rect">
            <a:avLst/>
          </a:prstGeom>
          <a:noFill/>
          <a:ln w="9525">
            <a:noFill/>
            <a:miter lim="800000"/>
            <a:headEnd/>
            <a:tailEnd/>
          </a:ln>
        </p:spPr>
        <p:txBody>
          <a:bodyPr>
            <a:spAutoFit/>
          </a:bodyPr>
          <a:lstStyle/>
          <a:p>
            <a:pPr algn="ctr" rtl="1"/>
            <a:r>
              <a:rPr lang="ar-SA" sz="2400" b="0" dirty="0">
                <a:cs typeface="Tajweed" pitchFamily="2" charset="-78"/>
              </a:rPr>
              <a:t>ع و ن</a:t>
            </a:r>
            <a:endParaRPr lang="en-US" sz="2400" b="0" dirty="0">
              <a:cs typeface="Tajweed" pitchFamily="2" charset="-78"/>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7848600" y="2743200"/>
            <a:ext cx="838200" cy="1981200"/>
          </a:xfrm>
          <a:prstGeom prst="ellipse">
            <a:avLst/>
          </a:prstGeom>
          <a:solidFill>
            <a:schemeClr val="accent1"/>
          </a:solidFill>
          <a:ln w="9525" algn="ctr">
            <a:solidFill>
              <a:schemeClr val="tx1"/>
            </a:solidFill>
            <a:round/>
            <a:headEnd/>
            <a:tailEnd/>
          </a:ln>
        </p:spPr>
        <p:txBody>
          <a:bodyPr anchor="ctr">
            <a:spAutoFit/>
          </a:bodyPr>
          <a:lstStyle/>
          <a:p>
            <a:endParaRPr lang="en-US"/>
          </a:p>
        </p:txBody>
      </p:sp>
      <p:sp>
        <p:nvSpPr>
          <p:cNvPr id="21507" name="Oval 3"/>
          <p:cNvSpPr>
            <a:spLocks noChangeArrowheads="1"/>
          </p:cNvSpPr>
          <p:nvPr/>
        </p:nvSpPr>
        <p:spPr bwMode="auto">
          <a:xfrm>
            <a:off x="3962400" y="2667000"/>
            <a:ext cx="1066800" cy="1981200"/>
          </a:xfrm>
          <a:prstGeom prst="ellipse">
            <a:avLst/>
          </a:prstGeom>
          <a:solidFill>
            <a:schemeClr val="accent1"/>
          </a:solidFill>
          <a:ln w="9525" algn="ctr">
            <a:solidFill>
              <a:schemeClr val="tx1"/>
            </a:solidFill>
            <a:round/>
            <a:headEnd/>
            <a:tailEnd/>
          </a:ln>
        </p:spPr>
        <p:txBody>
          <a:bodyPr anchor="ctr">
            <a:spAutoFit/>
          </a:bodyPr>
          <a:lstStyle/>
          <a:p>
            <a:endParaRPr lang="en-US"/>
          </a:p>
        </p:txBody>
      </p:sp>
      <p:sp>
        <p:nvSpPr>
          <p:cNvPr id="21508" name="Rectangle 4"/>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297989" name="Group 5"/>
          <p:cNvGraphicFramePr>
            <a:graphicFrameLocks noGrp="1"/>
          </p:cNvGraphicFramePr>
          <p:nvPr/>
        </p:nvGraphicFramePr>
        <p:xfrm>
          <a:off x="152400" y="107950"/>
          <a:ext cx="8763000" cy="2178368"/>
        </p:xfrm>
        <a:graphic>
          <a:graphicData uri="http://schemas.openxmlformats.org/drawingml/2006/table">
            <a:tbl>
              <a:tblPr rtl="1"/>
              <a:tblGrid>
                <a:gridCol w="1981200"/>
                <a:gridCol w="2209800"/>
                <a:gridCol w="2209800"/>
                <a:gridCol w="2362200"/>
              </a:tblGrid>
              <a:tr h="914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66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إِيَّاكَ</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66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نَعْبُدُ</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66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وَإِيَّاكَ</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66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نَسْتَعِينُ</a:t>
                      </a:r>
                      <a:r>
                        <a:rPr kumimoji="0" lang="ar-SA" sz="26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 </a:t>
                      </a:r>
                      <a:r>
                        <a:rPr kumimoji="0" lang="en-US" sz="10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(5)</a:t>
                      </a:r>
                      <a:endParaRPr kumimoji="0" lang="en-US" sz="16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r>
              <a:tr h="10810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alone</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we worship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and You alone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ask for help.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21526" name="Text Box 22"/>
          <p:cNvSpPr txBox="1">
            <a:spLocks noChangeArrowheads="1"/>
          </p:cNvSpPr>
          <p:nvPr/>
        </p:nvSpPr>
        <p:spPr bwMode="auto">
          <a:xfrm>
            <a:off x="609600" y="2147888"/>
            <a:ext cx="1447800" cy="519112"/>
          </a:xfrm>
          <a:prstGeom prst="rect">
            <a:avLst/>
          </a:prstGeom>
          <a:noFill/>
          <a:ln w="9525">
            <a:noFill/>
            <a:miter lim="800000"/>
            <a:headEnd/>
            <a:tailEnd/>
          </a:ln>
        </p:spPr>
        <p:txBody>
          <a:bodyPr>
            <a:spAutoFit/>
          </a:bodyPr>
          <a:lstStyle/>
          <a:p>
            <a:pPr algn="ctr" rtl="1"/>
            <a:r>
              <a:rPr lang="ar-SA" sz="2800" b="0">
                <a:latin typeface="Times New Roman" pitchFamily="18" charset="0"/>
                <a:cs typeface="Times New Roman" pitchFamily="18" charset="0"/>
              </a:rPr>
              <a:t>ع و ن</a:t>
            </a:r>
            <a:endParaRPr lang="en-US" sz="2800" b="0">
              <a:latin typeface="Times New Roman" pitchFamily="18" charset="0"/>
              <a:cs typeface="Times New Roman" pitchFamily="18" charset="0"/>
            </a:endParaRPr>
          </a:p>
        </p:txBody>
      </p:sp>
      <p:sp>
        <p:nvSpPr>
          <p:cNvPr id="21527" name="Rectangle 23"/>
          <p:cNvSpPr>
            <a:spLocks noChangeArrowheads="1"/>
          </p:cNvSpPr>
          <p:nvPr/>
        </p:nvSpPr>
        <p:spPr bwMode="auto">
          <a:xfrm>
            <a:off x="-152400" y="2928938"/>
            <a:ext cx="8285162" cy="3614737"/>
          </a:xfrm>
          <a:prstGeom prst="rect">
            <a:avLst/>
          </a:prstGeom>
          <a:noFill/>
          <a:ln w="9525">
            <a:noFill/>
            <a:miter lim="800000"/>
            <a:headEnd/>
            <a:tailEnd/>
          </a:ln>
        </p:spPr>
        <p:txBody>
          <a:bodyPr wrap="none">
            <a:spAutoFit/>
          </a:bodyPr>
          <a:lstStyle/>
          <a:p>
            <a:pPr algn="ctr" rtl="1">
              <a:lnSpc>
                <a:spcPct val="80000"/>
              </a:lnSpc>
              <a:spcBef>
                <a:spcPct val="0"/>
              </a:spcBef>
            </a:pPr>
            <a:r>
              <a:rPr lang="ar-SA" sz="17200" b="0" dirty="0">
                <a:solidFill>
                  <a:srgbClr val="FF0000"/>
                </a:solidFill>
                <a:latin typeface="Arial" pitchFamily="34" charset="0"/>
                <a:cs typeface="Tajweed" pitchFamily="2" charset="-78"/>
              </a:rPr>
              <a:t>نَ</a:t>
            </a:r>
            <a:r>
              <a:rPr lang="ar-SA" sz="17200" b="0" dirty="0">
                <a:solidFill>
                  <a:srgbClr val="FFFF00"/>
                </a:solidFill>
                <a:latin typeface="Arial" pitchFamily="34" charset="0"/>
                <a:cs typeface="Tajweed" pitchFamily="2" charset="-78"/>
              </a:rPr>
              <a:t>عْبُدُ، </a:t>
            </a:r>
            <a:r>
              <a:rPr lang="ar-SA" sz="17200" b="0" dirty="0">
                <a:solidFill>
                  <a:srgbClr val="FF0000"/>
                </a:solidFill>
                <a:latin typeface="Arial" pitchFamily="34" charset="0"/>
                <a:cs typeface="Tajweed" pitchFamily="2" charset="-78"/>
              </a:rPr>
              <a:t>نَ</a:t>
            </a:r>
            <a:r>
              <a:rPr lang="ar-SA" sz="17200" b="0" dirty="0">
                <a:solidFill>
                  <a:srgbClr val="FFFF00"/>
                </a:solidFill>
                <a:latin typeface="Arial" pitchFamily="34" charset="0"/>
                <a:cs typeface="Tajweed" pitchFamily="2" charset="-78"/>
              </a:rPr>
              <a:t>سْتَعِين</a:t>
            </a:r>
          </a:p>
          <a:p>
            <a:pPr algn="ctr">
              <a:lnSpc>
                <a:spcPct val="80000"/>
              </a:lnSpc>
              <a:spcBef>
                <a:spcPct val="0"/>
              </a:spcBef>
            </a:pPr>
            <a:r>
              <a:rPr lang="en-US" sz="11700" b="0" dirty="0">
                <a:solidFill>
                  <a:srgbClr val="FF0000"/>
                </a:solidFill>
                <a:latin typeface="Arial" pitchFamily="34" charset="0"/>
                <a:cs typeface="Arial" pitchFamily="34" charset="0"/>
              </a:rPr>
              <a:t>we</a:t>
            </a:r>
            <a:r>
              <a:rPr lang="en-US" sz="11700" b="0" dirty="0">
                <a:solidFill>
                  <a:srgbClr val="FFFF00"/>
                </a:solidFill>
                <a:latin typeface="Arial" pitchFamily="34" charset="0"/>
                <a:cs typeface="Arial" pitchFamily="34" charset="0"/>
              </a:rPr>
              <a:t>…, </a:t>
            </a:r>
            <a:r>
              <a:rPr lang="en-US" sz="11700" b="0" dirty="0">
                <a:solidFill>
                  <a:srgbClr val="FF0000"/>
                </a:solidFill>
                <a:latin typeface="Arial" pitchFamily="34" charset="0"/>
                <a:cs typeface="Arial" pitchFamily="34" charset="0"/>
              </a:rPr>
              <a:t>we</a:t>
            </a:r>
            <a:r>
              <a:rPr lang="en-US" sz="11700" b="0" dirty="0">
                <a:solidFill>
                  <a:srgbClr val="FFFF00"/>
                </a:solidFill>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00055" name="Group 23"/>
          <p:cNvGraphicFramePr>
            <a:graphicFrameLocks noGrp="1"/>
          </p:cNvGraphicFramePr>
          <p:nvPr/>
        </p:nvGraphicFramePr>
        <p:xfrm>
          <a:off x="152400" y="595313"/>
          <a:ext cx="8763000" cy="2376488"/>
        </p:xfrm>
        <a:graphic>
          <a:graphicData uri="http://schemas.openxmlformats.org/drawingml/2006/table">
            <a:tbl>
              <a:tblPr rtl="1"/>
              <a:tblGrid>
                <a:gridCol w="1981200"/>
                <a:gridCol w="2209800"/>
                <a:gridCol w="2209800"/>
                <a:gridCol w="2362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إِيَّاكَ</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نَعْبُدُ</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وَإِيَّاكَ</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نَسْتَعِينُ</a:t>
                      </a:r>
                      <a:r>
                        <a:rPr kumimoji="0" lang="ar-SA" sz="30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(5)</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810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alone</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we worship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and You alone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ask for help.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22548" name="Rectangle 20"/>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spcBef>
                <a:spcPct val="0"/>
              </a:spcBef>
            </a:pPr>
            <a:r>
              <a:rPr lang="en-US" sz="3600">
                <a:cs typeface="Nafees Web Naskh" pitchFamily="2" charset="-78"/>
              </a:rPr>
              <a:t>Message from: </a:t>
            </a:r>
          </a:p>
        </p:txBody>
      </p:sp>
      <p:sp>
        <p:nvSpPr>
          <p:cNvPr id="22549" name="Rectangle 21"/>
          <p:cNvSpPr>
            <a:spLocks noGrp="1" noChangeArrowheads="1"/>
          </p:cNvSpPr>
          <p:nvPr>
            <p:ph type="body" idx="1"/>
          </p:nvPr>
        </p:nvSpPr>
        <p:spPr>
          <a:xfrm>
            <a:off x="304800" y="3352800"/>
            <a:ext cx="8229600" cy="2778125"/>
          </a:xfrm>
          <a:noFill/>
        </p:spPr>
        <p:txBody>
          <a:bodyPr/>
          <a:lstStyle/>
          <a:p>
            <a:r>
              <a:rPr lang="en-US" smtClean="0"/>
              <a:t>Say this focusing not only on Salah but we will do TODAY after THIS SALAH</a:t>
            </a:r>
          </a:p>
          <a:p>
            <a:r>
              <a:rPr lang="en-US" smtClean="0"/>
              <a:t>Purpose of creation</a:t>
            </a:r>
          </a:p>
          <a:p>
            <a:r>
              <a:rPr lang="en-US" smtClean="0"/>
              <a:t>Need Your help even to worship You</a:t>
            </a:r>
          </a:p>
          <a:p>
            <a:r>
              <a:rPr lang="en-US" smtClean="0"/>
              <a:t>MISSION STATEMENT OF A MUSLIM</a:t>
            </a:r>
          </a:p>
        </p:txBody>
      </p:sp>
      <p:pic>
        <p:nvPicPr>
          <p:cNvPr id="22550" name="Picture 22"/>
          <p:cNvPicPr>
            <a:picLocks noChangeAspect="1" noChangeArrowheads="1"/>
          </p:cNvPicPr>
          <p:nvPr/>
        </p:nvPicPr>
        <p:blipFill>
          <a:blip r:embed="rId3" cstate="print"/>
          <a:srcRect/>
          <a:stretch>
            <a:fillRect/>
          </a:stretch>
        </p:blipFill>
        <p:spPr bwMode="auto">
          <a:xfrm>
            <a:off x="7826375" y="3162300"/>
            <a:ext cx="1228725" cy="145732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6707" name="Group 35"/>
          <p:cNvGraphicFramePr>
            <a:graphicFrameLocks noGrp="1"/>
          </p:cNvGraphicFramePr>
          <p:nvPr/>
        </p:nvGraphicFramePr>
        <p:xfrm>
          <a:off x="381000" y="1219200"/>
          <a:ext cx="8305800" cy="2209800"/>
        </p:xfrm>
        <a:graphic>
          <a:graphicData uri="http://schemas.openxmlformats.org/drawingml/2006/table">
            <a:tbl>
              <a:tblPr rtl="1"/>
              <a:tblGrid>
                <a:gridCol w="3501190"/>
                <a:gridCol w="4804610"/>
              </a:tblGrid>
              <a:tr h="2209800">
                <a:tc>
                  <a:txBody>
                    <a:bodyPr/>
                    <a:lstStyle/>
                    <a:p>
                      <a:pPr marL="0" marR="0" lvl="0" indent="0" algn="ctr" defTabSz="914400" rtl="1" eaLnBrk="1" fontAlgn="base" latinLnBrk="0" hangingPunct="1">
                        <a:lnSpc>
                          <a:spcPct val="100000"/>
                        </a:lnSpc>
                        <a:spcBef>
                          <a:spcPct val="0"/>
                        </a:spcBef>
                        <a:spcAft>
                          <a:spcPct val="0"/>
                        </a:spcAft>
                        <a:buClr>
                          <a:srgbClr val="FFFFFF"/>
                        </a:buClr>
                        <a:buSzPct val="90000"/>
                        <a:buFont typeface="Wingdings" pitchFamily="2" charset="2"/>
                        <a:buNone/>
                        <a:tabLst/>
                      </a:pPr>
                      <a:r>
                        <a:rPr kumimoji="0" lang="ar-SA" sz="72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rPr>
                        <a:t>إِيَّاكَ</a:t>
                      </a:r>
                      <a:endParaRPr kumimoji="0" lang="ar-SA" sz="72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ea typeface="Times New Roman" pitchFamily="18" charset="0"/>
                        <a:cs typeface="Tajweed" pitchFamily="2" charset="-78"/>
                      </a:endParaRPr>
                    </a:p>
                  </a:txBody>
                  <a:tcPr horzOverflow="overflow">
                    <a:lnL w="76200" cap="flat" cmpd="sng" algn="ctr">
                      <a:solidFill>
                        <a:srgbClr val="339933"/>
                      </a:solidFill>
                      <a:prstDash val="solid"/>
                      <a:round/>
                      <a:headEnd type="none" w="med" len="med"/>
                      <a:tailEnd type="none" w="med" len="med"/>
                    </a:lnL>
                    <a:lnR w="12700" cap="flat" cmpd="sng" algn="ctr">
                      <a:solidFill>
                        <a:srgbClr val="FFFFFF"/>
                      </a:solidFill>
                      <a:prstDash val="dot"/>
                      <a:round/>
                      <a:headEnd type="none" w="med" len="med"/>
                      <a:tailEnd type="none" w="med" len="med"/>
                    </a:lnR>
                    <a:lnT w="76200" cap="flat" cmpd="sng" algn="ctr">
                      <a:solidFill>
                        <a:srgbClr val="339933"/>
                      </a:solidFill>
                      <a:prstDash val="solid"/>
                      <a:round/>
                      <a:headEnd type="none" w="med" len="med"/>
                      <a:tailEnd type="none" w="med" len="med"/>
                    </a:lnT>
                    <a:lnB w="76200" cap="flat" cmpd="sng" algn="ctr">
                      <a:solidFill>
                        <a:srgbClr val="339933"/>
                      </a:solidFill>
                      <a:prstDash val="solid"/>
                      <a:round/>
                      <a:headEnd type="none" w="med" len="med"/>
                      <a:tailEnd type="none" w="med" len="med"/>
                    </a:lnB>
                    <a:lnTlToBr>
                      <a:noFill/>
                    </a:lnTlToBr>
                    <a:lnBlToTr>
                      <a:noFill/>
                    </a:lnBlToTr>
                    <a:gradFill>
                      <a:gsLst>
                        <a:gs pos="0">
                          <a:srgbClr val="008000"/>
                        </a:gs>
                        <a:gs pos="100000">
                          <a:srgbClr val="003300"/>
                        </a:gs>
                      </a:gsLst>
                      <a:lin ang="5400000" scaled="1"/>
                    </a:gradFill>
                  </a:tcPr>
                </a:tc>
                <a:tc>
                  <a:txBody>
                    <a:bodyPr/>
                    <a:lstStyle/>
                    <a:p>
                      <a:pPr marL="0" marR="0" lvl="0" indent="0" algn="ctr" defTabSz="914400" rtl="1" eaLnBrk="1" fontAlgn="base" latinLnBrk="0" hangingPunct="1">
                        <a:lnSpc>
                          <a:spcPct val="100000"/>
                        </a:lnSpc>
                        <a:spcBef>
                          <a:spcPct val="0"/>
                        </a:spcBef>
                        <a:spcAft>
                          <a:spcPct val="0"/>
                        </a:spcAft>
                        <a:buClr>
                          <a:srgbClr val="FFFFFF"/>
                        </a:buClr>
                        <a:buSzPct val="90000"/>
                        <a:buFont typeface="Wingdings" pitchFamily="2" charset="2"/>
                        <a:buNone/>
                        <a:tabLst/>
                      </a:pPr>
                      <a:r>
                        <a:rPr kumimoji="0" lang="ar-SA" sz="72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rPr>
                        <a:t>نَعْبُدُ</a:t>
                      </a:r>
                      <a:endParaRPr kumimoji="0" lang="ar-SA" sz="72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ea typeface="Times New Roman" pitchFamily="18" charset="0"/>
                        <a:cs typeface="Tajweed" pitchFamily="2" charset="-78"/>
                      </a:endParaRPr>
                    </a:p>
                  </a:txBody>
                  <a:tcPr horzOverflow="overflow">
                    <a:lnL w="12700" cap="flat" cmpd="sng" algn="ctr">
                      <a:solidFill>
                        <a:srgbClr val="FFFFFF"/>
                      </a:solidFill>
                      <a:prstDash val="dot"/>
                      <a:round/>
                      <a:headEnd type="none" w="med" len="med"/>
                      <a:tailEnd type="none" w="med" len="med"/>
                    </a:lnL>
                    <a:lnR w="76200" cap="flat" cmpd="sng" algn="ctr">
                      <a:solidFill>
                        <a:srgbClr val="339933"/>
                      </a:solidFill>
                      <a:prstDash val="solid"/>
                      <a:round/>
                      <a:headEnd type="none" w="med" len="med"/>
                      <a:tailEnd type="none" w="med" len="med"/>
                    </a:lnR>
                    <a:lnT w="76200" cap="flat" cmpd="sng" algn="ctr">
                      <a:solidFill>
                        <a:srgbClr val="339933"/>
                      </a:solidFill>
                      <a:prstDash val="solid"/>
                      <a:round/>
                      <a:headEnd type="none" w="med" len="med"/>
                      <a:tailEnd type="none" w="med" len="med"/>
                    </a:lnT>
                    <a:lnB w="76200" cap="flat" cmpd="sng" algn="ctr">
                      <a:solidFill>
                        <a:srgbClr val="339933"/>
                      </a:solidFill>
                      <a:prstDash val="solid"/>
                      <a:round/>
                      <a:headEnd type="none" w="med" len="med"/>
                      <a:tailEnd type="none" w="med" len="med"/>
                    </a:lnB>
                    <a:lnTlToBr>
                      <a:noFill/>
                    </a:lnTlToBr>
                    <a:lnBlToTr>
                      <a:noFill/>
                    </a:lnBlToTr>
                    <a:gradFill>
                      <a:gsLst>
                        <a:gs pos="0">
                          <a:srgbClr val="008000"/>
                        </a:gs>
                        <a:gs pos="100000">
                          <a:srgbClr val="003300"/>
                        </a:gs>
                      </a:gsLst>
                      <a:lin ang="5400000" scaled="1"/>
                    </a:gradFill>
                  </a:tcPr>
                </a:tc>
              </a:tr>
            </a:tbl>
          </a:graphicData>
        </a:graphic>
      </p:graphicFrame>
      <p:pic>
        <p:nvPicPr>
          <p:cNvPr id="23562" name="Picture 36" descr="DPPR-Logo"/>
          <p:cNvPicPr>
            <a:picLocks noChangeAspect="1" noChangeArrowheads="1"/>
          </p:cNvPicPr>
          <p:nvPr/>
        </p:nvPicPr>
        <p:blipFill>
          <a:blip r:embed="rId3" cstate="print"/>
          <a:srcRect/>
          <a:stretch>
            <a:fillRect/>
          </a:stretch>
        </p:blipFill>
        <p:spPr bwMode="auto">
          <a:xfrm>
            <a:off x="0" y="0"/>
            <a:ext cx="1101725" cy="1179513"/>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fld id="{164C60EE-DDEB-407C-BEA4-76FDCA0150C3}" type="slidenum">
              <a:rPr lang="ar-SY" smtClean="0"/>
              <a:pPr>
                <a:defRPr/>
              </a:pPr>
              <a:t>24</a:t>
            </a:fld>
            <a:endParaRPr lang="en-US"/>
          </a:p>
        </p:txBody>
      </p:sp>
      <p:graphicFrame>
        <p:nvGraphicFramePr>
          <p:cNvPr id="8" name="Group 35"/>
          <p:cNvGraphicFramePr>
            <a:graphicFrameLocks noGrp="1"/>
          </p:cNvGraphicFramePr>
          <p:nvPr/>
        </p:nvGraphicFramePr>
        <p:xfrm>
          <a:off x="304800" y="4191000"/>
          <a:ext cx="8382000" cy="2286001"/>
        </p:xfrm>
        <a:graphic>
          <a:graphicData uri="http://schemas.openxmlformats.org/drawingml/2006/table">
            <a:tbl>
              <a:tblPr rtl="1"/>
              <a:tblGrid>
                <a:gridCol w="3911600"/>
                <a:gridCol w="4470400"/>
              </a:tblGrid>
              <a:tr h="2286001">
                <a:tc>
                  <a:txBody>
                    <a:bodyPr/>
                    <a:lstStyle/>
                    <a:p>
                      <a:pPr marL="0" marR="0" lvl="0" indent="0" algn="ctr" defTabSz="914400" rtl="1" eaLnBrk="1" fontAlgn="base" latinLnBrk="0" hangingPunct="1">
                        <a:lnSpc>
                          <a:spcPct val="100000"/>
                        </a:lnSpc>
                        <a:spcBef>
                          <a:spcPct val="0"/>
                        </a:spcBef>
                        <a:spcAft>
                          <a:spcPct val="0"/>
                        </a:spcAft>
                        <a:buClr>
                          <a:srgbClr val="FFFFFF"/>
                        </a:buClr>
                        <a:buSzPct val="90000"/>
                        <a:buFont typeface="Wingdings" pitchFamily="2" charset="2"/>
                        <a:buNone/>
                        <a:tabLst/>
                      </a:pPr>
                      <a:r>
                        <a:rPr kumimoji="0" lang="ar-SA" sz="66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rPr>
                        <a:t>وَإِيَّاكَ</a:t>
                      </a:r>
                      <a:endParaRPr kumimoji="0" lang="ar-SA" sz="66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ea typeface="Times New Roman" pitchFamily="18" charset="0"/>
                        <a:cs typeface="Tajweed" pitchFamily="2" charset="-78"/>
                      </a:endParaRPr>
                    </a:p>
                  </a:txBody>
                  <a:tcPr horzOverflow="overflow">
                    <a:lnL w="76200" cap="flat" cmpd="sng" algn="ctr">
                      <a:solidFill>
                        <a:srgbClr val="339933"/>
                      </a:solidFill>
                      <a:prstDash val="solid"/>
                      <a:round/>
                      <a:headEnd type="none" w="med" len="med"/>
                      <a:tailEnd type="none" w="med" len="med"/>
                    </a:lnL>
                    <a:lnR w="12700" cap="flat" cmpd="sng" algn="ctr">
                      <a:solidFill>
                        <a:srgbClr val="FFFFFF"/>
                      </a:solidFill>
                      <a:prstDash val="dot"/>
                      <a:round/>
                      <a:headEnd type="none" w="med" len="med"/>
                      <a:tailEnd type="none" w="med" len="med"/>
                    </a:lnR>
                    <a:lnT w="76200" cap="flat" cmpd="sng" algn="ctr">
                      <a:solidFill>
                        <a:srgbClr val="339933"/>
                      </a:solidFill>
                      <a:prstDash val="solid"/>
                      <a:round/>
                      <a:headEnd type="none" w="med" len="med"/>
                      <a:tailEnd type="none" w="med" len="med"/>
                    </a:lnT>
                    <a:lnB w="76200" cap="flat" cmpd="sng" algn="ctr">
                      <a:solidFill>
                        <a:srgbClr val="339933"/>
                      </a:solidFill>
                      <a:prstDash val="solid"/>
                      <a:round/>
                      <a:headEnd type="none" w="med" len="med"/>
                      <a:tailEnd type="none" w="med" len="med"/>
                    </a:lnB>
                    <a:lnTlToBr>
                      <a:noFill/>
                    </a:lnTlToBr>
                    <a:lnBlToTr>
                      <a:noFill/>
                    </a:lnBlToTr>
                    <a:gradFill>
                      <a:gsLst>
                        <a:gs pos="0">
                          <a:srgbClr val="008000"/>
                        </a:gs>
                        <a:gs pos="100000">
                          <a:srgbClr val="003300"/>
                        </a:gs>
                      </a:gsLst>
                      <a:lin ang="5400000" scaled="1"/>
                    </a:gradFill>
                  </a:tcPr>
                </a:tc>
                <a:tc>
                  <a:txBody>
                    <a:bodyPr/>
                    <a:lstStyle/>
                    <a:p>
                      <a:pPr marL="0" marR="0" lvl="0" indent="0" algn="ctr" defTabSz="914400" rtl="1" eaLnBrk="1" fontAlgn="base" latinLnBrk="0" hangingPunct="1">
                        <a:lnSpc>
                          <a:spcPct val="100000"/>
                        </a:lnSpc>
                        <a:spcBef>
                          <a:spcPct val="0"/>
                        </a:spcBef>
                        <a:spcAft>
                          <a:spcPct val="0"/>
                        </a:spcAft>
                        <a:buClr>
                          <a:srgbClr val="FFFFFF"/>
                        </a:buClr>
                        <a:buSzPct val="90000"/>
                        <a:buFont typeface="Wingdings" pitchFamily="2" charset="2"/>
                        <a:buNone/>
                        <a:tabLst/>
                      </a:pPr>
                      <a:r>
                        <a:rPr kumimoji="0" lang="ar-SA" sz="66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rPr>
                        <a:t>نَسْتَعِينُ (5)</a:t>
                      </a:r>
                      <a:endParaRPr kumimoji="0" lang="ar-SA" sz="66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ea typeface="Times New Roman" pitchFamily="18" charset="0"/>
                        <a:cs typeface="Tajweed" pitchFamily="2" charset="-78"/>
                      </a:endParaRPr>
                    </a:p>
                  </a:txBody>
                  <a:tcPr horzOverflow="overflow">
                    <a:lnL w="12700" cap="flat" cmpd="sng" algn="ctr">
                      <a:solidFill>
                        <a:srgbClr val="FFFFFF"/>
                      </a:solidFill>
                      <a:prstDash val="dot"/>
                      <a:round/>
                      <a:headEnd type="none" w="med" len="med"/>
                      <a:tailEnd type="none" w="med" len="med"/>
                    </a:lnL>
                    <a:lnR w="76200" cap="flat" cmpd="sng" algn="ctr">
                      <a:solidFill>
                        <a:srgbClr val="339933"/>
                      </a:solidFill>
                      <a:prstDash val="solid"/>
                      <a:round/>
                      <a:headEnd type="none" w="med" len="med"/>
                      <a:tailEnd type="none" w="med" len="med"/>
                    </a:lnR>
                    <a:lnT w="76200" cap="flat" cmpd="sng" algn="ctr">
                      <a:solidFill>
                        <a:srgbClr val="339933"/>
                      </a:solidFill>
                      <a:prstDash val="solid"/>
                      <a:round/>
                      <a:headEnd type="none" w="med" len="med"/>
                      <a:tailEnd type="none" w="med" len="med"/>
                    </a:lnT>
                    <a:lnB w="76200" cap="flat" cmpd="sng" algn="ctr">
                      <a:solidFill>
                        <a:srgbClr val="339933"/>
                      </a:solidFill>
                      <a:prstDash val="solid"/>
                      <a:round/>
                      <a:headEnd type="none" w="med" len="med"/>
                      <a:tailEnd type="none" w="med" len="med"/>
                    </a:lnB>
                    <a:lnTlToBr>
                      <a:noFill/>
                    </a:lnTlToBr>
                    <a:lnBlToTr>
                      <a:noFill/>
                    </a:lnBlToTr>
                    <a:gradFill>
                      <a:gsLst>
                        <a:gs pos="0">
                          <a:srgbClr val="008000"/>
                        </a:gs>
                        <a:gs pos="100000">
                          <a:srgbClr val="003300"/>
                        </a:gs>
                      </a:gsLst>
                      <a:lin ang="5400000" scaled="1"/>
                    </a:gradFill>
                  </a:tcPr>
                </a:tc>
              </a:tr>
            </a:tbl>
          </a:graphicData>
        </a:graphic>
      </p:graphicFrame>
      <p:sp>
        <p:nvSpPr>
          <p:cNvPr id="10" name="Rectangle 9"/>
          <p:cNvSpPr>
            <a:spLocks noChangeArrowheads="1"/>
          </p:cNvSpPr>
          <p:nvPr/>
        </p:nvSpPr>
        <p:spPr bwMode="auto">
          <a:xfrm>
            <a:off x="5776913" y="2325688"/>
            <a:ext cx="2174875" cy="646112"/>
          </a:xfrm>
          <a:prstGeom prst="rect">
            <a:avLst/>
          </a:prstGeom>
          <a:noFill/>
          <a:ln w="9525">
            <a:noFill/>
            <a:miter lim="800000"/>
            <a:headEnd/>
            <a:tailEnd/>
          </a:ln>
        </p:spPr>
        <p:txBody>
          <a:bodyPr wrap="none">
            <a:spAutoFit/>
          </a:bodyPr>
          <a:lstStyle/>
          <a:p>
            <a:pPr algn="ctr" rtl="1" eaLnBrk="0" hangingPunct="0">
              <a:spcBef>
                <a:spcPct val="0"/>
              </a:spcBef>
            </a:pPr>
            <a:r>
              <a:rPr lang="en-US" sz="3600" b="0">
                <a:solidFill>
                  <a:srgbClr val="FFFFFF"/>
                </a:solidFill>
                <a:ea typeface="Times New Roman" pitchFamily="18" charset="0"/>
                <a:cs typeface="Tahoma" pitchFamily="34" charset="0"/>
              </a:rPr>
              <a:t>You alone</a:t>
            </a:r>
          </a:p>
        </p:txBody>
      </p:sp>
      <p:sp>
        <p:nvSpPr>
          <p:cNvPr id="11" name="Rectangle 10"/>
          <p:cNvSpPr>
            <a:spLocks noChangeArrowheads="1"/>
          </p:cNvSpPr>
          <p:nvPr/>
        </p:nvSpPr>
        <p:spPr bwMode="auto">
          <a:xfrm>
            <a:off x="1509713" y="2463800"/>
            <a:ext cx="2500312" cy="646113"/>
          </a:xfrm>
          <a:prstGeom prst="rect">
            <a:avLst/>
          </a:prstGeom>
          <a:noFill/>
          <a:ln w="9525">
            <a:noFill/>
            <a:miter lim="800000"/>
            <a:headEnd/>
            <a:tailEnd/>
          </a:ln>
        </p:spPr>
        <p:txBody>
          <a:bodyPr wrap="none">
            <a:spAutoFit/>
          </a:bodyPr>
          <a:lstStyle/>
          <a:p>
            <a:pPr algn="ctr" rtl="1" eaLnBrk="0" hangingPunct="0">
              <a:spcBef>
                <a:spcPct val="0"/>
              </a:spcBef>
            </a:pPr>
            <a:r>
              <a:rPr lang="en-US" sz="3600" b="0">
                <a:solidFill>
                  <a:srgbClr val="FFFFFF"/>
                </a:solidFill>
                <a:ea typeface="Times New Roman" pitchFamily="18" charset="0"/>
                <a:cs typeface="Tahoma" pitchFamily="34" charset="0"/>
              </a:rPr>
              <a:t>we worship</a:t>
            </a:r>
          </a:p>
        </p:txBody>
      </p:sp>
      <p:sp>
        <p:nvSpPr>
          <p:cNvPr id="12" name="Rectangle 11"/>
          <p:cNvSpPr>
            <a:spLocks noChangeArrowheads="1"/>
          </p:cNvSpPr>
          <p:nvPr/>
        </p:nvSpPr>
        <p:spPr bwMode="auto">
          <a:xfrm>
            <a:off x="5230813" y="5334000"/>
            <a:ext cx="3074987" cy="646113"/>
          </a:xfrm>
          <a:prstGeom prst="rect">
            <a:avLst/>
          </a:prstGeom>
          <a:noFill/>
          <a:ln w="9525">
            <a:noFill/>
            <a:miter lim="800000"/>
            <a:headEnd/>
            <a:tailEnd/>
          </a:ln>
        </p:spPr>
        <p:txBody>
          <a:bodyPr wrap="none">
            <a:spAutoFit/>
          </a:bodyPr>
          <a:lstStyle/>
          <a:p>
            <a:pPr algn="ctr" rtl="1" eaLnBrk="0" hangingPunct="0">
              <a:spcBef>
                <a:spcPct val="0"/>
              </a:spcBef>
            </a:pPr>
            <a:r>
              <a:rPr lang="en-US" sz="3600" b="0">
                <a:solidFill>
                  <a:srgbClr val="FFFFFF"/>
                </a:solidFill>
                <a:ea typeface="Times New Roman" pitchFamily="18" charset="0"/>
                <a:cs typeface="Tahoma" pitchFamily="34" charset="0"/>
              </a:rPr>
              <a:t>and You alone</a:t>
            </a:r>
          </a:p>
        </p:txBody>
      </p:sp>
      <p:sp>
        <p:nvSpPr>
          <p:cNvPr id="13" name="Rectangle 12"/>
          <p:cNvSpPr>
            <a:spLocks noChangeArrowheads="1"/>
          </p:cNvSpPr>
          <p:nvPr/>
        </p:nvSpPr>
        <p:spPr bwMode="auto">
          <a:xfrm>
            <a:off x="990600" y="5359400"/>
            <a:ext cx="3495675" cy="646113"/>
          </a:xfrm>
          <a:prstGeom prst="rect">
            <a:avLst/>
          </a:prstGeom>
          <a:noFill/>
          <a:ln w="9525">
            <a:noFill/>
            <a:miter lim="800000"/>
            <a:headEnd/>
            <a:tailEnd/>
          </a:ln>
        </p:spPr>
        <p:txBody>
          <a:bodyPr wrap="none">
            <a:spAutoFit/>
          </a:bodyPr>
          <a:lstStyle/>
          <a:p>
            <a:pPr algn="ctr" rtl="1" eaLnBrk="0" hangingPunct="0">
              <a:spcBef>
                <a:spcPct val="0"/>
              </a:spcBef>
            </a:pPr>
            <a:r>
              <a:rPr lang="en-US" sz="3600" b="0">
                <a:solidFill>
                  <a:srgbClr val="FFFFFF"/>
                </a:solidFill>
                <a:ea typeface="Times New Roman" pitchFamily="18" charset="0"/>
                <a:cs typeface="Tahoma" pitchFamily="34" charset="0"/>
              </a:rPr>
              <a:t>We ask for help.</a:t>
            </a:r>
          </a:p>
        </p:txBody>
      </p:sp>
      <p:sp>
        <p:nvSpPr>
          <p:cNvPr id="23576" name="Rectangle 2"/>
          <p:cNvSpPr>
            <a:spLocks noGrp="1" noChangeArrowheads="1"/>
          </p:cNvSpPr>
          <p:nvPr>
            <p:ph type="title"/>
          </p:nvPr>
        </p:nvSpPr>
        <p:spPr>
          <a:xfrm rot="10800000" flipV="1">
            <a:off x="457200" y="381000"/>
            <a:ext cx="8229600" cy="457200"/>
          </a:xfrm>
        </p:spPr>
        <p:txBody>
          <a:bodyPr/>
          <a:lstStyle/>
          <a:p>
            <a:pPr eaLnBrk="1" hangingPunct="1"/>
            <a:r>
              <a:rPr lang="en-US" sz="3600" smtClean="0">
                <a:cs typeface="Tajweed" pitchFamily="2" charset="-78"/>
              </a:rPr>
              <a:t>Practice with prayer, </a:t>
            </a:r>
            <a:br>
              <a:rPr lang="en-US" sz="3600" smtClean="0">
                <a:cs typeface="Tajweed" pitchFamily="2" charset="-78"/>
              </a:rPr>
            </a:br>
            <a:r>
              <a:rPr lang="en-US" sz="3600" smtClean="0">
                <a:cs typeface="Tajweed" pitchFamily="2" charset="-78"/>
              </a:rPr>
              <a:t>imagination, and feelings</a:t>
            </a:r>
            <a:endParaRPr lang="en-US" sz="3600" smtClean="0">
              <a:latin typeface="Alvi Nastaleeq" pitchFamily="2" charset="-78"/>
              <a:cs typeface="Alvi Nastaleeq"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10"/>
                                        </p:tgtEl>
                                      </p:cBhvr>
                                      <p:by x="125000" y="125000"/>
                                    </p:animScale>
                                  </p:childTnLst>
                                </p:cTn>
                              </p:par>
                              <p:par>
                                <p:cTn id="7" presetID="6" presetClass="emph" presetSubtype="0" repeatCount="indefinite" accel="50000" decel="50000" autoRev="1" fill="hold" grpId="0" nodeType="withEffect">
                                  <p:stCondLst>
                                    <p:cond delay="0"/>
                                  </p:stCondLst>
                                  <p:childTnLst>
                                    <p:animScale>
                                      <p:cBhvr>
                                        <p:cTn id="8" dur="2000" fill="hold"/>
                                        <p:tgtEl>
                                          <p:spTgt spid="11"/>
                                        </p:tgtEl>
                                      </p:cBhvr>
                                      <p:by x="125000" y="125000"/>
                                    </p:animScale>
                                  </p:childTnLst>
                                </p:cTn>
                              </p:par>
                              <p:par>
                                <p:cTn id="9" presetID="6" presetClass="emph" presetSubtype="0" repeatCount="indefinite" accel="50000" decel="50000" autoRev="1" fill="hold" grpId="0" nodeType="withEffect">
                                  <p:stCondLst>
                                    <p:cond delay="0"/>
                                  </p:stCondLst>
                                  <p:childTnLst>
                                    <p:animScale>
                                      <p:cBhvr>
                                        <p:cTn id="10" dur="2000" fill="hold"/>
                                        <p:tgtEl>
                                          <p:spTgt spid="12"/>
                                        </p:tgtEl>
                                      </p:cBhvr>
                                      <p:by x="125000" y="125000"/>
                                    </p:animScale>
                                  </p:childTnLst>
                                </p:cTn>
                              </p:par>
                              <p:par>
                                <p:cTn id="11" presetID="6" presetClass="emph" presetSubtype="0" repeatCount="indefinite" accel="50000" decel="50000" autoRev="1" fill="hold" grpId="0" nodeType="withEffect">
                                  <p:stCondLst>
                                    <p:cond delay="0"/>
                                  </p:stCondLst>
                                  <p:childTnLst>
                                    <p:animScale>
                                      <p:cBhvr>
                                        <p:cTn id="12" dur="2000" fill="hold"/>
                                        <p:tgtEl>
                                          <p:spTgt spid="1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pPr rtl="0"/>
            <a:r>
              <a:rPr lang="en-US" dirty="0" smtClean="0"/>
              <a:t>A Suggestion …</a:t>
            </a:r>
          </a:p>
        </p:txBody>
      </p:sp>
      <p:sp>
        <p:nvSpPr>
          <p:cNvPr id="24579" name="Content Placeholder 5"/>
          <p:cNvSpPr>
            <a:spLocks noGrp="1"/>
          </p:cNvSpPr>
          <p:nvPr>
            <p:ph idx="1"/>
          </p:nvPr>
        </p:nvSpPr>
        <p:spPr/>
        <p:txBody>
          <a:bodyPr/>
          <a:lstStyle/>
          <a:p>
            <a:r>
              <a:rPr lang="en-US" dirty="0" smtClean="0"/>
              <a:t>Remember this </a:t>
            </a:r>
            <a:r>
              <a:rPr lang="en-US" dirty="0" err="1" smtClean="0"/>
              <a:t>hadith</a:t>
            </a:r>
            <a:r>
              <a:rPr lang="en-US" dirty="0" smtClean="0"/>
              <a:t> – in EVERY </a:t>
            </a:r>
            <a:r>
              <a:rPr lang="en-US" dirty="0" err="1" smtClean="0"/>
              <a:t>Raka’ah</a:t>
            </a:r>
            <a:r>
              <a:rPr lang="en-US" dirty="0" smtClean="0"/>
              <a:t> - while reciting </a:t>
            </a:r>
            <a:r>
              <a:rPr lang="en-US" dirty="0" err="1" smtClean="0"/>
              <a:t>Surah</a:t>
            </a:r>
            <a:r>
              <a:rPr lang="en-US" dirty="0" smtClean="0"/>
              <a:t> </a:t>
            </a:r>
            <a:r>
              <a:rPr lang="en-US" dirty="0" err="1" smtClean="0"/>
              <a:t>Fatiha</a:t>
            </a:r>
            <a:r>
              <a:rPr lang="en-US" dirty="0" smtClean="0"/>
              <a:t>-mentioned in </a:t>
            </a:r>
            <a:r>
              <a:rPr lang="en-US" dirty="0" err="1" smtClean="0"/>
              <a:t>Sahih</a:t>
            </a:r>
            <a:r>
              <a:rPr lang="en-US" dirty="0" smtClean="0"/>
              <a:t> Muslim, narrated by Abu </a:t>
            </a:r>
            <a:r>
              <a:rPr lang="en-US" dirty="0" err="1" smtClean="0"/>
              <a:t>Huraira</a:t>
            </a:r>
            <a:r>
              <a:rPr lang="en-US" dirty="0" smtClean="0"/>
              <a:t> (may Allah be pleased with him) that our Prophet </a:t>
            </a:r>
            <a:r>
              <a:rPr lang="ur-PK" dirty="0" smtClean="0"/>
              <a:t>ﷺ</a:t>
            </a:r>
            <a:r>
              <a:rPr lang="en-US" dirty="0" smtClean="0"/>
              <a:t> said: </a:t>
            </a:r>
          </a:p>
          <a:p>
            <a:pPr>
              <a:buNone/>
            </a:pPr>
            <a:r>
              <a:rPr lang="en-US" dirty="0" smtClean="0"/>
              <a:t>	Allah said: “I have divided the prayer between Me and My slave.  Half is for Me and half for him and I give him what he asks for.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20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pPr rtl="0"/>
            <a:r>
              <a:rPr lang="en-US" dirty="0" smtClean="0"/>
              <a:t>… A Suggestion…</a:t>
            </a:r>
          </a:p>
        </p:txBody>
      </p:sp>
      <p:sp>
        <p:nvSpPr>
          <p:cNvPr id="25603" name="Content Placeholder 5"/>
          <p:cNvSpPr>
            <a:spLocks noGrp="1"/>
          </p:cNvSpPr>
          <p:nvPr>
            <p:ph idx="1"/>
          </p:nvPr>
        </p:nvSpPr>
        <p:spPr>
          <a:xfrm>
            <a:off x="457200" y="1219200"/>
            <a:ext cx="8305800" cy="5486400"/>
          </a:xfrm>
        </p:spPr>
        <p:txBody>
          <a:bodyPr>
            <a:normAutofit lnSpcReduction="10000"/>
          </a:bodyPr>
          <a:lstStyle/>
          <a:p>
            <a:r>
              <a:rPr lang="en-US" dirty="0" smtClean="0"/>
              <a:t>When the slave says</a:t>
            </a:r>
            <a:r>
              <a:rPr lang="en-US" dirty="0" smtClean="0">
                <a:cs typeface="Majidi" pitchFamily="2" charset="-78"/>
              </a:rPr>
              <a:t>:</a:t>
            </a:r>
            <a:r>
              <a:rPr lang="en-US" dirty="0" smtClean="0">
                <a:cs typeface="Tajweed" pitchFamily="2" charset="-78"/>
              </a:rPr>
              <a:t> </a:t>
            </a:r>
            <a:r>
              <a:rPr lang="ur-PK" dirty="0" smtClean="0">
                <a:cs typeface="Tajweed" pitchFamily="2" charset="-78"/>
              </a:rPr>
              <a:t>الْحَمْدُ لِلَّهِ رَبِّ الْعَالَمِينَ</a:t>
            </a:r>
            <a:r>
              <a:rPr lang="en-US" dirty="0" smtClean="0">
                <a:cs typeface="Majidi" pitchFamily="2" charset="-78"/>
              </a:rPr>
              <a:t> </a:t>
            </a:r>
            <a:r>
              <a:rPr lang="en-US" dirty="0" smtClean="0"/>
              <a:t>then</a:t>
            </a:r>
          </a:p>
          <a:p>
            <a:pPr>
              <a:buNone/>
            </a:pPr>
            <a:r>
              <a:rPr lang="en-US" dirty="0" smtClean="0"/>
              <a:t>	 Allah says: My slave has praised me</a:t>
            </a:r>
          </a:p>
          <a:p>
            <a:r>
              <a:rPr lang="en-US" dirty="0" smtClean="0"/>
              <a:t>when he says: </a:t>
            </a:r>
            <a:r>
              <a:rPr lang="ur-PK" dirty="0" smtClean="0">
                <a:cs typeface="Tajweed" pitchFamily="2" charset="-78"/>
              </a:rPr>
              <a:t>الرَّحْمَنِ</a:t>
            </a:r>
            <a:r>
              <a:rPr lang="ur-PK" dirty="0" smtClean="0"/>
              <a:t> </a:t>
            </a:r>
            <a:r>
              <a:rPr lang="ur-PK" dirty="0" smtClean="0">
                <a:cs typeface="Tajweed" pitchFamily="2" charset="-78"/>
              </a:rPr>
              <a:t>الرَّحِيمِ</a:t>
            </a:r>
            <a:r>
              <a:rPr lang="en-US" dirty="0" smtClean="0"/>
              <a:t> then </a:t>
            </a:r>
          </a:p>
          <a:p>
            <a:pPr>
              <a:buNone/>
            </a:pPr>
            <a:r>
              <a:rPr lang="en-US" dirty="0" smtClean="0">
                <a:cs typeface="Majidi" pitchFamily="2" charset="-78"/>
              </a:rPr>
              <a:t>	Allah</a:t>
            </a:r>
            <a:r>
              <a:rPr lang="en-US" dirty="0" smtClean="0"/>
              <a:t> says:</a:t>
            </a:r>
            <a:r>
              <a:rPr lang="ur-PK" dirty="0" smtClean="0"/>
              <a:t> </a:t>
            </a:r>
            <a:r>
              <a:rPr lang="en-US" dirty="0" smtClean="0"/>
              <a:t>My slave has extolled Me. </a:t>
            </a:r>
          </a:p>
          <a:p>
            <a:r>
              <a:rPr lang="en-US" dirty="0" smtClean="0"/>
              <a:t>When he says:</a:t>
            </a:r>
            <a:r>
              <a:rPr lang="ur-PK" dirty="0" smtClean="0"/>
              <a:t> </a:t>
            </a:r>
            <a:r>
              <a:rPr lang="ur-PK" dirty="0" smtClean="0">
                <a:cs typeface="Tajweed" pitchFamily="2" charset="-78"/>
              </a:rPr>
              <a:t>مَالِكِ</a:t>
            </a:r>
            <a:r>
              <a:rPr lang="ur-PK" dirty="0" smtClean="0">
                <a:cs typeface="Majidi" pitchFamily="2" charset="-78"/>
              </a:rPr>
              <a:t> </a:t>
            </a:r>
            <a:r>
              <a:rPr lang="ur-PK" dirty="0" smtClean="0">
                <a:cs typeface="Tajweed" pitchFamily="2" charset="-78"/>
              </a:rPr>
              <a:t>يَوْمِ</a:t>
            </a:r>
            <a:r>
              <a:rPr lang="ur-PK" dirty="0" smtClean="0">
                <a:cs typeface="Majidi" pitchFamily="2" charset="-78"/>
              </a:rPr>
              <a:t> </a:t>
            </a:r>
            <a:r>
              <a:rPr lang="ur-PK" dirty="0" smtClean="0">
                <a:cs typeface="Tajweed" pitchFamily="2" charset="-78"/>
              </a:rPr>
              <a:t>الدِّينِ</a:t>
            </a:r>
            <a:r>
              <a:rPr lang="en-US" dirty="0" smtClean="0"/>
              <a:t> , then </a:t>
            </a:r>
          </a:p>
          <a:p>
            <a:pPr>
              <a:buNone/>
            </a:pPr>
            <a:r>
              <a:rPr lang="en-US" dirty="0" smtClean="0"/>
              <a:t>	Allah says: My slave has glorified Me</a:t>
            </a:r>
          </a:p>
          <a:p>
            <a:r>
              <a:rPr lang="en-US" dirty="0" smtClean="0"/>
              <a:t>when he says: </a:t>
            </a:r>
            <a:r>
              <a:rPr lang="ur-PK" dirty="0" smtClean="0">
                <a:cs typeface="Majidi" pitchFamily="2" charset="-78"/>
              </a:rPr>
              <a:t> </a:t>
            </a:r>
            <a:r>
              <a:rPr lang="ur-PK" dirty="0" smtClean="0">
                <a:cs typeface="Tajweed" pitchFamily="2" charset="-78"/>
              </a:rPr>
              <a:t>إِيَّاكَ</a:t>
            </a:r>
            <a:r>
              <a:rPr lang="ur-PK" dirty="0" smtClean="0">
                <a:cs typeface="Majidi" pitchFamily="2" charset="-78"/>
              </a:rPr>
              <a:t> </a:t>
            </a:r>
            <a:r>
              <a:rPr lang="ur-PK" dirty="0" smtClean="0">
                <a:cs typeface="Tajweed" pitchFamily="2" charset="-78"/>
              </a:rPr>
              <a:t>نَعْبُدُ</a:t>
            </a:r>
            <a:r>
              <a:rPr lang="ur-PK" dirty="0" smtClean="0">
                <a:cs typeface="Majidi" pitchFamily="2" charset="-78"/>
              </a:rPr>
              <a:t> </a:t>
            </a:r>
            <a:r>
              <a:rPr lang="ur-PK" dirty="0" smtClean="0">
                <a:cs typeface="Tajweed" pitchFamily="2" charset="-78"/>
              </a:rPr>
              <a:t>وَإِيَّاكَ</a:t>
            </a:r>
            <a:r>
              <a:rPr lang="ur-PK" dirty="0" smtClean="0">
                <a:cs typeface="Majidi" pitchFamily="2" charset="-78"/>
              </a:rPr>
              <a:t> </a:t>
            </a:r>
            <a:r>
              <a:rPr lang="ur-PK" dirty="0" smtClean="0">
                <a:cs typeface="Tajweed" pitchFamily="2" charset="-78"/>
              </a:rPr>
              <a:t>نَسْتَعِينُ</a:t>
            </a:r>
            <a:r>
              <a:rPr lang="en-US" dirty="0" smtClean="0"/>
              <a:t> then </a:t>
            </a:r>
          </a:p>
          <a:p>
            <a:pPr>
              <a:buNone/>
            </a:pPr>
            <a:r>
              <a:rPr lang="en-US" dirty="0" smtClean="0"/>
              <a:t>	Allah says: This is between Me and My slave and whatever he asks for, I will provide him.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20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20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fade">
                                      <p:cBhvr>
                                        <p:cTn id="32" dur="2000"/>
                                        <p:tgtEl>
                                          <p:spTgt spid="25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fade">
                                      <p:cBhvr>
                                        <p:cTn id="37" dur="2000"/>
                                        <p:tgtEl>
                                          <p:spTgt spid="256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603">
                                            <p:txEl>
                                              <p:pRg st="7" end="7"/>
                                            </p:txEl>
                                          </p:spTgt>
                                        </p:tgtEl>
                                        <p:attrNameLst>
                                          <p:attrName>style.visibility</p:attrName>
                                        </p:attrNameLst>
                                      </p:cBhvr>
                                      <p:to>
                                        <p:strVal val="visible"/>
                                      </p:to>
                                    </p:set>
                                    <p:animEffect transition="in" filter="fade">
                                      <p:cBhvr>
                                        <p:cTn id="42" dur="20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lstStyle/>
          <a:p>
            <a:pPr rtl="0"/>
            <a:r>
              <a:rPr lang="en-US" dirty="0" smtClean="0"/>
              <a:t>… A Suggestion</a:t>
            </a:r>
          </a:p>
        </p:txBody>
      </p:sp>
      <p:sp>
        <p:nvSpPr>
          <p:cNvPr id="26627" name="Content Placeholder 5"/>
          <p:cNvSpPr>
            <a:spLocks noGrp="1"/>
          </p:cNvSpPr>
          <p:nvPr>
            <p:ph idx="1"/>
          </p:nvPr>
        </p:nvSpPr>
        <p:spPr/>
        <p:txBody>
          <a:bodyPr/>
          <a:lstStyle/>
          <a:p>
            <a:r>
              <a:rPr lang="en-US" dirty="0" smtClean="0"/>
              <a:t>And when the slave says</a:t>
            </a:r>
            <a:r>
              <a:rPr lang="en-US" dirty="0" smtClean="0">
                <a:cs typeface="Majidi" pitchFamily="2" charset="-78"/>
              </a:rPr>
              <a:t>:</a:t>
            </a:r>
          </a:p>
          <a:p>
            <a:pPr algn="r">
              <a:buNone/>
            </a:pPr>
            <a:r>
              <a:rPr lang="ur-PK" dirty="0" smtClean="0">
                <a:cs typeface="Tajweed" pitchFamily="2" charset="-78"/>
              </a:rPr>
              <a:t> اهْدِنَا الصِّرَاطَ الْمُسْتَقِيمَ .</a:t>
            </a:r>
            <a:endParaRPr lang="en-US" dirty="0" smtClean="0">
              <a:cs typeface="Tajweed" pitchFamily="2" charset="-78"/>
            </a:endParaRPr>
          </a:p>
          <a:p>
            <a:pPr algn="r">
              <a:buNone/>
            </a:pPr>
            <a:r>
              <a:rPr lang="ur-PK" dirty="0" smtClean="0">
                <a:cs typeface="Tajweed" pitchFamily="2" charset="-78"/>
              </a:rPr>
              <a:t> صِرَاطَ الَّذِينَ أَنْعَمْتَ عَلَيْهِمْ غَيْرِ الْمَغْضُوبِ عَلَيْهِمْ وَلا الضَّالِّينَ</a:t>
            </a:r>
            <a:r>
              <a:rPr lang="en-US" dirty="0" smtClean="0">
                <a:cs typeface="Tajweed" pitchFamily="2" charset="-78"/>
              </a:rPr>
              <a:t> </a:t>
            </a:r>
          </a:p>
          <a:p>
            <a:pPr algn="ctr">
              <a:buNone/>
            </a:pPr>
            <a:r>
              <a:rPr lang="en-US" dirty="0" smtClean="0"/>
              <a:t>then </a:t>
            </a:r>
          </a:p>
          <a:p>
            <a:pPr>
              <a:buNone/>
            </a:pPr>
            <a:r>
              <a:rPr lang="en-US" dirty="0" smtClean="0"/>
              <a:t>	Allah says: This is for my slave and he will get what he has asked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20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20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20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20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idx="4294967295"/>
          </p:nvPr>
        </p:nvSpPr>
        <p:spPr>
          <a:xfrm>
            <a:off x="533400" y="609600"/>
            <a:ext cx="8229600" cy="1828800"/>
          </a:xfrm>
        </p:spPr>
        <p:txBody>
          <a:bodyPr/>
          <a:lstStyle/>
          <a:p>
            <a:r>
              <a:rPr lang="en-US" sz="3600" dirty="0" smtClean="0"/>
              <a:t>Translation practice</a:t>
            </a:r>
            <a:br>
              <a:rPr lang="en-US" sz="3600" dirty="0" smtClean="0"/>
            </a:br>
            <a:r>
              <a:rPr lang="en-US" sz="3600" dirty="0" smtClean="0"/>
              <a:t>of</a:t>
            </a:r>
            <a:br>
              <a:rPr lang="en-US" sz="3600" dirty="0" smtClean="0"/>
            </a:br>
            <a:r>
              <a:rPr lang="en-US" sz="3600" dirty="0" smtClean="0"/>
              <a:t>Words / Verses / </a:t>
            </a:r>
            <a:r>
              <a:rPr lang="en-US" sz="3600" dirty="0" err="1" smtClean="0"/>
              <a:t>Azkaar</a:t>
            </a:r>
            <a:endParaRPr lang="ar-SA" sz="3600" dirty="0" smtClean="0"/>
          </a:p>
        </p:txBody>
      </p:sp>
      <p:sp>
        <p:nvSpPr>
          <p:cNvPr id="27651" name="Rectangle 3"/>
          <p:cNvSpPr>
            <a:spLocks noGrp="1" noChangeArrowheads="1"/>
          </p:cNvSpPr>
          <p:nvPr>
            <p:ph type="subTitle" idx="4294967295"/>
          </p:nvPr>
        </p:nvSpPr>
        <p:spPr>
          <a:xfrm>
            <a:off x="1371600" y="2895600"/>
            <a:ext cx="6400800" cy="1752600"/>
          </a:xfrm>
        </p:spPr>
        <p:txBody>
          <a:bodyPr/>
          <a:lstStyle/>
          <a:p>
            <a:pPr marL="0" indent="0" algn="ctr">
              <a:buFont typeface="Wingdings" pitchFamily="2" charset="2"/>
              <a:buNone/>
            </a:pPr>
            <a:r>
              <a:rPr lang="en-US" sz="5400" smtClean="0">
                <a:cs typeface="Tahoma" pitchFamily="34" charset="0"/>
              </a:rPr>
              <a:t>Try to translate with the team!</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flipV="1">
            <a:off x="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05155" name="Group 3"/>
          <p:cNvGraphicFramePr>
            <a:graphicFrameLocks noGrp="1"/>
          </p:cNvGraphicFramePr>
          <p:nvPr/>
        </p:nvGraphicFramePr>
        <p:xfrm>
          <a:off x="76200" y="1174750"/>
          <a:ext cx="8763000" cy="1874520"/>
        </p:xfrm>
        <a:graphic>
          <a:graphicData uri="http://schemas.openxmlformats.org/drawingml/2006/table">
            <a:tbl>
              <a:tblPr rtl="1"/>
              <a:tblGrid>
                <a:gridCol w="2819400"/>
                <a:gridCol w="2590800"/>
                <a:gridCol w="33528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مَالِكِ</a:t>
                      </a:r>
                      <a:endParaRPr kumimoji="0" lang="ar-SA" sz="7200" b="0" i="0" u="none" strike="noStrike" cap="none" normalizeH="0" baseline="0" dirty="0" smtClean="0">
                        <a:ln>
                          <a:noFill/>
                        </a:ln>
                        <a:solidFill>
                          <a:srgbClr val="FFFF00"/>
                        </a:solidFill>
                        <a:effectLst/>
                        <a:latin typeface="Arial" pitchFamily="34" charset="0"/>
                        <a:ea typeface="Times New Roman" pitchFamily="18" charset="0"/>
                        <a:cs typeface="Tajweed" pitchFamily="2" charset="-78"/>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يَوْمِ </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الدِّينِ</a:t>
                      </a:r>
                      <a:r>
                        <a:rPr kumimoji="0" lang="ar-SA"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(4) </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3810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Master</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the day</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Judgment.</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pic>
        <p:nvPicPr>
          <p:cNvPr id="28701" name="Picture 27" descr="Untitled-1"/>
          <p:cNvPicPr>
            <a:picLocks noChangeAspect="1" noChangeArrowheads="1"/>
          </p:cNvPicPr>
          <p:nvPr/>
        </p:nvPicPr>
        <p:blipFill>
          <a:blip r:embed="rId3" cstate="print"/>
          <a:srcRect/>
          <a:stretch>
            <a:fillRect/>
          </a:stretch>
        </p:blipFill>
        <p:spPr bwMode="auto">
          <a:xfrm>
            <a:off x="152400" y="3875088"/>
            <a:ext cx="8482013" cy="25400"/>
          </a:xfrm>
          <a:prstGeom prst="rect">
            <a:avLst/>
          </a:prstGeom>
          <a:noFill/>
          <a:ln w="9525">
            <a:noFill/>
            <a:miter lim="800000"/>
            <a:headEnd/>
            <a:tailEnd/>
          </a:ln>
        </p:spPr>
      </p:pic>
      <p:pic>
        <p:nvPicPr>
          <p:cNvPr id="28702" name="Picture 28" descr="Untitled-1"/>
          <p:cNvPicPr>
            <a:picLocks noChangeAspect="1" noChangeArrowheads="1"/>
          </p:cNvPicPr>
          <p:nvPr/>
        </p:nvPicPr>
        <p:blipFill>
          <a:blip r:embed="rId3" cstate="print"/>
          <a:srcRect/>
          <a:stretch>
            <a:fillRect/>
          </a:stretch>
        </p:blipFill>
        <p:spPr bwMode="auto">
          <a:xfrm>
            <a:off x="304800" y="5994400"/>
            <a:ext cx="8482013" cy="25400"/>
          </a:xfrm>
          <a:prstGeom prst="rect">
            <a:avLst/>
          </a:prstGeom>
          <a:noFill/>
          <a:ln w="9525">
            <a:noFill/>
            <a:miter lim="800000"/>
            <a:headEnd/>
            <a:tailEnd/>
          </a:ln>
        </p:spPr>
      </p:pic>
      <p:pic>
        <p:nvPicPr>
          <p:cNvPr id="28703" name="Picture 29" descr="Untitled-1"/>
          <p:cNvPicPr>
            <a:picLocks noChangeAspect="1" noChangeArrowheads="1"/>
          </p:cNvPicPr>
          <p:nvPr/>
        </p:nvPicPr>
        <p:blipFill>
          <a:blip r:embed="rId3" cstate="print"/>
          <a:srcRect/>
          <a:stretch>
            <a:fillRect/>
          </a:stretch>
        </p:blipFill>
        <p:spPr bwMode="auto">
          <a:xfrm>
            <a:off x="304800" y="4948238"/>
            <a:ext cx="8482013" cy="25400"/>
          </a:xfrm>
          <a:prstGeom prst="rect">
            <a:avLst/>
          </a:prstGeom>
          <a:noFill/>
          <a:ln w="9525">
            <a:noFill/>
            <a:miter lim="800000"/>
            <a:headEnd/>
            <a:tailEnd/>
          </a:ln>
        </p:spPr>
      </p:pic>
      <p:sp>
        <p:nvSpPr>
          <p:cNvPr id="2076674" name="Rectangle 2"/>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algn="ctr" rtl="1">
              <a:spcBef>
                <a:spcPct val="0"/>
              </a:spcBef>
              <a:defRPr/>
            </a:pPr>
            <a:r>
              <a:rPr lang="ur-PK" b="0" kern="0">
                <a:effectLst>
                  <a:outerShdw blurRad="38100" dist="38100" dir="2700000" algn="tl">
                    <a:srgbClr val="000000"/>
                  </a:outerShdw>
                </a:effectLst>
                <a:latin typeface="+mj-lt"/>
                <a:ea typeface="+mj-ea"/>
                <a:cs typeface="+mj-cs"/>
              </a:rPr>
              <a:t>سُورَۃُ الْفَاتِحَۃ </a:t>
            </a:r>
            <a:r>
              <a:rPr lang="ar-SA" b="0" kern="0">
                <a:effectLst>
                  <a:outerShdw blurRad="38100" dist="38100" dir="2700000" algn="tl">
                    <a:srgbClr val="000000"/>
                  </a:outerShdw>
                </a:effectLst>
                <a:latin typeface="+mj-lt"/>
                <a:ea typeface="+mj-ea"/>
                <a:cs typeface="+mj-cs"/>
              </a:rPr>
              <a:t> ...</a:t>
            </a:r>
            <a:endParaRPr lang="en-US" b="0" kern="0">
              <a:effectLst>
                <a:outerShdw blurRad="38100" dist="38100" dir="2700000" algn="tl">
                  <a:srgbClr val="000000"/>
                </a:outerShdw>
              </a:effectLst>
              <a:latin typeface="+mj-lt"/>
              <a:ea typeface="+mj-ea"/>
              <a:cs typeface="+mj-cs"/>
            </a:endParaRPr>
          </a:p>
        </p:txBody>
      </p:sp>
      <p:graphicFrame>
        <p:nvGraphicFramePr>
          <p:cNvPr id="9" name="Group 3"/>
          <p:cNvGraphicFramePr>
            <a:graphicFrameLocks noGrp="1"/>
          </p:cNvGraphicFramePr>
          <p:nvPr/>
        </p:nvGraphicFramePr>
        <p:xfrm>
          <a:off x="152400" y="3795712"/>
          <a:ext cx="8763000" cy="2452688"/>
        </p:xfrm>
        <a:graphic>
          <a:graphicData uri="http://schemas.openxmlformats.org/drawingml/2006/table">
            <a:tbl>
              <a:tblPr rtl="1"/>
              <a:tblGrid>
                <a:gridCol w="1981200"/>
                <a:gridCol w="2209800"/>
                <a:gridCol w="2209800"/>
                <a:gridCol w="2362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إِيَّاكَ</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نَعْبُدُ</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وَإِيَّاكَ</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نَسْتَعِينُ</a:t>
                      </a:r>
                      <a:r>
                        <a:rPr kumimoji="0" lang="ar-SA" sz="30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(5)</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810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alone</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worship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and You alone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We ask for help.</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1295400" cy="6858000"/>
          </a:xfrm>
          <a:prstGeom prst="rect">
            <a:avLst/>
          </a:prstGeom>
          <a:solidFill>
            <a:schemeClr val="tx1"/>
          </a:solidFill>
          <a:ln w="9525">
            <a:solidFill>
              <a:srgbClr val="003300"/>
            </a:solidFill>
            <a:miter lim="800000"/>
            <a:headEnd/>
            <a:tailEnd/>
          </a:ln>
        </p:spPr>
        <p:txBody>
          <a:bodyPr wrap="none" anchor="ctr"/>
          <a:lstStyle/>
          <a:p>
            <a:pPr algn="ctr"/>
            <a:endParaRPr lang="en-US"/>
          </a:p>
        </p:txBody>
      </p:sp>
      <p:sp>
        <p:nvSpPr>
          <p:cNvPr id="5123" name="Rectangle 3"/>
          <p:cNvSpPr>
            <a:spLocks noGrp="1" noChangeArrowheads="1"/>
          </p:cNvSpPr>
          <p:nvPr>
            <p:ph type="title"/>
          </p:nvPr>
        </p:nvSpPr>
        <p:spPr>
          <a:xfrm>
            <a:off x="1752600" y="304800"/>
            <a:ext cx="7010400" cy="1143000"/>
          </a:xfrm>
        </p:spPr>
        <p:txBody>
          <a:bodyPr/>
          <a:lstStyle/>
          <a:p>
            <a:pPr rtl="0" eaLnBrk="1" hangingPunct="1"/>
            <a:r>
              <a:rPr lang="en-US" sz="4400" smtClean="0">
                <a:cs typeface="Tahoma" pitchFamily="34" charset="0"/>
              </a:rPr>
              <a:t>By the end of this lesson, we will learn</a:t>
            </a:r>
            <a:endParaRPr lang="en-US" sz="3600" smtClean="0">
              <a:cs typeface="Tahoma" pitchFamily="34" charset="0"/>
            </a:endParaRPr>
          </a:p>
        </p:txBody>
      </p:sp>
      <p:sp>
        <p:nvSpPr>
          <p:cNvPr id="5124" name="Rectangle 4"/>
          <p:cNvSpPr>
            <a:spLocks noGrp="1" noChangeArrowheads="1"/>
          </p:cNvSpPr>
          <p:nvPr>
            <p:ph type="body" sz="half" idx="1"/>
          </p:nvPr>
        </p:nvSpPr>
        <p:spPr>
          <a:xfrm>
            <a:off x="1524000" y="2027238"/>
            <a:ext cx="7620000" cy="4525962"/>
          </a:xfrm>
        </p:spPr>
        <p:txBody>
          <a:bodyPr/>
          <a:lstStyle/>
          <a:p>
            <a:pPr algn="ctr" eaLnBrk="1" hangingPunct="1">
              <a:buFont typeface="Wingdings" pitchFamily="2" charset="2"/>
              <a:buNone/>
            </a:pPr>
            <a:r>
              <a:rPr lang="en-US" sz="3600" b="1" dirty="0" smtClean="0"/>
              <a:t>17 words which occur in Quran almost 5958 times</a:t>
            </a:r>
            <a:endParaRPr lang="en-US" sz="2800" dirty="0" smtClean="0">
              <a:latin typeface="Alvi Nastaleeq" pitchFamily="2" charset="-78"/>
              <a:cs typeface="Alvi Nastaleeq" pitchFamily="2" charset="-78"/>
            </a:endParaRPr>
          </a:p>
          <a:p>
            <a:pPr algn="ctr" eaLnBrk="1" hangingPunct="1">
              <a:buFont typeface="Wingdings" pitchFamily="2" charset="2"/>
              <a:buNone/>
            </a:pPr>
            <a:endParaRPr lang="en-US" sz="4000" dirty="0" smtClean="0">
              <a:latin typeface="Alvi Nastaleeq" pitchFamily="2" charset="-78"/>
              <a:cs typeface="Alvi Nastaleeq" pitchFamily="2" charset="-78"/>
            </a:endParaRPr>
          </a:p>
          <a:p>
            <a:pPr algn="ctr" eaLnBrk="1" hangingPunct="1">
              <a:buFont typeface="Wingdings" pitchFamily="2" charset="2"/>
              <a:buNone/>
            </a:pPr>
            <a:endParaRPr lang="ur-PK" sz="4000" dirty="0" smtClean="0">
              <a:latin typeface="Alvi Nastaleeq" pitchFamily="2" charset="-78"/>
              <a:cs typeface="Alvi Nastaleeq" pitchFamily="2" charset="-78"/>
            </a:endParaRPr>
          </a:p>
          <a:p>
            <a:pPr algn="ctr" eaLnBrk="1" hangingPunct="1">
              <a:buFont typeface="Wingdings" pitchFamily="2" charset="2"/>
              <a:buNone/>
            </a:pPr>
            <a:r>
              <a:rPr lang="en-US" dirty="0" smtClean="0">
                <a:cs typeface="Tahoma" pitchFamily="34" charset="0"/>
              </a:rPr>
              <a:t>There are 4,500 words in Quran which are repeated almost 78000 times</a:t>
            </a:r>
            <a:endParaRPr lang="ur-PK" dirty="0" smtClean="0">
              <a:cs typeface="Tahoma" pitchFamily="34" charset="0"/>
            </a:endParaRPr>
          </a:p>
        </p:txBody>
      </p:sp>
      <p:sp>
        <p:nvSpPr>
          <p:cNvPr id="5125" name="Rectangle 5"/>
          <p:cNvSpPr>
            <a:spLocks noChangeArrowheads="1"/>
          </p:cNvSpPr>
          <p:nvPr/>
        </p:nvSpPr>
        <p:spPr bwMode="auto">
          <a:xfrm>
            <a:off x="190500" y="381000"/>
            <a:ext cx="914400" cy="6477000"/>
          </a:xfrm>
          <a:prstGeom prst="rect">
            <a:avLst/>
          </a:prstGeom>
          <a:solidFill>
            <a:srgbClr val="FFD5AB"/>
          </a:solidFill>
          <a:ln w="9525">
            <a:solidFill>
              <a:srgbClr val="003300"/>
            </a:solidFill>
            <a:miter lim="800000"/>
            <a:headEnd/>
            <a:tailEnd/>
          </a:ln>
        </p:spPr>
        <p:txBody>
          <a:bodyPr wrap="none" anchor="ctr"/>
          <a:lstStyle/>
          <a:p>
            <a:endParaRPr lang="en-US"/>
          </a:p>
        </p:txBody>
      </p:sp>
      <p:sp>
        <p:nvSpPr>
          <p:cNvPr id="5126" name="Rectangle 6"/>
          <p:cNvSpPr>
            <a:spLocks noChangeArrowheads="1"/>
          </p:cNvSpPr>
          <p:nvPr/>
        </p:nvSpPr>
        <p:spPr bwMode="auto">
          <a:xfrm>
            <a:off x="190500" y="6172200"/>
            <a:ext cx="914400" cy="685800"/>
          </a:xfrm>
          <a:prstGeom prst="rect">
            <a:avLst/>
          </a:prstGeom>
          <a:solidFill>
            <a:srgbClr val="FF0000"/>
          </a:solidFill>
          <a:ln w="9525">
            <a:solidFill>
              <a:srgbClr val="003300"/>
            </a:solidFill>
            <a:miter lim="800000"/>
            <a:headEnd/>
            <a:tailEnd/>
          </a:ln>
        </p:spPr>
        <p:txBody>
          <a:bodyPr wrap="none" anchor="ctr"/>
          <a:lstStyle/>
          <a:p>
            <a:endParaRPr lang="en-US"/>
          </a:p>
        </p:txBody>
      </p:sp>
      <p:sp>
        <p:nvSpPr>
          <p:cNvPr id="5127" name="AutoShape 7"/>
          <p:cNvSpPr>
            <a:spLocks noChangeArrowheads="1"/>
          </p:cNvSpPr>
          <p:nvPr/>
        </p:nvSpPr>
        <p:spPr bwMode="auto">
          <a:xfrm>
            <a:off x="333375" y="6172200"/>
            <a:ext cx="609600" cy="685800"/>
          </a:xfrm>
          <a:prstGeom prst="upArrow">
            <a:avLst>
              <a:gd name="adj1" fmla="val 50000"/>
              <a:gd name="adj2" fmla="val 53125"/>
            </a:avLst>
          </a:prstGeom>
          <a:solidFill>
            <a:srgbClr val="FFFF00"/>
          </a:solidFill>
          <a:ln w="9525">
            <a:solidFill>
              <a:srgbClr val="003300"/>
            </a:solidFill>
            <a:miter lim="800000"/>
            <a:headEnd/>
            <a:tailEnd/>
          </a:ln>
        </p:spPr>
        <p:txBody>
          <a:bodyPr vert="eaVert" wrap="none" anchor="ctr"/>
          <a:lstStyle/>
          <a:p>
            <a:endParaRPr lang="en-US"/>
          </a:p>
        </p:txBody>
      </p:sp>
      <p:sp>
        <p:nvSpPr>
          <p:cNvPr id="5128" name="Text Box 8"/>
          <p:cNvSpPr txBox="1">
            <a:spLocks noChangeArrowheads="1"/>
          </p:cNvSpPr>
          <p:nvPr/>
        </p:nvSpPr>
        <p:spPr bwMode="auto">
          <a:xfrm>
            <a:off x="228600" y="5791200"/>
            <a:ext cx="1219200" cy="427037"/>
          </a:xfrm>
          <a:prstGeom prst="rect">
            <a:avLst/>
          </a:prstGeom>
          <a:noFill/>
          <a:ln w="9525">
            <a:noFill/>
            <a:miter lim="800000"/>
            <a:headEnd/>
            <a:tailEnd/>
          </a:ln>
        </p:spPr>
        <p:txBody>
          <a:bodyPr>
            <a:spAutoFit/>
          </a:bodyPr>
          <a:lstStyle/>
          <a:p>
            <a:r>
              <a:rPr lang="en-US" sz="2200" dirty="0" smtClean="0">
                <a:solidFill>
                  <a:srgbClr val="003366"/>
                </a:solidFill>
                <a:latin typeface="Arial" pitchFamily="34" charset="0"/>
                <a:cs typeface="Arial" pitchFamily="34" charset="0"/>
              </a:rPr>
              <a:t>5,958</a:t>
            </a:r>
            <a:endParaRPr lang="en-US" sz="2200" dirty="0">
              <a:solidFill>
                <a:srgbClr val="003366"/>
              </a:solidFill>
              <a:latin typeface="Arial" pitchFamily="34" charset="0"/>
              <a:cs typeface="Arial" pitchFamily="34" charset="0"/>
            </a:endParaRPr>
          </a:p>
        </p:txBody>
      </p:sp>
      <p:sp>
        <p:nvSpPr>
          <p:cNvPr id="5129" name="Text Box 9"/>
          <p:cNvSpPr txBox="1">
            <a:spLocks noChangeArrowheads="1"/>
          </p:cNvSpPr>
          <p:nvPr/>
        </p:nvSpPr>
        <p:spPr bwMode="auto">
          <a:xfrm>
            <a:off x="152400" y="30163"/>
            <a:ext cx="1219200" cy="427037"/>
          </a:xfrm>
          <a:prstGeom prst="rect">
            <a:avLst/>
          </a:prstGeom>
          <a:noFill/>
          <a:ln w="9525">
            <a:noFill/>
            <a:miter lim="800000"/>
            <a:headEnd/>
            <a:tailEnd/>
          </a:ln>
        </p:spPr>
        <p:txBody>
          <a:bodyPr>
            <a:spAutoFit/>
          </a:bodyPr>
          <a:lstStyle/>
          <a:p>
            <a:r>
              <a:rPr lang="en-US" sz="2200">
                <a:solidFill>
                  <a:srgbClr val="003366"/>
                </a:solidFill>
                <a:latin typeface="Arial" pitchFamily="34" charset="0"/>
                <a:cs typeface="Arial" pitchFamily="34" charset="0"/>
              </a:rPr>
              <a:t>78,000</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14400" y="277813"/>
            <a:ext cx="8229600" cy="1143000"/>
          </a:xfrm>
        </p:spPr>
        <p:txBody>
          <a:bodyPr/>
          <a:lstStyle/>
          <a:p>
            <a:r>
              <a:rPr lang="en-US" sz="6600" b="1" dirty="0" smtClean="0"/>
              <a:t>TPS-W</a:t>
            </a:r>
          </a:p>
        </p:txBody>
      </p:sp>
      <p:sp>
        <p:nvSpPr>
          <p:cNvPr id="47107" name="TextBox 4"/>
          <p:cNvSpPr txBox="1">
            <a:spLocks noChangeArrowheads="1"/>
          </p:cNvSpPr>
          <p:nvPr/>
        </p:nvSpPr>
        <p:spPr bwMode="auto">
          <a:xfrm>
            <a:off x="-152400" y="3649663"/>
            <a:ext cx="3429000" cy="769937"/>
          </a:xfrm>
          <a:prstGeom prst="rect">
            <a:avLst/>
          </a:prstGeom>
          <a:noFill/>
          <a:ln w="9525">
            <a:noFill/>
            <a:miter lim="800000"/>
            <a:headEnd/>
            <a:tailEnd/>
          </a:ln>
        </p:spPr>
        <p:txBody>
          <a:bodyPr>
            <a:spAutoFit/>
          </a:bodyPr>
          <a:lstStyle/>
          <a:p>
            <a:pPr algn="r">
              <a:spcBef>
                <a:spcPct val="50000"/>
              </a:spcBef>
            </a:pPr>
            <a:r>
              <a:rPr lang="en-US" sz="4400" dirty="0">
                <a:solidFill>
                  <a:srgbClr val="FFFFFF"/>
                </a:solidFill>
                <a:latin typeface="Tahoma"/>
                <a:cs typeface="Alvi Nastaleeq" pitchFamily="2" charset="-78"/>
              </a:rPr>
              <a:t>Pair &amp; Share</a:t>
            </a:r>
          </a:p>
        </p:txBody>
      </p:sp>
      <p:sp>
        <p:nvSpPr>
          <p:cNvPr id="47108" name="TextBox 8"/>
          <p:cNvSpPr txBox="1">
            <a:spLocks noChangeArrowheads="1"/>
          </p:cNvSpPr>
          <p:nvPr/>
        </p:nvSpPr>
        <p:spPr bwMode="auto">
          <a:xfrm>
            <a:off x="-152400" y="5021263"/>
            <a:ext cx="3429000" cy="769937"/>
          </a:xfrm>
          <a:prstGeom prst="rect">
            <a:avLst/>
          </a:prstGeom>
          <a:noFill/>
          <a:ln w="9525">
            <a:noFill/>
            <a:miter lim="800000"/>
            <a:headEnd/>
            <a:tailEnd/>
          </a:ln>
        </p:spPr>
        <p:txBody>
          <a:bodyPr>
            <a:spAutoFit/>
          </a:bodyPr>
          <a:lstStyle/>
          <a:p>
            <a:pPr algn="r">
              <a:spcBef>
                <a:spcPct val="50000"/>
              </a:spcBef>
            </a:pPr>
            <a:r>
              <a:rPr lang="en-US" sz="4400" b="1">
                <a:solidFill>
                  <a:srgbClr val="FFFFFF"/>
                </a:solidFill>
                <a:latin typeface="Tahoma"/>
                <a:cs typeface="Alvi Nastaleeq" pitchFamily="2" charset="-78"/>
              </a:rPr>
              <a:t>Write</a:t>
            </a:r>
          </a:p>
        </p:txBody>
      </p:sp>
      <p:sp>
        <p:nvSpPr>
          <p:cNvPr id="16" name="Rectangle 15"/>
          <p:cNvSpPr/>
          <p:nvPr/>
        </p:nvSpPr>
        <p:spPr>
          <a:xfrm>
            <a:off x="3551238" y="2362200"/>
            <a:ext cx="5211762" cy="657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sz="4800" b="1" dirty="0">
              <a:solidFill>
                <a:srgbClr val="000066"/>
              </a:solidFill>
            </a:endParaRPr>
          </a:p>
        </p:txBody>
      </p:sp>
      <p:sp>
        <p:nvSpPr>
          <p:cNvPr id="47111" name="TextBox 6"/>
          <p:cNvSpPr txBox="1">
            <a:spLocks noChangeArrowheads="1"/>
          </p:cNvSpPr>
          <p:nvPr/>
        </p:nvSpPr>
        <p:spPr bwMode="auto">
          <a:xfrm>
            <a:off x="-152400" y="2362255"/>
            <a:ext cx="3429000" cy="769883"/>
          </a:xfrm>
          <a:prstGeom prst="rect">
            <a:avLst/>
          </a:prstGeom>
          <a:noFill/>
          <a:ln w="9525">
            <a:noFill/>
            <a:miter lim="800000"/>
            <a:headEnd/>
            <a:tailEnd/>
          </a:ln>
        </p:spPr>
        <p:txBody>
          <a:bodyPr>
            <a:spAutoFit/>
          </a:bodyPr>
          <a:lstStyle/>
          <a:p>
            <a:pPr algn="r">
              <a:spcBef>
                <a:spcPct val="50000"/>
              </a:spcBef>
            </a:pPr>
            <a:r>
              <a:rPr lang="en-US" sz="4400" dirty="0">
                <a:solidFill>
                  <a:srgbClr val="FFFFFF"/>
                </a:solidFill>
                <a:latin typeface="Tahoma"/>
                <a:cs typeface="Alvi Nastaleeq" pitchFamily="2" charset="-78"/>
              </a:rPr>
              <a:t>Think</a:t>
            </a:r>
          </a:p>
        </p:txBody>
      </p:sp>
      <p:sp>
        <p:nvSpPr>
          <p:cNvPr id="47112" name="Rectangle 16"/>
          <p:cNvSpPr>
            <a:spLocks noChangeArrowheads="1"/>
          </p:cNvSpPr>
          <p:nvPr/>
        </p:nvSpPr>
        <p:spPr bwMode="auto">
          <a:xfrm>
            <a:off x="4654251" y="2340114"/>
            <a:ext cx="2481770" cy="707886"/>
          </a:xfrm>
          <a:prstGeom prst="rect">
            <a:avLst/>
          </a:prstGeom>
          <a:noFill/>
          <a:ln w="9525">
            <a:noFill/>
            <a:miter lim="800000"/>
            <a:headEnd/>
            <a:tailEnd/>
          </a:ln>
        </p:spPr>
        <p:txBody>
          <a:bodyPr wrap="none">
            <a:spAutoFit/>
          </a:bodyPr>
          <a:lstStyle/>
          <a:p>
            <a:pPr algn="ctr">
              <a:spcBef>
                <a:spcPct val="50000"/>
              </a:spcBef>
            </a:pPr>
            <a:r>
              <a:rPr lang="en-US" sz="4000" b="1" dirty="0" smtClean="0">
                <a:solidFill>
                  <a:srgbClr val="00B050"/>
                </a:solidFill>
                <a:latin typeface="Tahoma"/>
                <a:cs typeface="Alvi Nastaleeq" pitchFamily="2" charset="-78"/>
              </a:rPr>
              <a:t>1 minute</a:t>
            </a:r>
            <a:endParaRPr lang="en-US" sz="4000" b="1" dirty="0">
              <a:solidFill>
                <a:srgbClr val="00B050"/>
              </a:solidFill>
              <a:latin typeface="Tahoma"/>
              <a:cs typeface="Alvi Nastaleeq" pitchFamily="2" charset="-78"/>
            </a:endParaRPr>
          </a:p>
        </p:txBody>
      </p:sp>
      <p:sp>
        <p:nvSpPr>
          <p:cNvPr id="9" name="Rectangle 8"/>
          <p:cNvSpPr/>
          <p:nvPr/>
        </p:nvSpPr>
        <p:spPr bwMode="auto">
          <a:xfrm>
            <a:off x="3505200" y="2324100"/>
            <a:ext cx="5303520" cy="7315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spcBef>
                <a:spcPct val="50000"/>
              </a:spcBef>
            </a:pPr>
            <a:endParaRPr lang="en-US" sz="4800" b="1">
              <a:solidFill>
                <a:srgbClr val="FFFFFF"/>
              </a:solidFill>
              <a:latin typeface="Tahoma"/>
              <a:cs typeface="Alvi Nastaleeq" pitchFamily="2" charset="-78"/>
            </a:endParaRPr>
          </a:p>
        </p:txBody>
      </p:sp>
      <p:sp>
        <p:nvSpPr>
          <p:cNvPr id="10" name="Rectangle 9"/>
          <p:cNvSpPr/>
          <p:nvPr/>
        </p:nvSpPr>
        <p:spPr>
          <a:xfrm>
            <a:off x="3475038" y="3726180"/>
            <a:ext cx="5211762" cy="657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sz="4800" b="1" dirty="0">
              <a:solidFill>
                <a:srgbClr val="000066"/>
              </a:solidFill>
            </a:endParaRPr>
          </a:p>
        </p:txBody>
      </p:sp>
      <p:sp>
        <p:nvSpPr>
          <p:cNvPr id="11" name="Rectangle 16"/>
          <p:cNvSpPr>
            <a:spLocks noChangeArrowheads="1"/>
          </p:cNvSpPr>
          <p:nvPr/>
        </p:nvSpPr>
        <p:spPr bwMode="auto">
          <a:xfrm>
            <a:off x="4445803" y="3704094"/>
            <a:ext cx="2746266" cy="707886"/>
          </a:xfrm>
          <a:prstGeom prst="rect">
            <a:avLst/>
          </a:prstGeom>
          <a:noFill/>
          <a:ln w="9525">
            <a:noFill/>
            <a:miter lim="800000"/>
            <a:headEnd/>
            <a:tailEnd/>
          </a:ln>
        </p:spPr>
        <p:txBody>
          <a:bodyPr wrap="none">
            <a:spAutoFit/>
          </a:bodyPr>
          <a:lstStyle/>
          <a:p>
            <a:pPr algn="ctr">
              <a:spcBef>
                <a:spcPct val="50000"/>
              </a:spcBef>
            </a:pPr>
            <a:r>
              <a:rPr lang="en-US" sz="4000" b="1" dirty="0" smtClean="0">
                <a:solidFill>
                  <a:srgbClr val="00B050"/>
                </a:solidFill>
                <a:latin typeface="Tahoma"/>
                <a:cs typeface="Alvi Nastaleeq" pitchFamily="2" charset="-78"/>
              </a:rPr>
              <a:t>2 </a:t>
            </a:r>
            <a:r>
              <a:rPr lang="en-US" sz="4000" b="1" dirty="0">
                <a:solidFill>
                  <a:srgbClr val="00B050"/>
                </a:solidFill>
                <a:latin typeface="Tahoma"/>
                <a:cs typeface="Alvi Nastaleeq" pitchFamily="2" charset="-78"/>
              </a:rPr>
              <a:t>minutes</a:t>
            </a:r>
          </a:p>
        </p:txBody>
      </p:sp>
      <p:sp>
        <p:nvSpPr>
          <p:cNvPr id="12" name="Rectangle 11"/>
          <p:cNvSpPr/>
          <p:nvPr/>
        </p:nvSpPr>
        <p:spPr bwMode="auto">
          <a:xfrm>
            <a:off x="3429000" y="3688080"/>
            <a:ext cx="5303520" cy="7315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spcBef>
                <a:spcPct val="50000"/>
              </a:spcBef>
            </a:pPr>
            <a:endParaRPr lang="en-US" sz="4800" b="1">
              <a:solidFill>
                <a:srgbClr val="FFFFFF"/>
              </a:solidFill>
              <a:latin typeface="Tahoma"/>
              <a:cs typeface="Alvi Nastaleeq" pitchFamily="2" charset="-78"/>
            </a:endParaRPr>
          </a:p>
        </p:txBody>
      </p:sp>
      <p:sp>
        <p:nvSpPr>
          <p:cNvPr id="17" name="Rectangle 16"/>
          <p:cNvSpPr/>
          <p:nvPr/>
        </p:nvSpPr>
        <p:spPr>
          <a:xfrm>
            <a:off x="3475038" y="5097780"/>
            <a:ext cx="5211762" cy="657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sz="4800" b="1" dirty="0">
              <a:solidFill>
                <a:srgbClr val="000066"/>
              </a:solidFill>
            </a:endParaRPr>
          </a:p>
        </p:txBody>
      </p:sp>
      <p:sp>
        <p:nvSpPr>
          <p:cNvPr id="18" name="Rectangle 16"/>
          <p:cNvSpPr>
            <a:spLocks noChangeArrowheads="1"/>
          </p:cNvSpPr>
          <p:nvPr/>
        </p:nvSpPr>
        <p:spPr bwMode="auto">
          <a:xfrm>
            <a:off x="4445803" y="5075694"/>
            <a:ext cx="2746266" cy="707886"/>
          </a:xfrm>
          <a:prstGeom prst="rect">
            <a:avLst/>
          </a:prstGeom>
          <a:noFill/>
          <a:ln w="9525">
            <a:noFill/>
            <a:miter lim="800000"/>
            <a:headEnd/>
            <a:tailEnd/>
          </a:ln>
        </p:spPr>
        <p:txBody>
          <a:bodyPr wrap="none">
            <a:spAutoFit/>
          </a:bodyPr>
          <a:lstStyle/>
          <a:p>
            <a:pPr algn="ctr">
              <a:spcBef>
                <a:spcPct val="50000"/>
              </a:spcBef>
            </a:pPr>
            <a:r>
              <a:rPr lang="en-US" sz="4000" b="1" dirty="0" smtClean="0">
                <a:solidFill>
                  <a:srgbClr val="00B050"/>
                </a:solidFill>
                <a:latin typeface="Tahoma"/>
                <a:cs typeface="Alvi Nastaleeq" pitchFamily="2" charset="-78"/>
              </a:rPr>
              <a:t>4 </a:t>
            </a:r>
            <a:r>
              <a:rPr lang="en-US" sz="4000" b="1" dirty="0">
                <a:solidFill>
                  <a:srgbClr val="00B050"/>
                </a:solidFill>
                <a:latin typeface="Tahoma"/>
                <a:cs typeface="Alvi Nastaleeq" pitchFamily="2" charset="-78"/>
              </a:rPr>
              <a:t>minutes</a:t>
            </a:r>
          </a:p>
        </p:txBody>
      </p:sp>
      <p:sp>
        <p:nvSpPr>
          <p:cNvPr id="19" name="Rectangle 18"/>
          <p:cNvSpPr/>
          <p:nvPr/>
        </p:nvSpPr>
        <p:spPr bwMode="auto">
          <a:xfrm>
            <a:off x="3429000" y="5059680"/>
            <a:ext cx="5303520" cy="7315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spcBef>
                <a:spcPct val="50000"/>
              </a:spcBef>
            </a:pPr>
            <a:endParaRPr lang="en-US" sz="4800" b="1">
              <a:solidFill>
                <a:srgbClr val="FFFFFF"/>
              </a:solidFill>
              <a:latin typeface="Tahoma"/>
              <a:cs typeface="Alvi Nastaleeq" pitchFamily="2" charset="-78"/>
            </a:endParaRPr>
          </a:p>
        </p:txBody>
      </p:sp>
    </p:spTree>
    <p:extLst>
      <p:ext uri="{BB962C8B-B14F-4D97-AF65-F5344CB8AC3E}">
        <p14:creationId xmlns:p14="http://schemas.microsoft.com/office/powerpoint/2010/main" val="7467205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2" fill="hold" grpId="0" nodeType="clickEffect">
                                  <p:stCondLst>
                                    <p:cond delay="0"/>
                                  </p:stCondLst>
                                  <p:childTnLst>
                                    <p:animEffect transition="out" filter="slide(fromRight)">
                                      <p:cBhvr>
                                        <p:cTn id="6" dur="60000"/>
                                        <p:tgtEl>
                                          <p:spTgt spid="16"/>
                                        </p:tgtEl>
                                      </p:cBhvr>
                                    </p:animEffect>
                                    <p:set>
                                      <p:cBhvr>
                                        <p:cTn id="7" dur="1" fill="hold">
                                          <p:stCondLst>
                                            <p:cond delay="599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2" fill="hold" grpId="0" nodeType="clickEffect">
                                  <p:stCondLst>
                                    <p:cond delay="0"/>
                                  </p:stCondLst>
                                  <p:childTnLst>
                                    <p:animEffect transition="out" filter="slide(fromRight)">
                                      <p:cBhvr>
                                        <p:cTn id="11" dur="120000"/>
                                        <p:tgtEl>
                                          <p:spTgt spid="10"/>
                                        </p:tgtEl>
                                      </p:cBhvr>
                                    </p:animEffect>
                                    <p:set>
                                      <p:cBhvr>
                                        <p:cTn id="12" dur="1" fill="hold">
                                          <p:stCondLst>
                                            <p:cond delay="119999"/>
                                          </p:stCondLst>
                                        </p:cTn>
                                        <p:tgtEl>
                                          <p:spTgt spid="10"/>
                                        </p:tgtEl>
                                        <p:attrNameLst>
                                          <p:attrName>style.visibility</p:attrName>
                                        </p:attrNameLst>
                                      </p:cBhvr>
                                      <p:to>
                                        <p:strVal val="hidden"/>
                                      </p:to>
                                    </p:set>
                                  </p:childTnLst>
                                </p:cTn>
                              </p:par>
                            </p:childTnLst>
                          </p:cTn>
                        </p:par>
                        <p:par>
                          <p:cTn id="13" fill="hold">
                            <p:stCondLst>
                              <p:cond delay="120000"/>
                            </p:stCondLst>
                            <p:childTnLst>
                              <p:par>
                                <p:cTn id="14" presetID="12" presetClass="exit" presetSubtype="2" fill="hold" grpId="0" nodeType="afterEffect">
                                  <p:stCondLst>
                                    <p:cond delay="0"/>
                                  </p:stCondLst>
                                  <p:childTnLst>
                                    <p:animEffect transition="out" filter="slide(fromRight)">
                                      <p:cBhvr>
                                        <p:cTn id="15" dur="240000"/>
                                        <p:tgtEl>
                                          <p:spTgt spid="17"/>
                                        </p:tgtEl>
                                      </p:cBhvr>
                                    </p:animEffect>
                                    <p:set>
                                      <p:cBhvr>
                                        <p:cTn id="16" dur="1" fill="hold">
                                          <p:stCondLst>
                                            <p:cond delay="239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429000" y="253425"/>
            <a:ext cx="2514600" cy="584775"/>
          </a:xfrm>
          <a:prstGeom prst="rect">
            <a:avLst/>
          </a:prstGeom>
          <a:noFill/>
          <a:ln w="9525" algn="ctr">
            <a:noFill/>
            <a:miter lim="800000"/>
            <a:headEnd/>
            <a:tailEnd/>
          </a:ln>
        </p:spPr>
        <p:txBody>
          <a:bodyPr>
            <a:spAutoFit/>
          </a:bodyPr>
          <a:lstStyle/>
          <a:p>
            <a:pPr algn="ctr"/>
            <a:r>
              <a:rPr lang="ur-PK" sz="3200" b="0" dirty="0" smtClean="0">
                <a:solidFill>
                  <a:srgbClr val="FFFFFF"/>
                </a:solidFill>
                <a:latin typeface="Alvi Nastaleeq" pitchFamily="2" charset="-78"/>
                <a:sym typeface="AGA Arabesque" pitchFamily="2" charset="2"/>
              </a:rPr>
              <a:t>بسم الله الرحمن الرحيم</a:t>
            </a:r>
            <a:endParaRPr lang="en-US" sz="3200" b="0" dirty="0">
              <a:solidFill>
                <a:srgbClr val="FFFFFF"/>
              </a:solidFill>
              <a:latin typeface="Alvi Nastaleeq" pitchFamily="2" charset="-78"/>
              <a:sym typeface="AGA Arabesque" pitchFamily="2" charset="2"/>
            </a:endParaRPr>
          </a:p>
        </p:txBody>
      </p:sp>
      <p:sp>
        <p:nvSpPr>
          <p:cNvPr id="6" name="Rectangle 3"/>
          <p:cNvSpPr>
            <a:spLocks noGrp="1" noChangeArrowheads="1"/>
          </p:cNvSpPr>
          <p:nvPr>
            <p:ph type="ctrTitle"/>
          </p:nvPr>
        </p:nvSpPr>
        <p:spPr>
          <a:xfrm>
            <a:off x="0" y="3429000"/>
            <a:ext cx="9144000" cy="1828800"/>
          </a:xfrm>
        </p:spPr>
        <p:txBody>
          <a:bodyPr/>
          <a:lstStyle/>
          <a:p>
            <a:pPr eaLnBrk="1" hangingPunct="1"/>
            <a:r>
              <a:rPr lang="en-US" sz="2400" i="1" dirty="0" smtClean="0">
                <a:solidFill>
                  <a:srgbClr val="FFFF00"/>
                </a:solidFill>
                <a:cs typeface="Tahoma" pitchFamily="34" charset="0"/>
              </a:rPr>
              <a:t/>
            </a:r>
            <a:br>
              <a:rPr lang="en-US" sz="2400" i="1" dirty="0" smtClean="0">
                <a:solidFill>
                  <a:srgbClr val="FFFF00"/>
                </a:solidFill>
                <a:cs typeface="Tahoma" pitchFamily="34" charset="0"/>
              </a:rPr>
            </a:br>
            <a:r>
              <a:rPr lang="en-US" sz="4800" b="1" dirty="0" smtClean="0">
                <a:solidFill>
                  <a:srgbClr val="FFFF00"/>
                </a:solidFill>
                <a:cs typeface="Tahoma" pitchFamily="34" charset="0"/>
              </a:rPr>
              <a:t>Let’s Understand the Qur’an </a:t>
            </a:r>
            <a:br>
              <a:rPr lang="en-US" sz="4800" b="1" dirty="0" smtClean="0">
                <a:solidFill>
                  <a:srgbClr val="FFFF00"/>
                </a:solidFill>
                <a:cs typeface="Tahoma" pitchFamily="34" charset="0"/>
              </a:rPr>
            </a:br>
            <a:r>
              <a:rPr lang="en-US" sz="4800" dirty="0" smtClean="0">
                <a:solidFill>
                  <a:srgbClr val="FFFF00"/>
                </a:solidFill>
                <a:cs typeface="Tahoma" pitchFamily="34" charset="0"/>
              </a:rPr>
              <a:t/>
            </a:r>
            <a:br>
              <a:rPr lang="en-US" sz="4800" dirty="0" smtClean="0">
                <a:solidFill>
                  <a:srgbClr val="FFFF00"/>
                </a:solidFill>
                <a:cs typeface="Tahoma" pitchFamily="34" charset="0"/>
              </a:rPr>
            </a:br>
            <a:r>
              <a:rPr lang="en-US" sz="4800" b="1" dirty="0" smtClean="0">
                <a:solidFill>
                  <a:srgbClr val="FFFFFF"/>
                </a:solidFill>
                <a:cs typeface="Tahoma" pitchFamily="34" charset="0"/>
              </a:rPr>
              <a:t>Lesson – 3b</a:t>
            </a:r>
            <a:br>
              <a:rPr lang="en-US" sz="4800" b="1" dirty="0" smtClean="0">
                <a:solidFill>
                  <a:srgbClr val="FFFFFF"/>
                </a:solidFill>
                <a:cs typeface="Tahoma" pitchFamily="34" charset="0"/>
              </a:rPr>
            </a:br>
            <a:r>
              <a:rPr lang="en-US" sz="2800" dirty="0" smtClean="0">
                <a:solidFill>
                  <a:srgbClr val="FFFF00"/>
                </a:solidFill>
                <a:cs typeface="Tahoma" pitchFamily="34" charset="0"/>
              </a:rPr>
              <a:t/>
            </a:r>
            <a:br>
              <a:rPr lang="en-US" sz="2800" dirty="0" smtClean="0">
                <a:solidFill>
                  <a:srgbClr val="FFFF00"/>
                </a:solidFill>
                <a:cs typeface="Tahoma" pitchFamily="34" charset="0"/>
              </a:rPr>
            </a:br>
            <a:r>
              <a:rPr lang="en-US" sz="2800" dirty="0" smtClean="0">
                <a:solidFill>
                  <a:srgbClr val="FFFF00"/>
                </a:solidFill>
                <a:cs typeface="Tahoma" pitchFamily="34" charset="0"/>
              </a:rPr>
              <a:t/>
            </a:r>
            <a:br>
              <a:rPr lang="en-US" sz="2800" dirty="0" smtClean="0">
                <a:solidFill>
                  <a:srgbClr val="FFFF00"/>
                </a:solidFill>
                <a:cs typeface="Tahoma" pitchFamily="34" charset="0"/>
              </a:rPr>
            </a:br>
            <a:endParaRPr lang="en-US" dirty="0" smtClean="0">
              <a:solidFill>
                <a:srgbClr val="FFFF00"/>
              </a:solidFill>
              <a:cs typeface="Tahoma" pitchFamily="34" charset="0"/>
            </a:endParaRPr>
          </a:p>
        </p:txBody>
      </p:sp>
    </p:spTree>
    <p:extLst>
      <p:ext uri="{BB962C8B-B14F-4D97-AF65-F5344CB8AC3E}">
        <p14:creationId xmlns:p14="http://schemas.microsoft.com/office/powerpoint/2010/main" val="3353739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609600"/>
            <a:ext cx="8229600" cy="1143000"/>
          </a:xfrm>
        </p:spPr>
        <p:txBody>
          <a:bodyPr/>
          <a:lstStyle/>
          <a:p>
            <a:pPr algn="l" eaLnBrk="1" hangingPunct="1"/>
            <a:r>
              <a:rPr lang="ur-PK" sz="9600" smtClean="0">
                <a:cs typeface="Alvi Nastaleeq" pitchFamily="2" charset="-78"/>
              </a:rPr>
              <a:t>قواعد</a:t>
            </a:r>
            <a:r>
              <a:rPr lang="ur-PK" sz="8800" smtClean="0"/>
              <a:t> – </a:t>
            </a:r>
            <a:r>
              <a:rPr lang="en-US" sz="8800" smtClean="0"/>
              <a:t>Grammar</a:t>
            </a:r>
          </a:p>
        </p:txBody>
      </p:sp>
      <p:pic>
        <p:nvPicPr>
          <p:cNvPr id="30723" name="Picture 3" descr="j0252349"/>
          <p:cNvPicPr>
            <a:picLocks noChangeAspect="1" noChangeArrowheads="1"/>
          </p:cNvPicPr>
          <p:nvPr/>
        </p:nvPicPr>
        <p:blipFill>
          <a:blip r:embed="rId3" cstate="print"/>
          <a:srcRect/>
          <a:stretch>
            <a:fillRect/>
          </a:stretch>
        </p:blipFill>
        <p:spPr bwMode="auto">
          <a:xfrm rot="6063666" flipV="1">
            <a:off x="1794669" y="2667794"/>
            <a:ext cx="5129213" cy="3121025"/>
          </a:xfrm>
          <a:prstGeom prst="rect">
            <a:avLst/>
          </a:prstGeom>
          <a:noFill/>
          <a:ln w="9525">
            <a:noFill/>
            <a:miter lim="800000"/>
            <a:headEnd/>
            <a:tailEnd/>
          </a:ln>
        </p:spPr>
      </p:pic>
    </p:spTree>
    <p:extLst>
      <p:ext uri="{BB962C8B-B14F-4D97-AF65-F5344CB8AC3E}">
        <p14:creationId xmlns:p14="http://schemas.microsoft.com/office/powerpoint/2010/main" val="1212625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1143000"/>
          </a:xfrm>
          <a:noFill/>
        </p:spPr>
        <p:txBody>
          <a:bodyPr/>
          <a:lstStyle/>
          <a:p>
            <a:pPr rtl="0"/>
            <a:r>
              <a:rPr lang="en-US" dirty="0" smtClean="0">
                <a:cs typeface="Tahoma" pitchFamily="34" charset="0"/>
              </a:rPr>
              <a:t>Use TPI</a:t>
            </a:r>
            <a:br>
              <a:rPr lang="en-US" dirty="0" smtClean="0">
                <a:cs typeface="Tahoma" pitchFamily="34" charset="0"/>
              </a:rPr>
            </a:br>
            <a:r>
              <a:rPr lang="en-US" sz="3200" b="0" dirty="0" smtClean="0">
                <a:cs typeface="Tahoma" pitchFamily="34" charset="0"/>
              </a:rPr>
              <a:t>(Total Physical Interaction)</a:t>
            </a:r>
            <a:endParaRPr lang="en-US" b="0" dirty="0" smtClean="0">
              <a:latin typeface="Nafees Nastaleeq v1.01" pitchFamily="2" charset="-78"/>
              <a:cs typeface="Nafees Nastaleeq v1.01" pitchFamily="2" charset="-78"/>
            </a:endParaRPr>
          </a:p>
        </p:txBody>
      </p:sp>
      <p:sp>
        <p:nvSpPr>
          <p:cNvPr id="8195" name="Rectangle 3"/>
          <p:cNvSpPr>
            <a:spLocks noGrp="1" noChangeArrowheads="1"/>
          </p:cNvSpPr>
          <p:nvPr>
            <p:ph idx="1"/>
          </p:nvPr>
        </p:nvSpPr>
        <p:spPr>
          <a:xfrm>
            <a:off x="685800" y="1793875"/>
            <a:ext cx="8229600" cy="4530725"/>
          </a:xfrm>
        </p:spPr>
        <p:txBody>
          <a:bodyPr/>
          <a:lstStyle/>
          <a:p>
            <a:pPr marL="635000" indent="-635000" algn="l" rtl="0">
              <a:lnSpc>
                <a:spcPct val="90000"/>
              </a:lnSpc>
              <a:spcBef>
                <a:spcPct val="60000"/>
              </a:spcBef>
              <a:buFont typeface="Wingdings" pitchFamily="2" charset="2"/>
              <a:buChar char="ü"/>
            </a:pPr>
            <a:r>
              <a:rPr lang="en-US" b="1" dirty="0" smtClean="0">
                <a:cs typeface="Tahoma" pitchFamily="34" charset="0"/>
              </a:rPr>
              <a:t>Hear it</a:t>
            </a:r>
          </a:p>
          <a:p>
            <a:pPr marL="635000" indent="-635000" algn="l" rtl="0">
              <a:lnSpc>
                <a:spcPct val="90000"/>
              </a:lnSpc>
              <a:spcBef>
                <a:spcPct val="60000"/>
              </a:spcBef>
              <a:buFont typeface="Wingdings" pitchFamily="2" charset="2"/>
              <a:buChar char="ü"/>
            </a:pPr>
            <a:r>
              <a:rPr lang="en-US" b="1" dirty="0" smtClean="0">
                <a:cs typeface="Tahoma" pitchFamily="34" charset="0"/>
              </a:rPr>
              <a:t>See it</a:t>
            </a:r>
          </a:p>
          <a:p>
            <a:pPr marL="635000" indent="-635000" algn="l" rtl="0">
              <a:lnSpc>
                <a:spcPct val="90000"/>
              </a:lnSpc>
              <a:spcBef>
                <a:spcPct val="60000"/>
              </a:spcBef>
              <a:buFont typeface="Wingdings" pitchFamily="2" charset="2"/>
              <a:buChar char="ü"/>
            </a:pPr>
            <a:r>
              <a:rPr lang="en-US" b="1" dirty="0" smtClean="0">
                <a:cs typeface="Tahoma" pitchFamily="34" charset="0"/>
              </a:rPr>
              <a:t>Think it</a:t>
            </a:r>
          </a:p>
          <a:p>
            <a:pPr marL="635000" indent="-635000" algn="l" rtl="0">
              <a:lnSpc>
                <a:spcPct val="90000"/>
              </a:lnSpc>
              <a:spcBef>
                <a:spcPct val="60000"/>
              </a:spcBef>
              <a:buFont typeface="Wingdings" pitchFamily="2" charset="2"/>
              <a:buChar char="ü"/>
            </a:pPr>
            <a:r>
              <a:rPr lang="en-US" b="1" dirty="0" smtClean="0">
                <a:cs typeface="Tahoma" pitchFamily="34" charset="0"/>
              </a:rPr>
              <a:t>Say it </a:t>
            </a:r>
          </a:p>
          <a:p>
            <a:pPr marL="635000" indent="-635000" algn="l" rtl="0">
              <a:lnSpc>
                <a:spcPct val="90000"/>
              </a:lnSpc>
              <a:spcBef>
                <a:spcPct val="60000"/>
              </a:spcBef>
              <a:buFont typeface="Wingdings" pitchFamily="2" charset="2"/>
              <a:buChar char="ü"/>
            </a:pPr>
            <a:r>
              <a:rPr lang="en-US" b="1" dirty="0" smtClean="0">
                <a:cs typeface="Tahoma" pitchFamily="34" charset="0"/>
              </a:rPr>
              <a:t>Show it</a:t>
            </a:r>
          </a:p>
          <a:p>
            <a:pPr marL="635000" indent="-635000" algn="l" rtl="0">
              <a:lnSpc>
                <a:spcPct val="90000"/>
              </a:lnSpc>
              <a:spcBef>
                <a:spcPct val="60000"/>
              </a:spcBef>
              <a:buFont typeface="Wingdings" pitchFamily="2" charset="2"/>
              <a:buChar char="ü"/>
            </a:pPr>
            <a:r>
              <a:rPr lang="en-US" b="1" dirty="0" smtClean="0">
                <a:cs typeface="Tahoma" pitchFamily="34" charset="0"/>
              </a:rPr>
              <a:t>Do it will love &amp; enthusiasm </a:t>
            </a:r>
          </a:p>
        </p:txBody>
      </p:sp>
    </p:spTree>
    <p:extLst>
      <p:ext uri="{BB962C8B-B14F-4D97-AF65-F5344CB8AC3E}">
        <p14:creationId xmlns:p14="http://schemas.microsoft.com/office/powerpoint/2010/main" val="389169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3"/>
          <p:cNvSpPr>
            <a:spLocks noChangeArrowheads="1"/>
          </p:cNvSpPr>
          <p:nvPr/>
        </p:nvSpPr>
        <p:spPr bwMode="auto">
          <a:xfrm>
            <a:off x="228600" y="2057400"/>
            <a:ext cx="4191000" cy="2514600"/>
          </a:xfrm>
          <a:prstGeom prst="irregularSeal1">
            <a:avLst/>
          </a:prstGeom>
          <a:solidFill>
            <a:srgbClr val="FF0000"/>
          </a:solidFill>
          <a:ln w="25400" algn="ctr">
            <a:noFill/>
            <a:miter lim="800000"/>
            <a:headEnd/>
            <a:tailEnd/>
          </a:ln>
        </p:spPr>
        <p:txBody>
          <a:bodyPr anchor="ctr">
            <a:spAutoFit/>
          </a:bodyPr>
          <a:lstStyle/>
          <a:p>
            <a:endParaRPr lang="en-US">
              <a:solidFill>
                <a:srgbClr val="FFFFFF"/>
              </a:solidFill>
            </a:endParaRPr>
          </a:p>
        </p:txBody>
      </p:sp>
      <p:sp>
        <p:nvSpPr>
          <p:cNvPr id="2163716" name="Text Box 4"/>
          <p:cNvSpPr txBox="1">
            <a:spLocks noChangeArrowheads="1"/>
          </p:cNvSpPr>
          <p:nvPr/>
        </p:nvSpPr>
        <p:spPr bwMode="auto">
          <a:xfrm>
            <a:off x="685800" y="2667000"/>
            <a:ext cx="3260725" cy="854075"/>
          </a:xfrm>
          <a:prstGeom prst="rect">
            <a:avLst/>
          </a:prstGeom>
          <a:noFill/>
          <a:ln w="19050" algn="ctr">
            <a:noFill/>
            <a:miter lim="800000"/>
            <a:headEnd/>
            <a:tailEnd/>
          </a:ln>
          <a:effectLst/>
        </p:spPr>
        <p:txBody>
          <a:bodyPr>
            <a:spAutoFit/>
          </a:bodyPr>
          <a:lstStyle/>
          <a:p>
            <a:pPr algn="ctr" rtl="1">
              <a:spcBef>
                <a:spcPct val="0"/>
              </a:spcBef>
              <a:defRPr/>
            </a:pPr>
            <a:endParaRPr lang="ar-SA" sz="600">
              <a:solidFill>
                <a:srgbClr val="FFFFFF"/>
              </a:solidFill>
              <a:effectLst>
                <a:outerShdw blurRad="38100" dist="38100" dir="2700000" algn="tl">
                  <a:srgbClr val="000080"/>
                </a:outerShdw>
              </a:effectLst>
              <a:latin typeface="Nafees Web Naskh" pitchFamily="2" charset="-78"/>
              <a:cs typeface="Nafees Web Naskh" pitchFamily="2" charset="-78"/>
            </a:endParaRPr>
          </a:p>
          <a:p>
            <a:pPr algn="ctr" rtl="1">
              <a:spcBef>
                <a:spcPct val="0"/>
              </a:spcBef>
              <a:defRPr/>
            </a:pPr>
            <a:r>
              <a:rPr lang="ur-PK" sz="4400" b="0">
                <a:solidFill>
                  <a:srgbClr val="FFFFFF"/>
                </a:solidFill>
                <a:effectLst>
                  <a:outerShdw blurRad="38100" dist="38100" dir="2700000" algn="tl">
                    <a:srgbClr val="000080"/>
                  </a:outerShdw>
                </a:effectLst>
                <a:cs typeface="Tahoma" pitchFamily="34" charset="0"/>
              </a:rPr>
              <a:t> </a:t>
            </a:r>
            <a:r>
              <a:rPr lang="en-US" sz="4400" b="0">
                <a:solidFill>
                  <a:srgbClr val="FFFFFF"/>
                </a:solidFill>
                <a:effectLst>
                  <a:outerShdw blurRad="38100" dist="38100" dir="2700000" algn="tl">
                    <a:srgbClr val="000080"/>
                  </a:outerShdw>
                </a:effectLst>
                <a:cs typeface="Tahoma" pitchFamily="34" charset="0"/>
              </a:rPr>
              <a:t>1295 Times</a:t>
            </a:r>
            <a:endParaRPr lang="ur-PK" sz="4400" b="0">
              <a:solidFill>
                <a:srgbClr val="FFFFFF"/>
              </a:solidFill>
              <a:effectLst>
                <a:outerShdw blurRad="38100" dist="38100" dir="2700000" algn="tl">
                  <a:srgbClr val="000080"/>
                </a:outerShdw>
              </a:effectLst>
              <a:cs typeface="Tahoma" pitchFamily="34" charset="0"/>
            </a:endParaRPr>
          </a:p>
        </p:txBody>
      </p:sp>
      <p:pic>
        <p:nvPicPr>
          <p:cNvPr id="32772" name="Picture 25" descr="j0252349"/>
          <p:cNvPicPr>
            <a:picLocks noChangeAspect="1" noChangeArrowheads="1"/>
          </p:cNvPicPr>
          <p:nvPr/>
        </p:nvPicPr>
        <p:blipFill>
          <a:blip r:embed="rId3" cstate="print"/>
          <a:srcRect/>
          <a:stretch>
            <a:fillRect/>
          </a:stretch>
        </p:blipFill>
        <p:spPr bwMode="auto">
          <a:xfrm rot="6063666" flipV="1">
            <a:off x="873125" y="498475"/>
            <a:ext cx="990600" cy="603250"/>
          </a:xfrm>
          <a:prstGeom prst="rect">
            <a:avLst/>
          </a:prstGeom>
          <a:noFill/>
          <a:ln w="9525">
            <a:noFill/>
            <a:miter lim="800000"/>
            <a:headEnd/>
            <a:tailEnd/>
          </a:ln>
        </p:spPr>
      </p:pic>
      <p:graphicFrame>
        <p:nvGraphicFramePr>
          <p:cNvPr id="66603" name="Group 43"/>
          <p:cNvGraphicFramePr>
            <a:graphicFrameLocks noGrp="1"/>
          </p:cNvGraphicFramePr>
          <p:nvPr>
            <p:ph/>
          </p:nvPr>
        </p:nvGraphicFramePr>
        <p:xfrm>
          <a:off x="4800600" y="277813"/>
          <a:ext cx="3200400" cy="6583680"/>
        </p:xfrm>
        <a:graphic>
          <a:graphicData uri="http://schemas.openxmlformats.org/drawingml/2006/table">
            <a:tbl>
              <a:tblPr/>
              <a:tblGrid>
                <a:gridCol w="1828800"/>
                <a:gridCol w="1371600"/>
              </a:tblGrid>
              <a:tr h="9763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homa" pitchFamily="34" charset="0"/>
                        </a:rPr>
                        <a:t>He</a:t>
                      </a:r>
                      <a:endParaRPr kumimoji="0" lang="ar-SA" sz="40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homa" pitchFamily="34" charset="0"/>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Tajweed" pitchFamily="2" charset="-78"/>
                        </a:rPr>
                        <a:t>هُوَ</a:t>
                      </a:r>
                      <a:endParaRPr kumimoji="0" lang="ar-SA" sz="66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747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homa" pitchFamily="34" charset="0"/>
                        </a:rPr>
                        <a:t>They</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Tajweed" pitchFamily="2" charset="-78"/>
                        </a:rPr>
                        <a:t>هُمْ</a:t>
                      </a:r>
                      <a:endParaRPr kumimoji="0" lang="en-US" sz="66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Tajweed" pitchFamily="2" charset="-78"/>
                      </a:endParaRPr>
                    </a:p>
                  </a:txBody>
                  <a:tcPr anchor="b"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763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Tahoma" pitchFamily="34" charset="0"/>
                        </a:rPr>
                        <a:t>You</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Tajweed" pitchFamily="2" charset="-78"/>
                        </a:rPr>
                        <a:t>أَنْتَ</a:t>
                      </a:r>
                      <a:endParaRPr kumimoji="0" lang="en-US" sz="66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Tajweed" pitchFamily="2" charset="-7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747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Tahoma" pitchFamily="34" charset="0"/>
                        </a:rPr>
                        <a:t>You All</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Tajweed" pitchFamily="2" charset="-78"/>
                        </a:rPr>
                        <a:t>أَنْتُمْ</a:t>
                      </a:r>
                      <a:endParaRPr kumimoji="0" lang="en-US" sz="66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Tajweed" pitchFamily="2" charset="-7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r>
              <a:tr h="9763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Tahoma" pitchFamily="34" charset="0"/>
                        </a:rPr>
                        <a:t>I</a:t>
                      </a: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Tajweed" pitchFamily="2" charset="-78"/>
                        </a:rPr>
                        <a:t>أَنَا</a:t>
                      </a:r>
                      <a:endParaRPr kumimoji="0" lang="en-US" sz="66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r>
              <a:tr h="9747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homa" pitchFamily="34" charset="0"/>
                        </a:rPr>
                        <a:t>We</a:t>
                      </a: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FFFF00"/>
                          </a:solidFill>
                          <a:effectLst>
                            <a:outerShdw blurRad="38100" dist="38100" dir="2700000" algn="tl">
                              <a:srgbClr val="000000"/>
                            </a:outerShdw>
                          </a:effectLst>
                          <a:latin typeface="Arial" pitchFamily="34" charset="0"/>
                          <a:cs typeface="Tajweed" pitchFamily="2" charset="-78"/>
                        </a:rPr>
                        <a:t>نَحْنُ</a:t>
                      </a:r>
                      <a:endParaRPr kumimoji="0" lang="en-US" sz="6600" b="0" i="0" u="none" strike="noStrike" cap="none" normalizeH="0" baseline="0" dirty="0" smtClean="0">
                        <a:ln>
                          <a:noFill/>
                        </a:ln>
                        <a:solidFill>
                          <a:srgbClr val="FFFF00"/>
                        </a:solidFill>
                        <a:effectLst>
                          <a:outerShdw blurRad="38100" dist="38100" dir="2700000" algn="tl">
                            <a:srgbClr val="000000"/>
                          </a:outerShdw>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r>
            </a:tbl>
          </a:graphicData>
        </a:graphic>
      </p:graphicFrame>
    </p:spTree>
    <p:extLst>
      <p:ext uri="{BB962C8B-B14F-4D97-AF65-F5344CB8AC3E}">
        <p14:creationId xmlns:p14="http://schemas.microsoft.com/office/powerpoint/2010/main" val="381857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22" descr="Image039"/>
          <p:cNvPicPr>
            <a:picLocks noChangeAspect="1" noChangeArrowheads="1"/>
          </p:cNvPicPr>
          <p:nvPr/>
        </p:nvPicPr>
        <p:blipFill>
          <a:blip r:embed="rId3" cstate="print"/>
          <a:srcRect/>
          <a:stretch>
            <a:fillRect/>
          </a:stretch>
        </p:blipFill>
        <p:spPr bwMode="auto">
          <a:xfrm>
            <a:off x="3429000" y="1219200"/>
            <a:ext cx="1190625" cy="1101725"/>
          </a:xfrm>
          <a:prstGeom prst="rect">
            <a:avLst/>
          </a:prstGeom>
          <a:noFill/>
          <a:ln w="9525">
            <a:noFill/>
            <a:miter lim="800000"/>
            <a:headEnd/>
            <a:tailEnd/>
          </a:ln>
        </p:spPr>
      </p:pic>
      <p:pic>
        <p:nvPicPr>
          <p:cNvPr id="33795" name="Picture 23" descr="Image038"/>
          <p:cNvPicPr>
            <a:picLocks noChangeAspect="1" noChangeArrowheads="1"/>
          </p:cNvPicPr>
          <p:nvPr/>
        </p:nvPicPr>
        <p:blipFill>
          <a:blip r:embed="rId4" cstate="print"/>
          <a:srcRect/>
          <a:stretch>
            <a:fillRect/>
          </a:stretch>
        </p:blipFill>
        <p:spPr bwMode="auto">
          <a:xfrm>
            <a:off x="3429000" y="0"/>
            <a:ext cx="1176338" cy="1190625"/>
          </a:xfrm>
          <a:prstGeom prst="rect">
            <a:avLst/>
          </a:prstGeom>
          <a:noFill/>
          <a:ln w="9525">
            <a:noFill/>
            <a:miter lim="800000"/>
            <a:headEnd/>
            <a:tailEnd/>
          </a:ln>
        </p:spPr>
      </p:pic>
      <p:pic>
        <p:nvPicPr>
          <p:cNvPr id="33796" name="Picture 24" descr="Image040"/>
          <p:cNvPicPr>
            <a:picLocks noChangeAspect="1" noChangeArrowheads="1"/>
          </p:cNvPicPr>
          <p:nvPr/>
        </p:nvPicPr>
        <p:blipFill>
          <a:blip r:embed="rId5" cstate="print"/>
          <a:srcRect/>
          <a:stretch>
            <a:fillRect/>
          </a:stretch>
        </p:blipFill>
        <p:spPr bwMode="auto">
          <a:xfrm>
            <a:off x="1981200" y="1524000"/>
            <a:ext cx="1041400" cy="1528763"/>
          </a:xfrm>
          <a:prstGeom prst="rect">
            <a:avLst/>
          </a:prstGeom>
          <a:noFill/>
          <a:ln w="9525">
            <a:noFill/>
            <a:miter lim="800000"/>
            <a:headEnd/>
            <a:tailEnd/>
          </a:ln>
        </p:spPr>
      </p:pic>
      <p:pic>
        <p:nvPicPr>
          <p:cNvPr id="33797" name="Picture 25" descr="Image041"/>
          <p:cNvPicPr>
            <a:picLocks noChangeAspect="1" noChangeArrowheads="1"/>
          </p:cNvPicPr>
          <p:nvPr/>
        </p:nvPicPr>
        <p:blipFill>
          <a:blip r:embed="rId6" cstate="print"/>
          <a:srcRect/>
          <a:stretch>
            <a:fillRect/>
          </a:stretch>
        </p:blipFill>
        <p:spPr bwMode="auto">
          <a:xfrm>
            <a:off x="1981200" y="3276600"/>
            <a:ext cx="1095375" cy="1524000"/>
          </a:xfrm>
          <a:prstGeom prst="rect">
            <a:avLst/>
          </a:prstGeom>
          <a:noFill/>
          <a:ln w="9525">
            <a:noFill/>
            <a:miter lim="800000"/>
            <a:headEnd/>
            <a:tailEnd/>
          </a:ln>
        </p:spPr>
      </p:pic>
      <p:pic>
        <p:nvPicPr>
          <p:cNvPr id="33798" name="Picture 26" descr="Image043"/>
          <p:cNvPicPr>
            <a:picLocks noChangeAspect="1" noChangeArrowheads="1"/>
          </p:cNvPicPr>
          <p:nvPr/>
        </p:nvPicPr>
        <p:blipFill>
          <a:blip r:embed="rId7" cstate="print"/>
          <a:srcRect/>
          <a:stretch>
            <a:fillRect/>
          </a:stretch>
        </p:blipFill>
        <p:spPr bwMode="auto">
          <a:xfrm>
            <a:off x="3962400" y="5638800"/>
            <a:ext cx="990600" cy="1219200"/>
          </a:xfrm>
          <a:prstGeom prst="rect">
            <a:avLst/>
          </a:prstGeom>
          <a:noFill/>
          <a:ln w="9525">
            <a:noFill/>
            <a:miter lim="800000"/>
            <a:headEnd/>
            <a:tailEnd/>
          </a:ln>
        </p:spPr>
      </p:pic>
      <p:pic>
        <p:nvPicPr>
          <p:cNvPr id="33799" name="Picture 27" descr="Image045"/>
          <p:cNvPicPr>
            <a:picLocks noChangeAspect="1" noChangeArrowheads="1"/>
          </p:cNvPicPr>
          <p:nvPr/>
        </p:nvPicPr>
        <p:blipFill>
          <a:blip r:embed="rId8" cstate="print"/>
          <a:srcRect/>
          <a:stretch>
            <a:fillRect/>
          </a:stretch>
        </p:blipFill>
        <p:spPr bwMode="auto">
          <a:xfrm>
            <a:off x="3962400" y="4572000"/>
            <a:ext cx="998538" cy="1109663"/>
          </a:xfrm>
          <a:prstGeom prst="rect">
            <a:avLst/>
          </a:prstGeom>
          <a:noFill/>
          <a:ln w="9525">
            <a:noFill/>
            <a:miter lim="800000"/>
            <a:headEnd/>
            <a:tailEnd/>
          </a:ln>
        </p:spPr>
      </p:pic>
      <p:sp>
        <p:nvSpPr>
          <p:cNvPr id="33800" name="Line 28"/>
          <p:cNvSpPr>
            <a:spLocks noChangeShapeType="1"/>
          </p:cNvSpPr>
          <p:nvPr/>
        </p:nvSpPr>
        <p:spPr bwMode="auto">
          <a:xfrm flipH="1" flipV="1">
            <a:off x="3124200" y="2514600"/>
            <a:ext cx="1752600" cy="533400"/>
          </a:xfrm>
          <a:prstGeom prst="line">
            <a:avLst/>
          </a:prstGeom>
          <a:noFill/>
          <a:ln w="9525">
            <a:solidFill>
              <a:schemeClr val="tx1"/>
            </a:solidFill>
            <a:round/>
            <a:headEnd/>
            <a:tailEnd type="triangle" w="med" len="med"/>
          </a:ln>
        </p:spPr>
        <p:txBody>
          <a:bodyPr>
            <a:spAutoFit/>
          </a:bodyPr>
          <a:lstStyle/>
          <a:p>
            <a:endParaRPr lang="en-US">
              <a:solidFill>
                <a:srgbClr val="FFFFFF"/>
              </a:solidFill>
            </a:endParaRPr>
          </a:p>
        </p:txBody>
      </p:sp>
      <p:sp>
        <p:nvSpPr>
          <p:cNvPr id="33801" name="Line 29"/>
          <p:cNvSpPr>
            <a:spLocks noChangeShapeType="1"/>
          </p:cNvSpPr>
          <p:nvPr/>
        </p:nvSpPr>
        <p:spPr bwMode="auto">
          <a:xfrm flipH="1">
            <a:off x="3200400" y="3962400"/>
            <a:ext cx="1676400" cy="381000"/>
          </a:xfrm>
          <a:prstGeom prst="line">
            <a:avLst/>
          </a:prstGeom>
          <a:noFill/>
          <a:ln w="9525">
            <a:solidFill>
              <a:schemeClr val="tx1"/>
            </a:solidFill>
            <a:round/>
            <a:headEnd/>
            <a:tailEnd type="triangle" w="med" len="med"/>
          </a:ln>
        </p:spPr>
        <p:txBody>
          <a:bodyPr>
            <a:spAutoFit/>
          </a:bodyPr>
          <a:lstStyle/>
          <a:p>
            <a:endParaRPr lang="en-US">
              <a:solidFill>
                <a:srgbClr val="FFFFFF"/>
              </a:solidFill>
            </a:endParaRPr>
          </a:p>
        </p:txBody>
      </p:sp>
      <p:sp>
        <p:nvSpPr>
          <p:cNvPr id="2165790" name="Text Box 30"/>
          <p:cNvSpPr txBox="1">
            <a:spLocks noChangeArrowheads="1"/>
          </p:cNvSpPr>
          <p:nvPr/>
        </p:nvSpPr>
        <p:spPr bwMode="auto">
          <a:xfrm>
            <a:off x="228600" y="152400"/>
            <a:ext cx="2895600" cy="1190625"/>
          </a:xfrm>
          <a:prstGeom prst="rect">
            <a:avLst/>
          </a:prstGeom>
          <a:solidFill>
            <a:srgbClr val="FF3300"/>
          </a:solidFill>
          <a:ln w="9525" algn="ctr">
            <a:noFill/>
            <a:miter lim="800000"/>
            <a:headEnd/>
            <a:tailEnd/>
          </a:ln>
        </p:spPr>
        <p:txBody>
          <a:bodyPr lIns="0" rIns="0">
            <a:spAutoFit/>
          </a:bodyPr>
          <a:lstStyle/>
          <a:p>
            <a:pPr algn="ctr"/>
            <a:r>
              <a:rPr lang="en-US" sz="1800" b="0">
                <a:solidFill>
                  <a:srgbClr val="FFFF00"/>
                </a:solidFill>
                <a:cs typeface="Arial" pitchFamily="34" charset="0"/>
              </a:rPr>
              <a:t>TPI (Total Physical Interaction): See it; say it; </a:t>
            </a:r>
            <a:r>
              <a:rPr lang="en-US" sz="1800" b="0" u="sng">
                <a:solidFill>
                  <a:srgbClr val="FFFF00"/>
                </a:solidFill>
                <a:cs typeface="Arial" pitchFamily="34" charset="0"/>
              </a:rPr>
              <a:t>show it</a:t>
            </a:r>
            <a:r>
              <a:rPr lang="en-US" sz="1800" b="0">
                <a:solidFill>
                  <a:srgbClr val="FFFF00"/>
                </a:solidFill>
                <a:cs typeface="Arial" pitchFamily="34" charset="0"/>
              </a:rPr>
              <a:t>; listen to it; think it;…</a:t>
            </a:r>
            <a:endParaRPr lang="en-US" sz="1800" b="0">
              <a:solidFill>
                <a:srgbClr val="FFFFFF"/>
              </a:solidFill>
              <a:cs typeface="Arial" pitchFamily="34" charset="0"/>
            </a:endParaRPr>
          </a:p>
        </p:txBody>
      </p:sp>
      <p:graphicFrame>
        <p:nvGraphicFramePr>
          <p:cNvPr id="67622" name="Group 38"/>
          <p:cNvGraphicFramePr>
            <a:graphicFrameLocks noGrp="1"/>
          </p:cNvGraphicFramePr>
          <p:nvPr/>
        </p:nvGraphicFramePr>
        <p:xfrm>
          <a:off x="5181600" y="152400"/>
          <a:ext cx="3886200" cy="6583680"/>
        </p:xfrm>
        <a:graphic>
          <a:graphicData uri="http://schemas.openxmlformats.org/drawingml/2006/table">
            <a:tbl>
              <a:tblPr/>
              <a:tblGrid>
                <a:gridCol w="1943100"/>
                <a:gridCol w="1943100"/>
              </a:tblGrid>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Tahoma" pitchFamily="34" charset="0"/>
                        </a:rPr>
                        <a:t>He</a:t>
                      </a:r>
                      <a:endParaRPr kumimoji="0" lang="ar-SA" sz="40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Tahoma" pitchFamily="34" charset="0"/>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00"/>
                          </a:solidFill>
                          <a:effectLst/>
                          <a:latin typeface="Arial" pitchFamily="34" charset="0"/>
                          <a:cs typeface="Tajweed" pitchFamily="2" charset="-78"/>
                        </a:rPr>
                        <a:t>هُوَ</a:t>
                      </a:r>
                      <a:endParaRPr kumimoji="0" lang="ar-SA" sz="6600" b="0" i="0" u="none" strike="noStrike" cap="none" normalizeH="0" baseline="0" smtClean="0">
                        <a:ln>
                          <a:noFill/>
                        </a:ln>
                        <a:solidFill>
                          <a:srgbClr val="FFFF00"/>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Tahoma" pitchFamily="34" charset="0"/>
                        </a:rPr>
                        <a:t>They</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00"/>
                          </a:solidFill>
                          <a:effectLst/>
                          <a:latin typeface="Arial" pitchFamily="34" charset="0"/>
                          <a:cs typeface="Tajweed" pitchFamily="2" charset="-78"/>
                        </a:rPr>
                        <a:t>هُمْ</a:t>
                      </a:r>
                      <a:endParaRPr kumimoji="0" lang="en-US" sz="6600" b="0" i="0" u="none" strike="noStrike" cap="none" normalizeH="0" baseline="0" smtClean="0">
                        <a:ln>
                          <a:noFill/>
                        </a:ln>
                        <a:solidFill>
                          <a:srgbClr val="FFFF00"/>
                        </a:solidFill>
                        <a:effectLst/>
                        <a:latin typeface="Arial" pitchFamily="34" charset="0"/>
                        <a:cs typeface="Tajweed" pitchFamily="2" charset="-78"/>
                      </a:endParaRPr>
                    </a:p>
                  </a:txBody>
                  <a:tcPr anchor="b"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Tahoma" pitchFamily="34" charset="0"/>
                        </a:rPr>
                        <a:t>You</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0000"/>
                          </a:solidFill>
                          <a:effectLst/>
                          <a:latin typeface="Arial" pitchFamily="34" charset="0"/>
                          <a:cs typeface="Tajweed" pitchFamily="2" charset="-78"/>
                        </a:rPr>
                        <a:t>أَنْتَ</a:t>
                      </a:r>
                      <a:endParaRPr kumimoji="0" lang="en-US" sz="6600" b="0" i="0" u="none" strike="noStrike" cap="none" normalizeH="0" baseline="0" smtClean="0">
                        <a:ln>
                          <a:noFill/>
                        </a:ln>
                        <a:solidFill>
                          <a:srgbClr val="000000"/>
                        </a:solidFill>
                        <a:effectLst/>
                        <a:latin typeface="Arial" pitchFamily="34" charset="0"/>
                        <a:cs typeface="Tajweed" pitchFamily="2" charset="-7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Tahoma" pitchFamily="34" charset="0"/>
                        </a:rPr>
                        <a:t>You All</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0000"/>
                          </a:solidFill>
                          <a:effectLst/>
                          <a:latin typeface="Arial" pitchFamily="34" charset="0"/>
                          <a:cs typeface="Tajweed" pitchFamily="2" charset="-78"/>
                        </a:rPr>
                        <a:t>أَنْتُمْ</a:t>
                      </a:r>
                      <a:endParaRPr kumimoji="0" lang="en-US" sz="6600" b="0" i="0" u="none" strike="noStrike" cap="none" normalizeH="0" baseline="0" smtClean="0">
                        <a:ln>
                          <a:noFill/>
                        </a:ln>
                        <a:solidFill>
                          <a:srgbClr val="000000"/>
                        </a:solidFill>
                        <a:effectLst/>
                        <a:latin typeface="Arial" pitchFamily="34" charset="0"/>
                        <a:cs typeface="Tajweed" pitchFamily="2" charset="-7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Tahoma" pitchFamily="34" charset="0"/>
                        </a:rPr>
                        <a:t>I</a:t>
                      </a: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00"/>
                          </a:solidFill>
                          <a:effectLst/>
                          <a:latin typeface="Arial" pitchFamily="34" charset="0"/>
                          <a:cs typeface="Tajweed" pitchFamily="2" charset="-78"/>
                        </a:rPr>
                        <a:t>أَنَا</a:t>
                      </a:r>
                      <a:endParaRPr kumimoji="0" lang="en-US" sz="6600" b="0" i="0" u="none" strike="noStrike" cap="none" normalizeH="0" baseline="0" smtClean="0">
                        <a:ln>
                          <a:noFill/>
                        </a:ln>
                        <a:solidFill>
                          <a:srgbClr val="FFFF00"/>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Tahoma" pitchFamily="34" charset="0"/>
                        </a:rPr>
                        <a:t>WE</a:t>
                      </a: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00"/>
                          </a:solidFill>
                          <a:effectLst/>
                          <a:latin typeface="Arial" pitchFamily="34" charset="0"/>
                          <a:cs typeface="Tajweed" pitchFamily="2" charset="-78"/>
                        </a:rPr>
                        <a:t>نَحْنُ</a:t>
                      </a:r>
                      <a:endParaRPr kumimoji="0" lang="en-US" sz="6600" b="0" i="0" u="none" strike="noStrike" cap="none" normalizeH="0" baseline="0" smtClean="0">
                        <a:ln>
                          <a:noFill/>
                        </a:ln>
                        <a:solidFill>
                          <a:srgbClr val="FFFF00"/>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r>
            </a:tbl>
          </a:graphicData>
        </a:graphic>
      </p:graphicFrame>
    </p:spTree>
    <p:extLst>
      <p:ext uri="{BB962C8B-B14F-4D97-AF65-F5344CB8AC3E}">
        <p14:creationId xmlns:p14="http://schemas.microsoft.com/office/powerpoint/2010/main" val="1598666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16579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579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277813"/>
            <a:ext cx="8229600" cy="1143000"/>
          </a:xfrm>
          <a:noFill/>
        </p:spPr>
        <p:txBody>
          <a:bodyPr/>
          <a:lstStyle/>
          <a:p>
            <a:pPr rtl="0"/>
            <a:r>
              <a:rPr lang="en-US" dirty="0" smtClean="0"/>
              <a:t>Kinds of words that we speak or write (</a:t>
            </a:r>
            <a:r>
              <a:rPr lang="en-US" dirty="0" err="1" smtClean="0"/>
              <a:t>Kalimaat</a:t>
            </a:r>
            <a:r>
              <a:rPr lang="en-US" dirty="0" smtClean="0"/>
              <a:t>)</a:t>
            </a:r>
            <a:endParaRPr lang="ar-SA" dirty="0" smtClean="0"/>
          </a:p>
        </p:txBody>
      </p:sp>
      <p:graphicFrame>
        <p:nvGraphicFramePr>
          <p:cNvPr id="243715" name="Group 3"/>
          <p:cNvGraphicFramePr>
            <a:graphicFrameLocks noGrp="1"/>
          </p:cNvGraphicFramePr>
          <p:nvPr/>
        </p:nvGraphicFramePr>
        <p:xfrm>
          <a:off x="152400" y="2133600"/>
          <a:ext cx="8763000" cy="4064001"/>
        </p:xfrm>
        <a:graphic>
          <a:graphicData uri="http://schemas.openxmlformats.org/drawingml/2006/table">
            <a:tbl>
              <a:tblPr/>
              <a:tblGrid>
                <a:gridCol w="1905000"/>
                <a:gridCol w="1524000"/>
                <a:gridCol w="5334000"/>
              </a:tblGrid>
              <a:tr h="1354138">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ar-SA" sz="8000" b="0" i="0" u="none" strike="noStrike" cap="none" normalizeH="0" baseline="0" dirty="0" smtClean="0">
                          <a:ln>
                            <a:noFill/>
                          </a:ln>
                          <a:solidFill>
                            <a:srgbClr val="FFFF00"/>
                          </a:solidFill>
                          <a:effectLst/>
                          <a:latin typeface="Arial" pitchFamily="34" charset="0"/>
                          <a:cs typeface="Tajweed" pitchFamily="2" charset="-78"/>
                        </a:rPr>
                        <a:t>اِسْم</a:t>
                      </a:r>
                      <a:endParaRPr kumimoji="0" lang="en-US" sz="8000" b="0" i="0" u="none" strike="noStrike" cap="none" normalizeH="0" baseline="0" dirty="0" smtClean="0">
                        <a:ln>
                          <a:noFill/>
                        </a:ln>
                        <a:solidFill>
                          <a:srgbClr val="FFFF00"/>
                        </a:solidFill>
                        <a:effectLst/>
                        <a:latin typeface="Arial" pitchFamily="34" charset="0"/>
                        <a:cs typeface="Tajweed"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rgbClr val="FFFF00"/>
                          </a:solidFill>
                          <a:effectLst/>
                          <a:latin typeface="Tahoma" pitchFamily="34" charset="0"/>
                          <a:cs typeface="Tahoma" pitchFamily="34" charset="0"/>
                        </a:rPr>
                        <a:t>Noun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FFFF00"/>
                          </a:solidFill>
                          <a:effectLst/>
                          <a:latin typeface="Tahoma" pitchFamily="34" charset="0"/>
                          <a:cs typeface="Tahoma" pitchFamily="34" charset="0"/>
                        </a:rPr>
                        <a:t>Name </a:t>
                      </a:r>
                      <a:r>
                        <a:rPr kumimoji="0" lang="en-US" sz="2800" b="1" i="0" u="none" strike="noStrike" cap="none" normalizeH="0" baseline="0" dirty="0" smtClean="0">
                          <a:ln>
                            <a:noFill/>
                          </a:ln>
                          <a:solidFill>
                            <a:srgbClr val="FFFF00"/>
                          </a:solidFill>
                          <a:effectLst/>
                          <a:latin typeface="Tahoma" pitchFamily="34" charset="0"/>
                          <a:cs typeface="Tajweed" pitchFamily="2" charset="-78"/>
                        </a:rPr>
                        <a:t>(</a:t>
                      </a:r>
                      <a:r>
                        <a:rPr kumimoji="0" lang="ar-SA" sz="3200" b="1" i="0" u="none" strike="noStrike" cap="none" normalizeH="0" baseline="0" dirty="0" smtClean="0">
                          <a:ln>
                            <a:noFill/>
                          </a:ln>
                          <a:solidFill>
                            <a:srgbClr val="FFFF00"/>
                          </a:solidFill>
                          <a:effectLst/>
                          <a:latin typeface="Tahoma" pitchFamily="34" charset="0"/>
                          <a:cs typeface="Tajweed" pitchFamily="2" charset="-78"/>
                        </a:rPr>
                        <a:t>كِتَاب، مَكَّة</a:t>
                      </a:r>
                      <a:r>
                        <a:rPr kumimoji="0" lang="en-US" sz="2800" b="1" i="0" u="none" strike="noStrike" cap="none" normalizeH="0" baseline="0" dirty="0" smtClean="0">
                          <a:ln>
                            <a:noFill/>
                          </a:ln>
                          <a:solidFill>
                            <a:srgbClr val="FFFF00"/>
                          </a:solidFill>
                          <a:effectLst/>
                          <a:latin typeface="Tahoma" pitchFamily="34" charset="0"/>
                          <a:cs typeface="Tajweed" pitchFamily="2" charset="-78"/>
                        </a:rPr>
                        <a:t>)</a:t>
                      </a:r>
                    </a:p>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FFFF00"/>
                          </a:solidFill>
                          <a:effectLst/>
                          <a:latin typeface="Tahoma" pitchFamily="34" charset="0"/>
                          <a:cs typeface="Tahoma" pitchFamily="34" charset="0"/>
                        </a:rPr>
                        <a:t>Attribute </a:t>
                      </a:r>
                      <a:r>
                        <a:rPr kumimoji="0" lang="en-US" sz="2800" b="1" i="0" u="none" strike="noStrike" cap="none" normalizeH="0" baseline="0" dirty="0" smtClean="0">
                          <a:ln>
                            <a:noFill/>
                          </a:ln>
                          <a:solidFill>
                            <a:srgbClr val="FFFF00"/>
                          </a:solidFill>
                          <a:effectLst/>
                          <a:latin typeface="Tahoma" pitchFamily="34" charset="0"/>
                          <a:cs typeface="Tajweed" pitchFamily="2" charset="-78"/>
                        </a:rPr>
                        <a:t>(</a:t>
                      </a:r>
                      <a:r>
                        <a:rPr kumimoji="0" lang="ar-SA" sz="3200" b="1" i="0" u="none" strike="noStrike" cap="none" normalizeH="0" baseline="0" dirty="0" smtClean="0">
                          <a:ln>
                            <a:noFill/>
                          </a:ln>
                          <a:solidFill>
                            <a:srgbClr val="FFFF00"/>
                          </a:solidFill>
                          <a:effectLst/>
                          <a:latin typeface="Tahoma" pitchFamily="34" charset="0"/>
                          <a:cs typeface="Tajweed" pitchFamily="2" charset="-78"/>
                        </a:rPr>
                        <a:t>مُسْلِم، مُؤمِن</a:t>
                      </a:r>
                      <a:r>
                        <a:rPr kumimoji="0" lang="en-US" sz="2800" b="1" i="0" u="none" strike="noStrike" cap="none" normalizeH="0" baseline="0" dirty="0" smtClean="0">
                          <a:ln>
                            <a:noFill/>
                          </a:ln>
                          <a:solidFill>
                            <a:srgbClr val="FFFF00"/>
                          </a:solidFill>
                          <a:effectLst/>
                          <a:latin typeface="Tahoma" pitchFamily="34" charset="0"/>
                          <a:cs typeface="Tajweed" pitchFamily="2" charset="-78"/>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ar-SA" sz="8000" b="0" i="0" u="none" strike="noStrike" cap="none" normalizeH="0" baseline="0" smtClean="0">
                          <a:ln>
                            <a:noFill/>
                          </a:ln>
                          <a:solidFill>
                            <a:srgbClr val="FFFF00"/>
                          </a:solidFill>
                          <a:effectLst/>
                          <a:latin typeface="Arial" pitchFamily="34" charset="0"/>
                          <a:cs typeface="Tajweed" pitchFamily="2" charset="-78"/>
                        </a:rPr>
                        <a:t>فِعْل</a:t>
                      </a:r>
                      <a:endParaRPr kumimoji="0" lang="en-US" sz="8000" b="0" i="0" u="none" strike="noStrike" cap="none" normalizeH="0" baseline="0" smtClean="0">
                        <a:ln>
                          <a:noFill/>
                        </a:ln>
                        <a:solidFill>
                          <a:srgbClr val="FFFF00"/>
                        </a:solidFill>
                        <a:effectLst/>
                        <a:latin typeface="Arial" pitchFamily="34" charset="0"/>
                        <a:cs typeface="Tajweed"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rgbClr val="FFFF00"/>
                          </a:solidFill>
                          <a:effectLst/>
                          <a:latin typeface="Tahoma" pitchFamily="34" charset="0"/>
                          <a:cs typeface="Tahoma" pitchFamily="34" charset="0"/>
                        </a:rPr>
                        <a:t>Verb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FFFF00"/>
                          </a:solidFill>
                          <a:effectLst/>
                          <a:latin typeface="Tahoma" pitchFamily="34" charset="0"/>
                          <a:cs typeface="Tahoma" pitchFamily="34" charset="0"/>
                        </a:rPr>
                        <a:t>Tells us about an action </a:t>
                      </a:r>
                    </a:p>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ar-SA" sz="3200" b="1" i="0" u="none" strike="noStrike" cap="none" normalizeH="0" baseline="0" dirty="0" smtClean="0">
                          <a:ln>
                            <a:noFill/>
                          </a:ln>
                          <a:solidFill>
                            <a:srgbClr val="FFFF00"/>
                          </a:solidFill>
                          <a:effectLst/>
                          <a:latin typeface="Tahoma" pitchFamily="34" charset="0"/>
                          <a:cs typeface="Tajweed" pitchFamily="2" charset="-78"/>
                        </a:rPr>
                        <a:t>فَتَحَ، عَمِلُوا</a:t>
                      </a:r>
                      <a:endParaRPr kumimoji="0" lang="en-US" sz="3200" b="1" i="0" u="none" strike="noStrike" cap="none" normalizeH="0" baseline="0" dirty="0" smtClean="0">
                        <a:ln>
                          <a:noFill/>
                        </a:ln>
                        <a:solidFill>
                          <a:srgbClr val="FFFF00"/>
                        </a:solidFill>
                        <a:effectLst/>
                        <a:latin typeface="Tahoma" pitchFamily="34" charset="0"/>
                        <a:cs typeface="Tajweed"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ar-SA" sz="7200" b="0" i="0" u="none" strike="noStrike" cap="none" normalizeH="0" baseline="0" smtClean="0">
                          <a:ln>
                            <a:noFill/>
                          </a:ln>
                          <a:solidFill>
                            <a:srgbClr val="FFFF00"/>
                          </a:solidFill>
                          <a:effectLst/>
                          <a:latin typeface="Arial" pitchFamily="34" charset="0"/>
                          <a:cs typeface="Tajweed" pitchFamily="2" charset="-78"/>
                        </a:rPr>
                        <a:t>حَرْف</a:t>
                      </a:r>
                      <a:endParaRPr kumimoji="0" lang="en-US" sz="7200" b="0" i="0" u="none" strike="noStrike" cap="none" normalizeH="0" baseline="0" smtClean="0">
                        <a:ln>
                          <a:noFill/>
                        </a:ln>
                        <a:solidFill>
                          <a:srgbClr val="FFFF00"/>
                        </a:solidFill>
                        <a:effectLst/>
                        <a:latin typeface="Arial" pitchFamily="34" charset="0"/>
                        <a:cs typeface="Tajweed"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smtClean="0">
                          <a:ln>
                            <a:noFill/>
                          </a:ln>
                          <a:solidFill>
                            <a:srgbClr val="FFFF00"/>
                          </a:solidFill>
                          <a:effectLst/>
                          <a:latin typeface="Tahoma" pitchFamily="34" charset="0"/>
                          <a:cs typeface="Tahoma" pitchFamily="34" charset="0"/>
                        </a:rPr>
                        <a:t>Letter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FFFF00"/>
                          </a:solidFill>
                          <a:effectLst/>
                          <a:latin typeface="Tahoma" pitchFamily="34" charset="0"/>
                          <a:cs typeface="Tahoma" pitchFamily="34" charset="0"/>
                        </a:rPr>
                        <a:t>Joins nouns and/or verbs</a:t>
                      </a:r>
                    </a:p>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ar-SA" sz="3200" b="1" i="0" u="none" strike="noStrike" cap="none" normalizeH="0" baseline="0" dirty="0" smtClean="0">
                          <a:ln>
                            <a:noFill/>
                          </a:ln>
                          <a:solidFill>
                            <a:srgbClr val="FFFF00"/>
                          </a:solidFill>
                          <a:effectLst/>
                          <a:latin typeface="Tahoma" pitchFamily="34" charset="0"/>
                          <a:cs typeface="Tajweed" pitchFamily="2" charset="-78"/>
                        </a:rPr>
                        <a:t>بِ، لِ، مِنْ، فِي، إنّ</a:t>
                      </a:r>
                      <a:endParaRPr kumimoji="0" lang="en-US" sz="3200" b="1" i="0" u="none" strike="noStrike" cap="none" normalizeH="0" baseline="0" dirty="0" smtClean="0">
                        <a:ln>
                          <a:noFill/>
                        </a:ln>
                        <a:solidFill>
                          <a:srgbClr val="FFFF00"/>
                        </a:solidFill>
                        <a:effectLst/>
                        <a:latin typeface="Tahoma" pitchFamily="34" charset="0"/>
                        <a:cs typeface="Tajweed"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8207990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277813"/>
            <a:ext cx="8229600" cy="1143000"/>
          </a:xfrm>
          <a:noFill/>
        </p:spPr>
        <p:txBody>
          <a:bodyPr/>
          <a:lstStyle/>
          <a:p>
            <a:r>
              <a:rPr lang="ar-SA" sz="11000" smtClean="0">
                <a:cs typeface="Tajweed" pitchFamily="2" charset="-78"/>
              </a:rPr>
              <a:t>اِسْم</a:t>
            </a:r>
            <a:r>
              <a:rPr lang="ar-SA" sz="8800" smtClean="0"/>
              <a:t> </a:t>
            </a:r>
            <a:r>
              <a:rPr lang="en-US" b="1" smtClean="0"/>
              <a:t>Noun</a:t>
            </a:r>
            <a:endParaRPr lang="ar-SA" sz="11000" b="1" smtClean="0">
              <a:cs typeface="Tajweed" pitchFamily="2" charset="-78"/>
            </a:endParaRPr>
          </a:p>
        </p:txBody>
      </p:sp>
      <p:sp>
        <p:nvSpPr>
          <p:cNvPr id="35843" name="Rectangle 3"/>
          <p:cNvSpPr>
            <a:spLocks noGrp="1" noChangeArrowheads="1"/>
          </p:cNvSpPr>
          <p:nvPr>
            <p:ph type="body" idx="4294967295"/>
          </p:nvPr>
        </p:nvSpPr>
        <p:spPr>
          <a:xfrm>
            <a:off x="0" y="1905000"/>
            <a:ext cx="8991600" cy="4191000"/>
          </a:xfrm>
          <a:noFill/>
        </p:spPr>
        <p:txBody>
          <a:bodyPr/>
          <a:lstStyle/>
          <a:p>
            <a:pPr marL="0" indent="0" algn="ctr">
              <a:buFont typeface="Wingdings" pitchFamily="2" charset="2"/>
              <a:buNone/>
            </a:pPr>
            <a:r>
              <a:rPr lang="ar-SA" sz="9600" smtClean="0">
                <a:cs typeface="Tajweed" pitchFamily="2" charset="-78"/>
              </a:rPr>
              <a:t>مُسْلِم  </a:t>
            </a:r>
            <a:r>
              <a:rPr lang="ar-SA" sz="9600" smtClean="0">
                <a:cs typeface="Tajweed" pitchFamily="2" charset="-78"/>
                <a:sym typeface="Symbol" pitchFamily="18" charset="2"/>
              </a:rPr>
              <a:t>، </a:t>
            </a:r>
            <a:r>
              <a:rPr lang="ar-SA" sz="9600" smtClean="0">
                <a:cs typeface="Tajweed" pitchFamily="2" charset="-78"/>
              </a:rPr>
              <a:t>مُؤْمِن  ، صَالِح</a:t>
            </a:r>
          </a:p>
          <a:p>
            <a:pPr marL="0" indent="0" algn="ctr">
              <a:buFont typeface="Wingdings" pitchFamily="2" charset="2"/>
              <a:buNone/>
            </a:pPr>
            <a:r>
              <a:rPr lang="ar-SA" sz="9600" smtClean="0">
                <a:cs typeface="Tajweed" pitchFamily="2" charset="-78"/>
              </a:rPr>
              <a:t>كَافِر </a:t>
            </a:r>
            <a:r>
              <a:rPr lang="ar-SA" sz="9600" smtClean="0">
                <a:cs typeface="Tajweed" pitchFamily="2" charset="-78"/>
                <a:sym typeface="Symbol" pitchFamily="18" charset="2"/>
              </a:rPr>
              <a:t>، </a:t>
            </a:r>
            <a:r>
              <a:rPr lang="ar-SA" sz="9600" smtClean="0">
                <a:cs typeface="Tajweed" pitchFamily="2" charset="-78"/>
              </a:rPr>
              <a:t>مُشْرِك </a:t>
            </a:r>
            <a:r>
              <a:rPr lang="ar-SA" sz="9600" smtClean="0">
                <a:cs typeface="Tajweed" pitchFamily="2" charset="-78"/>
                <a:sym typeface="Symbol" pitchFamily="18" charset="2"/>
              </a:rPr>
              <a:t>، </a:t>
            </a:r>
            <a:r>
              <a:rPr lang="ar-SA" sz="9600" smtClean="0">
                <a:cs typeface="Tajweed" pitchFamily="2" charset="-78"/>
              </a:rPr>
              <a:t>مُنَافِق</a:t>
            </a:r>
            <a:endParaRPr lang="en-US" sz="9600" smtClean="0">
              <a:cs typeface="Tajweed" pitchFamily="2" charset="-78"/>
            </a:endParaRPr>
          </a:p>
        </p:txBody>
      </p:sp>
    </p:spTree>
    <p:extLst>
      <p:ext uri="{BB962C8B-B14F-4D97-AF65-F5344CB8AC3E}">
        <p14:creationId xmlns:p14="http://schemas.microsoft.com/office/powerpoint/2010/main" val="20165405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257800" y="381000"/>
            <a:ext cx="3429000" cy="1143000"/>
          </a:xfrm>
        </p:spPr>
        <p:txBody>
          <a:bodyPr/>
          <a:lstStyle/>
          <a:p>
            <a:pPr eaLnBrk="1" hangingPunct="1"/>
            <a:r>
              <a:rPr lang="ar-SA" sz="11000" dirty="0" smtClean="0">
                <a:solidFill>
                  <a:srgbClr val="FFFF00"/>
                </a:solidFill>
                <a:cs typeface="Tajweed" pitchFamily="2" charset="-78"/>
              </a:rPr>
              <a:t>اِسْم</a:t>
            </a:r>
          </a:p>
        </p:txBody>
      </p:sp>
      <p:sp>
        <p:nvSpPr>
          <p:cNvPr id="36867" name="Rectangle 3"/>
          <p:cNvSpPr>
            <a:spLocks noGrp="1" noChangeArrowheads="1"/>
          </p:cNvSpPr>
          <p:nvPr>
            <p:ph idx="1"/>
          </p:nvPr>
        </p:nvSpPr>
        <p:spPr>
          <a:xfrm>
            <a:off x="76200" y="2590800"/>
            <a:ext cx="8991600" cy="4191000"/>
          </a:xfrm>
        </p:spPr>
        <p:txBody>
          <a:bodyPr/>
          <a:lstStyle/>
          <a:p>
            <a:pPr marL="0" indent="0" algn="ctr" eaLnBrk="1" hangingPunct="1">
              <a:buFont typeface="Wingdings" pitchFamily="2" charset="2"/>
              <a:buNone/>
            </a:pPr>
            <a:r>
              <a:rPr lang="ar-SA" sz="9600" smtClean="0">
                <a:cs typeface="Tajweed" pitchFamily="2" charset="-78"/>
              </a:rPr>
              <a:t>مُسْلِم  </a:t>
            </a:r>
            <a:r>
              <a:rPr lang="ar-SA" sz="9600" smtClean="0">
                <a:cs typeface="Tajweed" pitchFamily="2" charset="-78"/>
                <a:sym typeface="Symbol" pitchFamily="18" charset="2"/>
              </a:rPr>
              <a:t>، </a:t>
            </a:r>
            <a:r>
              <a:rPr lang="ar-SA" sz="9600" smtClean="0">
                <a:cs typeface="Tajweed" pitchFamily="2" charset="-78"/>
              </a:rPr>
              <a:t>مُؤْمِن  ، صَالِح</a:t>
            </a:r>
          </a:p>
          <a:p>
            <a:pPr marL="0" indent="0" algn="ctr" eaLnBrk="1" hangingPunct="1">
              <a:buFont typeface="Wingdings" pitchFamily="2" charset="2"/>
              <a:buNone/>
            </a:pPr>
            <a:r>
              <a:rPr lang="ar-SA" sz="9600" smtClean="0">
                <a:cs typeface="Tajweed" pitchFamily="2" charset="-78"/>
              </a:rPr>
              <a:t>كَافِر </a:t>
            </a:r>
            <a:r>
              <a:rPr lang="ar-SA" sz="9600" smtClean="0">
                <a:cs typeface="Tajweed" pitchFamily="2" charset="-78"/>
                <a:sym typeface="Symbol" pitchFamily="18" charset="2"/>
              </a:rPr>
              <a:t>، </a:t>
            </a:r>
            <a:r>
              <a:rPr lang="ar-SA" sz="9600" smtClean="0">
                <a:cs typeface="Tajweed" pitchFamily="2" charset="-78"/>
              </a:rPr>
              <a:t>مُشْرِك </a:t>
            </a:r>
            <a:r>
              <a:rPr lang="ar-SA" sz="9600" smtClean="0">
                <a:cs typeface="Tajweed" pitchFamily="2" charset="-78"/>
                <a:sym typeface="Symbol" pitchFamily="18" charset="2"/>
              </a:rPr>
              <a:t>، </a:t>
            </a:r>
            <a:r>
              <a:rPr lang="ar-SA" sz="9600" smtClean="0">
                <a:cs typeface="Tajweed" pitchFamily="2" charset="-78"/>
              </a:rPr>
              <a:t>مُنَافِق</a:t>
            </a:r>
            <a:endParaRPr lang="en-US" sz="9600" smtClean="0">
              <a:cs typeface="Tajweed" pitchFamily="2" charset="-78"/>
            </a:endParaRPr>
          </a:p>
        </p:txBody>
      </p:sp>
      <p:sp>
        <p:nvSpPr>
          <p:cNvPr id="2" name="Rectangle 2"/>
          <p:cNvSpPr>
            <a:spLocks noChangeArrowheads="1"/>
          </p:cNvSpPr>
          <p:nvPr/>
        </p:nvSpPr>
        <p:spPr bwMode="auto">
          <a:xfrm>
            <a:off x="990600" y="457200"/>
            <a:ext cx="3962400" cy="1143000"/>
          </a:xfrm>
          <a:prstGeom prst="rect">
            <a:avLst/>
          </a:prstGeom>
          <a:noFill/>
          <a:ln w="9525">
            <a:noFill/>
            <a:miter lim="800000"/>
            <a:headEnd/>
            <a:tailEnd/>
          </a:ln>
        </p:spPr>
        <p:txBody>
          <a:bodyPr anchor="ctr"/>
          <a:lstStyle/>
          <a:p>
            <a:pPr algn="ctr" rtl="1">
              <a:spcBef>
                <a:spcPct val="0"/>
              </a:spcBef>
              <a:defRPr/>
            </a:pPr>
            <a:r>
              <a:rPr lang="en-US" sz="4400" b="0">
                <a:solidFill>
                  <a:srgbClr val="FFFF00"/>
                </a:solidFill>
                <a:effectLst>
                  <a:outerShdw blurRad="38100" dist="38100" dir="2700000" algn="tl">
                    <a:srgbClr val="FFFFFF"/>
                  </a:outerShdw>
                </a:effectLst>
              </a:rPr>
              <a:t>To make plural</a:t>
            </a:r>
            <a:endParaRPr lang="ar-SA" sz="4400" b="0">
              <a:solidFill>
                <a:srgbClr val="FFFF00"/>
              </a:solidFill>
              <a:effectLst>
                <a:outerShdw blurRad="38100" dist="38100" dir="2700000" algn="tl">
                  <a:srgbClr val="FFFFFF"/>
                </a:outerShdw>
              </a:effectLst>
            </a:endParaRPr>
          </a:p>
        </p:txBody>
      </p:sp>
    </p:spTree>
    <p:extLst>
      <p:ext uri="{BB962C8B-B14F-4D97-AF65-F5344CB8AC3E}">
        <p14:creationId xmlns:p14="http://schemas.microsoft.com/office/powerpoint/2010/main" val="216655480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905000" y="1219200"/>
            <a:ext cx="6553200" cy="5578475"/>
          </a:xfrm>
          <a:prstGeom prst="rect">
            <a:avLst/>
          </a:prstGeom>
          <a:noFill/>
          <a:ln w="9525" algn="ctr">
            <a:noFill/>
            <a:miter lim="800000"/>
            <a:headEnd/>
            <a:tailEnd/>
          </a:ln>
        </p:spPr>
        <p:txBody>
          <a:bodyPr>
            <a:spAutoFit/>
          </a:bodyPr>
          <a:lstStyle/>
          <a:p>
            <a:pPr algn="r" rtl="1">
              <a:lnSpc>
                <a:spcPct val="120000"/>
              </a:lnSpc>
              <a:spcBef>
                <a:spcPct val="0"/>
              </a:spcBef>
            </a:pPr>
            <a:r>
              <a:rPr lang="ar-SA" sz="5000" b="0">
                <a:solidFill>
                  <a:srgbClr val="FFFFFF"/>
                </a:solidFill>
                <a:latin typeface="AGA Arabesque" pitchFamily="2" charset="2"/>
                <a:cs typeface="Tajweed" pitchFamily="2" charset="-78"/>
              </a:rPr>
              <a:t>مُسْلِم  </a:t>
            </a:r>
            <a:r>
              <a:rPr lang="en-US" sz="5000" b="0">
                <a:solidFill>
                  <a:srgbClr val="FFFFFF"/>
                </a:solidFill>
                <a:latin typeface="AGA Arabesque" pitchFamily="2" charset="2"/>
                <a:cs typeface="Tajweed" pitchFamily="2" charset="-78"/>
                <a:sym typeface="Symbol" pitchFamily="18" charset="2"/>
              </a:rPr>
              <a:t></a:t>
            </a:r>
            <a:r>
              <a:rPr lang="ar-SA" sz="5000" b="0">
                <a:solidFill>
                  <a:srgbClr val="FFFFFF"/>
                </a:solidFill>
                <a:latin typeface="AGA Arabesque" pitchFamily="2" charset="2"/>
                <a:cs typeface="Tajweed" pitchFamily="2" charset="-78"/>
                <a:sym typeface="Symbol" pitchFamily="18" charset="2"/>
              </a:rPr>
              <a:t> </a:t>
            </a:r>
            <a:r>
              <a:rPr lang="ar-SA" sz="5000" b="0">
                <a:solidFill>
                  <a:srgbClr val="FFFFFF"/>
                </a:solidFill>
                <a:latin typeface="AGA Arabesque" pitchFamily="2" charset="2"/>
                <a:cs typeface="Tajweed" pitchFamily="2" charset="-78"/>
              </a:rPr>
              <a:t> مُسْلِمُون، مُسْلِمِين</a:t>
            </a:r>
          </a:p>
          <a:p>
            <a:pPr algn="r" rtl="1">
              <a:lnSpc>
                <a:spcPct val="120000"/>
              </a:lnSpc>
              <a:spcBef>
                <a:spcPct val="0"/>
              </a:spcBef>
            </a:pPr>
            <a:r>
              <a:rPr lang="ar-SA" sz="5000" b="0">
                <a:solidFill>
                  <a:srgbClr val="FFFFFF"/>
                </a:solidFill>
                <a:latin typeface="AGA Arabesque" pitchFamily="2" charset="2"/>
                <a:cs typeface="Tajweed" pitchFamily="2" charset="-78"/>
              </a:rPr>
              <a:t>مُؤْمِن  </a:t>
            </a:r>
            <a:r>
              <a:rPr lang="en-US" sz="5000" b="0">
                <a:solidFill>
                  <a:srgbClr val="FFFFFF"/>
                </a:solidFill>
                <a:latin typeface="AGA Arabesque" pitchFamily="2" charset="2"/>
                <a:cs typeface="Tajweed" pitchFamily="2" charset="-78"/>
                <a:sym typeface="Symbol" pitchFamily="18" charset="2"/>
              </a:rPr>
              <a:t></a:t>
            </a:r>
            <a:r>
              <a:rPr lang="ar-SA" sz="5000" b="0">
                <a:solidFill>
                  <a:srgbClr val="FFFFFF"/>
                </a:solidFill>
                <a:latin typeface="AGA Arabesque" pitchFamily="2" charset="2"/>
                <a:cs typeface="Tajweed" pitchFamily="2" charset="-78"/>
                <a:sym typeface="Symbol" pitchFamily="18" charset="2"/>
              </a:rPr>
              <a:t>   </a:t>
            </a:r>
            <a:r>
              <a:rPr lang="ar-SA" sz="5000" b="0">
                <a:solidFill>
                  <a:srgbClr val="FFFFFF"/>
                </a:solidFill>
                <a:latin typeface="AGA Arabesque" pitchFamily="2" charset="2"/>
                <a:cs typeface="Tajweed" pitchFamily="2" charset="-78"/>
              </a:rPr>
              <a:t>مُؤمِنُون،   مُؤمِنِين </a:t>
            </a:r>
          </a:p>
          <a:p>
            <a:pPr algn="r" rtl="1">
              <a:lnSpc>
                <a:spcPct val="120000"/>
              </a:lnSpc>
              <a:spcBef>
                <a:spcPct val="0"/>
              </a:spcBef>
            </a:pPr>
            <a:r>
              <a:rPr lang="ar-SA" sz="5000" b="0">
                <a:solidFill>
                  <a:srgbClr val="FFFFFF"/>
                </a:solidFill>
                <a:latin typeface="AGA Arabesque" pitchFamily="2" charset="2"/>
                <a:cs typeface="Tajweed" pitchFamily="2" charset="-78"/>
              </a:rPr>
              <a:t>صَالِح  </a:t>
            </a:r>
            <a:r>
              <a:rPr lang="en-US" sz="5000" b="0">
                <a:solidFill>
                  <a:srgbClr val="FFFFFF"/>
                </a:solidFill>
                <a:latin typeface="AGA Arabesque" pitchFamily="2" charset="2"/>
                <a:cs typeface="Tajweed" pitchFamily="2" charset="-78"/>
                <a:sym typeface="Symbol" pitchFamily="18" charset="2"/>
              </a:rPr>
              <a:t></a:t>
            </a:r>
            <a:r>
              <a:rPr lang="ar-SA" sz="5000" b="0">
                <a:solidFill>
                  <a:srgbClr val="FFFFFF"/>
                </a:solidFill>
                <a:latin typeface="AGA Arabesque" pitchFamily="2" charset="2"/>
                <a:cs typeface="Tajweed" pitchFamily="2" charset="-78"/>
              </a:rPr>
              <a:t>  صَالِحُون، صَالِحِين</a:t>
            </a:r>
          </a:p>
          <a:p>
            <a:pPr algn="r" rtl="1">
              <a:lnSpc>
                <a:spcPct val="120000"/>
              </a:lnSpc>
              <a:spcBef>
                <a:spcPct val="0"/>
              </a:spcBef>
            </a:pPr>
            <a:r>
              <a:rPr lang="ar-SA" sz="5000" b="0">
                <a:solidFill>
                  <a:srgbClr val="FFFFFF"/>
                </a:solidFill>
                <a:latin typeface="AGA Arabesque" pitchFamily="2" charset="2"/>
                <a:cs typeface="Tajweed" pitchFamily="2" charset="-78"/>
              </a:rPr>
              <a:t>كَافِر   </a:t>
            </a:r>
            <a:r>
              <a:rPr lang="en-US" sz="5000" b="0">
                <a:solidFill>
                  <a:srgbClr val="FFFFFF"/>
                </a:solidFill>
                <a:latin typeface="AGA Arabesque" pitchFamily="2" charset="2"/>
                <a:cs typeface="Tajweed" pitchFamily="2" charset="-78"/>
                <a:sym typeface="Symbol" pitchFamily="18" charset="2"/>
              </a:rPr>
              <a:t></a:t>
            </a:r>
            <a:r>
              <a:rPr lang="ar-SA" sz="5000" b="0">
                <a:solidFill>
                  <a:srgbClr val="FFFFFF"/>
                </a:solidFill>
                <a:latin typeface="AGA Arabesque" pitchFamily="2" charset="2"/>
                <a:cs typeface="Tajweed" pitchFamily="2" charset="-78"/>
              </a:rPr>
              <a:t>  كَافِرُون ،   كَافِرِين</a:t>
            </a:r>
          </a:p>
          <a:p>
            <a:pPr algn="r" rtl="1">
              <a:lnSpc>
                <a:spcPct val="120000"/>
              </a:lnSpc>
              <a:spcBef>
                <a:spcPct val="0"/>
              </a:spcBef>
            </a:pPr>
            <a:r>
              <a:rPr lang="ar-SA" sz="5000" b="0">
                <a:solidFill>
                  <a:srgbClr val="FFFFFF"/>
                </a:solidFill>
                <a:latin typeface="AGA Arabesque" pitchFamily="2" charset="2"/>
                <a:cs typeface="Tajweed" pitchFamily="2" charset="-78"/>
              </a:rPr>
              <a:t>مُشْرِك </a:t>
            </a:r>
            <a:r>
              <a:rPr lang="en-US" sz="5000" b="0">
                <a:solidFill>
                  <a:srgbClr val="FFFFFF"/>
                </a:solidFill>
                <a:latin typeface="AGA Arabesque" pitchFamily="2" charset="2"/>
                <a:cs typeface="Tajweed" pitchFamily="2" charset="-78"/>
                <a:sym typeface="Symbol" pitchFamily="18" charset="2"/>
              </a:rPr>
              <a:t></a:t>
            </a:r>
            <a:r>
              <a:rPr lang="ar-SA" sz="5000" b="0">
                <a:solidFill>
                  <a:srgbClr val="FFFFFF"/>
                </a:solidFill>
                <a:latin typeface="AGA Arabesque" pitchFamily="2" charset="2"/>
                <a:cs typeface="Tajweed" pitchFamily="2" charset="-78"/>
              </a:rPr>
              <a:t>  مُشْرِكُون، مُشْرِكِين</a:t>
            </a:r>
          </a:p>
          <a:p>
            <a:pPr algn="r" rtl="1">
              <a:lnSpc>
                <a:spcPct val="120000"/>
              </a:lnSpc>
              <a:spcBef>
                <a:spcPct val="0"/>
              </a:spcBef>
            </a:pPr>
            <a:r>
              <a:rPr lang="ar-SA" sz="5000" b="0">
                <a:solidFill>
                  <a:srgbClr val="FFFFFF"/>
                </a:solidFill>
                <a:latin typeface="AGA Arabesque" pitchFamily="2" charset="2"/>
                <a:cs typeface="Tajweed" pitchFamily="2" charset="-78"/>
              </a:rPr>
              <a:t>مُنَافِق  </a:t>
            </a:r>
            <a:r>
              <a:rPr lang="en-US" sz="5000" b="0">
                <a:solidFill>
                  <a:srgbClr val="FFFFFF"/>
                </a:solidFill>
                <a:latin typeface="AGA Arabesque" pitchFamily="2" charset="2"/>
                <a:cs typeface="Tajweed" pitchFamily="2" charset="-78"/>
                <a:sym typeface="Symbol" pitchFamily="18" charset="2"/>
              </a:rPr>
              <a:t></a:t>
            </a:r>
            <a:r>
              <a:rPr lang="ar-SA" sz="5000" b="0">
                <a:solidFill>
                  <a:srgbClr val="FFFFFF"/>
                </a:solidFill>
                <a:latin typeface="AGA Arabesque" pitchFamily="2" charset="2"/>
                <a:cs typeface="Tajweed" pitchFamily="2" charset="-78"/>
              </a:rPr>
              <a:t>  مُنَافِقُون،   مُنَافِقِين</a:t>
            </a:r>
            <a:endParaRPr lang="en-US" sz="5000" b="0">
              <a:solidFill>
                <a:srgbClr val="FFFFFF"/>
              </a:solidFill>
              <a:latin typeface="AGA Arabesque" pitchFamily="2" charset="2"/>
              <a:cs typeface="Tajweed" pitchFamily="2" charset="-78"/>
            </a:endParaRPr>
          </a:p>
        </p:txBody>
      </p:sp>
      <p:grpSp>
        <p:nvGrpSpPr>
          <p:cNvPr id="37891" name="Group 3"/>
          <p:cNvGrpSpPr>
            <a:grpSpLocks/>
          </p:cNvGrpSpPr>
          <p:nvPr/>
        </p:nvGrpSpPr>
        <p:grpSpPr bwMode="auto">
          <a:xfrm rot="-2183588">
            <a:off x="-1143000" y="685800"/>
            <a:ext cx="5181600" cy="1752600"/>
            <a:chOff x="1296" y="-144"/>
            <a:chExt cx="3264" cy="1104"/>
          </a:xfrm>
        </p:grpSpPr>
        <p:sp>
          <p:nvSpPr>
            <p:cNvPr id="37894" name="AutoShape 4"/>
            <p:cNvSpPr>
              <a:spLocks noChangeArrowheads="1"/>
            </p:cNvSpPr>
            <p:nvPr/>
          </p:nvSpPr>
          <p:spPr bwMode="auto">
            <a:xfrm>
              <a:off x="1296" y="-144"/>
              <a:ext cx="3264" cy="1104"/>
            </a:xfrm>
            <a:prstGeom prst="irregularSeal1">
              <a:avLst/>
            </a:prstGeom>
            <a:solidFill>
              <a:srgbClr val="FF0000"/>
            </a:solidFill>
            <a:ln w="25400" algn="ctr">
              <a:noFill/>
              <a:miter lim="800000"/>
              <a:headEnd/>
              <a:tailEnd/>
            </a:ln>
          </p:spPr>
          <p:txBody>
            <a:bodyPr anchor="ctr">
              <a:spAutoFit/>
            </a:bodyPr>
            <a:lstStyle/>
            <a:p>
              <a:endParaRPr lang="en-US">
                <a:solidFill>
                  <a:srgbClr val="FFFFFF"/>
                </a:solidFill>
              </a:endParaRPr>
            </a:p>
          </p:txBody>
        </p:sp>
        <p:sp>
          <p:nvSpPr>
            <p:cNvPr id="2171909" name="Text Box 5"/>
            <p:cNvSpPr txBox="1">
              <a:spLocks noChangeArrowheads="1"/>
            </p:cNvSpPr>
            <p:nvPr/>
          </p:nvSpPr>
          <p:spPr bwMode="auto">
            <a:xfrm>
              <a:off x="1914" y="121"/>
              <a:ext cx="2064" cy="442"/>
            </a:xfrm>
            <a:prstGeom prst="rect">
              <a:avLst/>
            </a:prstGeom>
            <a:noFill/>
            <a:ln w="19050" algn="ctr">
              <a:noFill/>
              <a:miter lim="800000"/>
              <a:headEnd/>
              <a:tailEnd/>
            </a:ln>
            <a:effectLst/>
          </p:spPr>
          <p:txBody>
            <a:bodyPr>
              <a:spAutoFit/>
            </a:bodyPr>
            <a:lstStyle/>
            <a:p>
              <a:pPr algn="ctr" rtl="1">
                <a:spcBef>
                  <a:spcPct val="0"/>
                </a:spcBef>
                <a:defRPr/>
              </a:pPr>
              <a:r>
                <a:rPr lang="ar-SA" sz="4000" dirty="0">
                  <a:solidFill>
                    <a:srgbClr val="FFFFFF"/>
                  </a:solidFill>
                  <a:effectLst>
                    <a:outerShdw blurRad="38100" dist="38100" dir="2700000" algn="tl">
                      <a:srgbClr val="000000"/>
                    </a:outerShdw>
                  </a:effectLst>
                  <a:latin typeface="Times New Roman" pitchFamily="18" charset="0"/>
                  <a:cs typeface="Times New Roman" pitchFamily="18" charset="0"/>
                </a:rPr>
                <a:t>جمع سالم: ون، ين</a:t>
              </a:r>
              <a:endParaRPr lang="en-US" sz="4000" baseline="30000"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grpSp>
      <p:pic>
        <p:nvPicPr>
          <p:cNvPr id="37892" name="Picture 6" descr="j0252349"/>
          <p:cNvPicPr>
            <a:picLocks noChangeAspect="1" noChangeArrowheads="1"/>
          </p:cNvPicPr>
          <p:nvPr/>
        </p:nvPicPr>
        <p:blipFill>
          <a:blip r:embed="rId3" cstate="print"/>
          <a:srcRect/>
          <a:stretch>
            <a:fillRect/>
          </a:stretch>
        </p:blipFill>
        <p:spPr bwMode="auto">
          <a:xfrm rot="6063666" flipV="1">
            <a:off x="187325" y="422275"/>
            <a:ext cx="990600" cy="603250"/>
          </a:xfrm>
          <a:prstGeom prst="rect">
            <a:avLst/>
          </a:prstGeom>
          <a:noFill/>
          <a:ln w="9525">
            <a:noFill/>
            <a:miter lim="800000"/>
            <a:headEnd/>
            <a:tailEnd/>
          </a:ln>
        </p:spPr>
      </p:pic>
      <p:sp>
        <p:nvSpPr>
          <p:cNvPr id="37893" name="Rectangle 7"/>
          <p:cNvSpPr>
            <a:spLocks noGrp="1" noChangeArrowheads="1"/>
          </p:cNvSpPr>
          <p:nvPr>
            <p:ph type="title"/>
          </p:nvPr>
        </p:nvSpPr>
        <p:spPr>
          <a:xfrm>
            <a:off x="3048000" y="152400"/>
            <a:ext cx="6019800" cy="914400"/>
          </a:xfrm>
        </p:spPr>
        <p:txBody>
          <a:bodyPr/>
          <a:lstStyle/>
          <a:p>
            <a:pPr eaLnBrk="1" hangingPunct="1"/>
            <a:r>
              <a:rPr lang="en-US" dirty="0" smtClean="0">
                <a:solidFill>
                  <a:srgbClr val="FFFF00"/>
                </a:solidFill>
                <a:cs typeface="Alvi Nastaleeq" pitchFamily="2" charset="-78"/>
              </a:rPr>
              <a:t>One way of making plural</a:t>
            </a:r>
          </a:p>
        </p:txBody>
      </p:sp>
      <p:sp>
        <p:nvSpPr>
          <p:cNvPr id="8" name="Text Box 5"/>
          <p:cNvSpPr txBox="1">
            <a:spLocks noChangeArrowheads="1"/>
          </p:cNvSpPr>
          <p:nvPr/>
        </p:nvSpPr>
        <p:spPr bwMode="auto">
          <a:xfrm rot="19416412">
            <a:off x="-73088" y="2595583"/>
            <a:ext cx="3276600" cy="1323439"/>
          </a:xfrm>
          <a:prstGeom prst="rect">
            <a:avLst/>
          </a:prstGeom>
          <a:noFill/>
          <a:ln w="19050" algn="ctr">
            <a:noFill/>
            <a:miter lim="800000"/>
            <a:headEnd/>
            <a:tailEnd/>
          </a:ln>
          <a:effectLst/>
        </p:spPr>
        <p:txBody>
          <a:bodyPr>
            <a:spAutoFit/>
          </a:bodyPr>
          <a:lstStyle/>
          <a:p>
            <a:pPr algn="ctr">
              <a:spcBef>
                <a:spcPct val="0"/>
              </a:spcBef>
              <a:defRPr/>
            </a:pPr>
            <a:r>
              <a:rPr lang="en-US" sz="4000" dirty="0" smtClean="0">
                <a:solidFill>
                  <a:srgbClr val="FFFFFF"/>
                </a:solidFill>
                <a:effectLst>
                  <a:outerShdw blurRad="38100" dist="38100" dir="2700000" algn="tl">
                    <a:srgbClr val="000000"/>
                  </a:outerShdw>
                </a:effectLst>
                <a:latin typeface="Times New Roman" pitchFamily="18" charset="0"/>
                <a:cs typeface="Times New Roman" pitchFamily="18" charset="0"/>
              </a:rPr>
              <a:t>Sound Plural</a:t>
            </a:r>
            <a:r>
              <a:rPr lang="ar-SA" sz="4000" dirty="0" smtClean="0">
                <a:solidFill>
                  <a:srgbClr val="FFFFFF"/>
                </a:solidFill>
                <a:effectLst>
                  <a:outerShdw blurRad="38100" dist="38100" dir="2700000" algn="tl">
                    <a:srgbClr val="000000"/>
                  </a:outerShdw>
                </a:effectLst>
                <a:latin typeface="Times New Roman" pitchFamily="18" charset="0"/>
                <a:cs typeface="Times New Roman" pitchFamily="18" charset="0"/>
              </a:rPr>
              <a:t>: </a:t>
            </a:r>
            <a:r>
              <a:rPr lang="ar-SA" sz="4000" dirty="0">
                <a:solidFill>
                  <a:srgbClr val="FFFFFF"/>
                </a:solidFill>
                <a:effectLst>
                  <a:outerShdw blurRad="38100" dist="38100" dir="2700000" algn="tl">
                    <a:srgbClr val="000000"/>
                  </a:outerShdw>
                </a:effectLst>
                <a:latin typeface="Times New Roman" pitchFamily="18" charset="0"/>
                <a:cs typeface="Times New Roman" pitchFamily="18" charset="0"/>
              </a:rPr>
              <a:t>ون، ين</a:t>
            </a:r>
            <a:endParaRPr lang="en-US" sz="4000" baseline="30000"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9524973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flipV="1">
            <a:off x="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264195" name="Group 3"/>
          <p:cNvGraphicFramePr>
            <a:graphicFrameLocks noGrp="1"/>
          </p:cNvGraphicFramePr>
          <p:nvPr/>
        </p:nvGraphicFramePr>
        <p:xfrm>
          <a:off x="152400" y="533400"/>
          <a:ext cx="8763000" cy="2376488"/>
        </p:xfrm>
        <a:graphic>
          <a:graphicData uri="http://schemas.openxmlformats.org/drawingml/2006/table">
            <a:tbl>
              <a:tblPr rtl="1"/>
              <a:tblGrid>
                <a:gridCol w="2819400"/>
                <a:gridCol w="2590800"/>
                <a:gridCol w="33528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مَالِكِ</a:t>
                      </a:r>
                      <a:endParaRPr kumimoji="0" lang="ar-SA" sz="7200" b="0" i="0" u="none" strike="noStrike" cap="none" normalizeH="0" baseline="0" dirty="0" smtClean="0">
                        <a:ln>
                          <a:noFill/>
                        </a:ln>
                        <a:solidFill>
                          <a:srgbClr val="FFFF00"/>
                        </a:solidFill>
                        <a:effectLst/>
                        <a:latin typeface="Arial" pitchFamily="34" charset="0"/>
                        <a:ea typeface="Times New Roman" pitchFamily="18" charset="0"/>
                        <a:cs typeface="Tajweed" pitchFamily="2" charset="-78"/>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يَوْمِ </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الدِّينِ</a:t>
                      </a:r>
                      <a:r>
                        <a:rPr kumimoji="0" lang="ar-SA"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(4) </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810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Master</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the day</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Judgment.</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6161" name="Rectangle 17"/>
          <p:cNvSpPr>
            <a:spLocks noChangeArrowheads="1"/>
          </p:cNvSpPr>
          <p:nvPr/>
        </p:nvSpPr>
        <p:spPr bwMode="auto">
          <a:xfrm>
            <a:off x="457200" y="-228600"/>
            <a:ext cx="8229600" cy="914400"/>
          </a:xfrm>
          <a:prstGeom prst="rect">
            <a:avLst/>
          </a:prstGeom>
          <a:noFill/>
          <a:ln w="9525" algn="ctr">
            <a:noFill/>
            <a:miter lim="800000"/>
            <a:headEnd/>
            <a:tailEnd/>
          </a:ln>
        </p:spPr>
        <p:txBody>
          <a:bodyPr anchor="ctr"/>
          <a:lstStyle/>
          <a:p>
            <a:pPr algn="ctr" rtl="1" eaLnBrk="0" hangingPunct="0">
              <a:spcBef>
                <a:spcPct val="0"/>
              </a:spcBef>
            </a:pPr>
            <a:r>
              <a:rPr lang="ur-PK" sz="2400" b="0">
                <a:cs typeface="Tajweed" pitchFamily="2" charset="-78"/>
              </a:rPr>
              <a:t>سُورَ</a:t>
            </a:r>
            <a:r>
              <a:rPr lang="ar-SA" sz="2400" b="0">
                <a:cs typeface="Tajweed" pitchFamily="2" charset="-78"/>
              </a:rPr>
              <a:t>ةُ</a:t>
            </a:r>
            <a:r>
              <a:rPr lang="ur-PK" sz="2400" b="0">
                <a:cs typeface="Tajweed" pitchFamily="2" charset="-78"/>
              </a:rPr>
              <a:t> </a:t>
            </a:r>
            <a:r>
              <a:rPr lang="ar-SA" sz="2400" b="0">
                <a:cs typeface="Tajweed" pitchFamily="2" charset="-78"/>
              </a:rPr>
              <a:t>الْفَاتِحَة</a:t>
            </a:r>
            <a:endParaRPr lang="en-US" sz="2400" b="0">
              <a:cs typeface="Tajweed" pitchFamily="2" charset="-78"/>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j0252349"/>
          <p:cNvPicPr>
            <a:picLocks noChangeAspect="1" noChangeArrowheads="1"/>
          </p:cNvPicPr>
          <p:nvPr/>
        </p:nvPicPr>
        <p:blipFill>
          <a:blip r:embed="rId3" cstate="print"/>
          <a:srcRect/>
          <a:stretch>
            <a:fillRect/>
          </a:stretch>
        </p:blipFill>
        <p:spPr bwMode="auto">
          <a:xfrm rot="6063666" flipV="1">
            <a:off x="4692650" y="452437"/>
            <a:ext cx="1143000" cy="695325"/>
          </a:xfrm>
          <a:prstGeom prst="rect">
            <a:avLst/>
          </a:prstGeom>
          <a:noFill/>
          <a:ln w="9525">
            <a:noFill/>
            <a:miter lim="800000"/>
            <a:headEnd/>
            <a:tailEnd/>
          </a:ln>
        </p:spPr>
      </p:pic>
      <p:sp>
        <p:nvSpPr>
          <p:cNvPr id="8" name="AutoShape 43"/>
          <p:cNvSpPr>
            <a:spLocks noChangeArrowheads="1"/>
          </p:cNvSpPr>
          <p:nvPr/>
        </p:nvSpPr>
        <p:spPr bwMode="auto">
          <a:xfrm>
            <a:off x="457200" y="76200"/>
            <a:ext cx="4648200" cy="3810000"/>
          </a:xfrm>
          <a:prstGeom prst="irregularSeal1">
            <a:avLst/>
          </a:prstGeom>
          <a:solidFill>
            <a:srgbClr val="FF0000"/>
          </a:solidFill>
          <a:ln w="25400" algn="ctr">
            <a:noFill/>
            <a:miter lim="800000"/>
            <a:headEnd/>
            <a:tailEnd/>
          </a:ln>
        </p:spPr>
        <p:txBody>
          <a:bodyPr anchor="ctr">
            <a:spAutoFit/>
          </a:bodyPr>
          <a:lstStyle/>
          <a:p>
            <a:endParaRPr lang="en-US">
              <a:solidFill>
                <a:srgbClr val="FFFFFF"/>
              </a:solidFill>
            </a:endParaRPr>
          </a:p>
        </p:txBody>
      </p:sp>
      <p:sp>
        <p:nvSpPr>
          <p:cNvPr id="9" name="Text Box 44"/>
          <p:cNvSpPr txBox="1">
            <a:spLocks noChangeArrowheads="1"/>
          </p:cNvSpPr>
          <p:nvPr/>
        </p:nvSpPr>
        <p:spPr bwMode="auto">
          <a:xfrm>
            <a:off x="1219200" y="1295400"/>
            <a:ext cx="3276600" cy="1343025"/>
          </a:xfrm>
          <a:prstGeom prst="rect">
            <a:avLst/>
          </a:prstGeom>
          <a:noFill/>
          <a:ln w="19050" algn="ctr">
            <a:noFill/>
            <a:miter lim="800000"/>
            <a:headEnd/>
            <a:tailEnd/>
          </a:ln>
        </p:spPr>
        <p:txBody>
          <a:bodyPr>
            <a:spAutoFit/>
          </a:bodyPr>
          <a:lstStyle/>
          <a:p>
            <a:pPr algn="ctr">
              <a:spcBef>
                <a:spcPct val="0"/>
              </a:spcBef>
            </a:pPr>
            <a:r>
              <a:rPr lang="en-US" sz="1800" dirty="0">
                <a:solidFill>
                  <a:srgbClr val="FFFFFF"/>
                </a:solidFill>
                <a:cs typeface="Tahoma" pitchFamily="34" charset="0"/>
              </a:rPr>
              <a:t>These parts have come in almost every line of the Qur’an (almost </a:t>
            </a:r>
          </a:p>
          <a:p>
            <a:pPr algn="ctr">
              <a:spcBef>
                <a:spcPct val="0"/>
              </a:spcBef>
            </a:pPr>
            <a:r>
              <a:rPr lang="en-US" sz="2800" dirty="0">
                <a:solidFill>
                  <a:srgbClr val="FFFFFF"/>
                </a:solidFill>
                <a:cs typeface="Tahoma" pitchFamily="34" charset="0"/>
              </a:rPr>
              <a:t>10,000 times</a:t>
            </a:r>
            <a:r>
              <a:rPr lang="en-US" sz="1800" dirty="0">
                <a:solidFill>
                  <a:srgbClr val="FFFFFF"/>
                </a:solidFill>
                <a:cs typeface="Tahoma" pitchFamily="34" charset="0"/>
              </a:rPr>
              <a:t>)</a:t>
            </a:r>
          </a:p>
        </p:txBody>
      </p:sp>
      <p:graphicFrame>
        <p:nvGraphicFramePr>
          <p:cNvPr id="10" name="Group 42"/>
          <p:cNvGraphicFramePr>
            <a:graphicFrameLocks noGrp="1"/>
          </p:cNvGraphicFramePr>
          <p:nvPr>
            <p:extLst>
              <p:ext uri="{D42A27DB-BD31-4B8C-83A1-F6EECF244321}">
                <p14:modId xmlns:p14="http://schemas.microsoft.com/office/powerpoint/2010/main" val="4048854634"/>
              </p:ext>
            </p:extLst>
          </p:nvPr>
        </p:nvGraphicFramePr>
        <p:xfrm>
          <a:off x="6324600" y="676275"/>
          <a:ext cx="2438400" cy="6035040"/>
        </p:xfrm>
        <a:graphic>
          <a:graphicData uri="http://schemas.openxmlformats.org/drawingml/2006/table">
            <a:tbl>
              <a:tblPr/>
              <a:tblGrid>
                <a:gridCol w="1143000"/>
                <a:gridCol w="1295400"/>
              </a:tblGrid>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his</a:t>
                      </a:r>
                      <a:endPar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000" b="0" i="0" u="none" strike="noStrike" cap="none" normalizeH="0" baseline="0" smtClean="0">
                          <a:ln>
                            <a:noFill/>
                          </a:ln>
                          <a:solidFill>
                            <a:srgbClr val="FFFFFF"/>
                          </a:solidFill>
                          <a:effectLst/>
                          <a:latin typeface="Arial" pitchFamily="34" charset="0"/>
                          <a:cs typeface="Tajweed" pitchFamily="2" charset="-78"/>
                        </a:rPr>
                        <a:t>_ هٗ</a:t>
                      </a:r>
                      <a:endParaRPr kumimoji="0" lang="ar-SA" sz="6000" b="0" i="0" u="none" strike="noStrike" cap="none" normalizeH="0" baseline="0" smtClean="0">
                        <a:ln>
                          <a:noFill/>
                        </a:ln>
                        <a:solidFill>
                          <a:srgbClr val="FFFFFF"/>
                        </a:solidFill>
                        <a:effectLst/>
                        <a:latin typeface="Arial" pitchFamily="34" charset="0"/>
                        <a:cs typeface="Tajweed" pitchFamily="2" charset="-78"/>
                      </a:endParaRPr>
                    </a:p>
                  </a:txBody>
                  <a:tcPr marL="0" marR="0"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their</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000" b="0" i="0" u="none" strike="noStrike" cap="none" normalizeH="0" baseline="0" smtClean="0">
                          <a:ln>
                            <a:noFill/>
                          </a:ln>
                          <a:solidFill>
                            <a:srgbClr val="FFFFFF"/>
                          </a:solidFill>
                          <a:effectLst/>
                          <a:latin typeface="Arial" pitchFamily="34" charset="0"/>
                          <a:cs typeface="Tajweed" pitchFamily="2" charset="-78"/>
                        </a:rPr>
                        <a:t>_هُمْ</a:t>
                      </a:r>
                      <a:endParaRPr kumimoji="0" lang="en-US" sz="6000" b="0" i="0" u="none" strike="noStrike" cap="none" normalizeH="0" baseline="0" smtClean="0">
                        <a:ln>
                          <a:noFill/>
                        </a:ln>
                        <a:solidFill>
                          <a:srgbClr val="FFFFFF"/>
                        </a:solidFill>
                        <a:effectLst/>
                        <a:latin typeface="Arial" pitchFamily="34" charset="0"/>
                        <a:cs typeface="Tajweed" pitchFamily="2" charset="-78"/>
                      </a:endParaRPr>
                    </a:p>
                  </a:txBody>
                  <a:tcPr marL="0" marR="0" anchor="b"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your</a:t>
                      </a:r>
                      <a:endParaRPr kumimoji="0" lang="ar-SA" sz="28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000" b="0" i="0" u="none" strike="noStrike" cap="none" normalizeH="0" baseline="0" smtClean="0">
                          <a:ln>
                            <a:noFill/>
                          </a:ln>
                          <a:solidFill>
                            <a:srgbClr val="000000"/>
                          </a:solidFill>
                          <a:effectLst/>
                          <a:latin typeface="Arial" pitchFamily="34" charset="0"/>
                          <a:cs typeface="Tajweed" pitchFamily="2" charset="-78"/>
                        </a:rPr>
                        <a:t>_كَ</a:t>
                      </a:r>
                      <a:endParaRPr kumimoji="0" lang="en-US" sz="6000" b="0" i="0" u="none" strike="noStrike" cap="none" normalizeH="0" baseline="0" smtClean="0">
                        <a:ln>
                          <a:noFill/>
                        </a:ln>
                        <a:solidFill>
                          <a:srgbClr val="000000"/>
                        </a:solidFill>
                        <a:effectLst/>
                        <a:latin typeface="Arial" pitchFamily="34" charset="0"/>
                        <a:cs typeface="Tajweed" pitchFamily="2" charset="-78"/>
                      </a:endParaRPr>
                    </a:p>
                  </a:txBody>
                  <a:tcPr marL="0" marR="0"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your</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000" b="0" i="0" u="none" strike="noStrike" cap="none" normalizeH="0" baseline="0" smtClean="0">
                          <a:ln>
                            <a:noFill/>
                          </a:ln>
                          <a:solidFill>
                            <a:srgbClr val="000000"/>
                          </a:solidFill>
                          <a:effectLst/>
                          <a:latin typeface="Arial" pitchFamily="34" charset="0"/>
                          <a:cs typeface="Tajweed" pitchFamily="2" charset="-78"/>
                        </a:rPr>
                        <a:t>_كُمْ</a:t>
                      </a:r>
                      <a:endParaRPr kumimoji="0" lang="en-US" sz="6000" b="0" i="0" u="none" strike="noStrike" cap="none" normalizeH="0" baseline="0" smtClean="0">
                        <a:ln>
                          <a:noFill/>
                        </a:ln>
                        <a:solidFill>
                          <a:srgbClr val="000000"/>
                        </a:solidFill>
                        <a:effectLst/>
                        <a:latin typeface="Arial" pitchFamily="34" charset="0"/>
                        <a:cs typeface="Tajweed" pitchFamily="2" charset="-78"/>
                      </a:endParaRPr>
                    </a:p>
                  </a:txBody>
                  <a:tcPr marL="0" marR="0"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my</a:t>
                      </a:r>
                      <a:endPar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000" b="0" i="0" u="none" strike="noStrike" cap="none" normalizeH="0" baseline="0" smtClean="0">
                          <a:ln>
                            <a:noFill/>
                          </a:ln>
                          <a:solidFill>
                            <a:srgbClr val="FFFFFF"/>
                          </a:solidFill>
                          <a:effectLst/>
                          <a:latin typeface="Arial" pitchFamily="34" charset="0"/>
                          <a:cs typeface="Tajweed" pitchFamily="2" charset="-78"/>
                        </a:rPr>
                        <a:t>- ِي</a:t>
                      </a:r>
                      <a:endParaRPr kumimoji="0" lang="en-US" sz="6000" b="0" i="0" u="none" strike="noStrike" cap="none" normalizeH="0" baseline="0" smtClean="0">
                        <a:ln>
                          <a:noFill/>
                        </a:ln>
                        <a:solidFill>
                          <a:srgbClr val="FFFFFF"/>
                        </a:solidFill>
                        <a:effectLst/>
                        <a:latin typeface="Arial" pitchFamily="34" charset="0"/>
                        <a:cs typeface="Tajweed" pitchFamily="2" charset="-78"/>
                      </a:endParaRPr>
                    </a:p>
                  </a:txBody>
                  <a:tcPr marL="0" marR="0"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our</a:t>
                      </a: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000" b="0" i="0" u="none" strike="noStrike" cap="none" normalizeH="0" baseline="0" dirty="0" smtClean="0">
                          <a:ln>
                            <a:noFill/>
                          </a:ln>
                          <a:solidFill>
                            <a:srgbClr val="FFFFFF"/>
                          </a:solidFill>
                          <a:effectLst/>
                          <a:latin typeface="Arial" pitchFamily="34" charset="0"/>
                          <a:cs typeface="Tajweed" pitchFamily="2" charset="-78"/>
                        </a:rPr>
                        <a:t>-نَا</a:t>
                      </a:r>
                      <a:endParaRPr kumimoji="0" lang="en-US" sz="6000" b="0" i="0" u="none" strike="noStrike" cap="none" normalizeH="0" baseline="0" dirty="0" smtClean="0">
                        <a:ln>
                          <a:noFill/>
                        </a:ln>
                        <a:solidFill>
                          <a:srgbClr val="FFFFFF"/>
                        </a:solidFill>
                        <a:effectLst/>
                        <a:latin typeface="Arial" pitchFamily="34" charset="0"/>
                        <a:cs typeface="Tajweed" pitchFamily="2" charset="-78"/>
                      </a:endParaRPr>
                    </a:p>
                  </a:txBody>
                  <a:tcPr marL="0" marR="0"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r>
            </a:tbl>
          </a:graphicData>
        </a:graphic>
      </p:graphicFrame>
      <p:sp>
        <p:nvSpPr>
          <p:cNvPr id="2" name="Oval 1"/>
          <p:cNvSpPr/>
          <p:nvPr/>
        </p:nvSpPr>
        <p:spPr bwMode="auto">
          <a:xfrm>
            <a:off x="838200" y="3810000"/>
            <a:ext cx="4267200" cy="2986266"/>
          </a:xfrm>
          <a:prstGeom prst="ellipse">
            <a:avLst/>
          </a:prstGeom>
          <a:solidFill>
            <a:schemeClr val="tx2">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sz="4400" dirty="0" smtClean="0">
                <a:solidFill>
                  <a:srgbClr val="FFFFFF"/>
                </a:solidFill>
              </a:rPr>
              <a:t>Most common endings</a:t>
            </a:r>
          </a:p>
        </p:txBody>
      </p:sp>
    </p:spTree>
    <p:extLst>
      <p:ext uri="{BB962C8B-B14F-4D97-AF65-F5344CB8AC3E}">
        <p14:creationId xmlns:p14="http://schemas.microsoft.com/office/powerpoint/2010/main" val="3099729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j0252349"/>
          <p:cNvPicPr>
            <a:picLocks noChangeAspect="1" noChangeArrowheads="1"/>
          </p:cNvPicPr>
          <p:nvPr/>
        </p:nvPicPr>
        <p:blipFill>
          <a:blip r:embed="rId3" cstate="print"/>
          <a:srcRect/>
          <a:stretch>
            <a:fillRect/>
          </a:stretch>
        </p:blipFill>
        <p:spPr bwMode="auto">
          <a:xfrm rot="6063666" flipV="1">
            <a:off x="1757363" y="604837"/>
            <a:ext cx="1143000" cy="695325"/>
          </a:xfrm>
          <a:prstGeom prst="rect">
            <a:avLst/>
          </a:prstGeom>
          <a:noFill/>
          <a:ln w="9525">
            <a:noFill/>
            <a:miter lim="800000"/>
            <a:headEnd/>
            <a:tailEnd/>
          </a:ln>
        </p:spPr>
      </p:pic>
      <p:graphicFrame>
        <p:nvGraphicFramePr>
          <p:cNvPr id="311338" name="Group 42"/>
          <p:cNvGraphicFramePr>
            <a:graphicFrameLocks noGrp="1"/>
          </p:cNvGraphicFramePr>
          <p:nvPr>
            <p:extLst>
              <p:ext uri="{D42A27DB-BD31-4B8C-83A1-F6EECF244321}">
                <p14:modId xmlns:p14="http://schemas.microsoft.com/office/powerpoint/2010/main" val="2497650198"/>
              </p:ext>
            </p:extLst>
          </p:nvPr>
        </p:nvGraphicFramePr>
        <p:xfrm>
          <a:off x="4724400" y="228600"/>
          <a:ext cx="3436937" cy="6583680"/>
        </p:xfrm>
        <a:graphic>
          <a:graphicData uri="http://schemas.openxmlformats.org/drawingml/2006/table">
            <a:tbl>
              <a:tblPr/>
              <a:tblGrid>
                <a:gridCol w="1760537"/>
                <a:gridCol w="1676400"/>
              </a:tblGrid>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his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Rabb</a:t>
                      </a:r>
                      <a:endParaRPr kumimoji="0" lang="ar-SA" sz="3200" b="0" i="0" u="none" strike="noStrike" cap="none" normalizeH="0" baseline="0" dirty="0" smtClean="0">
                        <a:ln>
                          <a:noFill/>
                        </a:ln>
                        <a:solidFill>
                          <a:schemeClr val="tx1"/>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FF"/>
                          </a:solidFill>
                          <a:effectLst/>
                          <a:latin typeface="Arial" pitchFamily="34" charset="0"/>
                          <a:cs typeface="Tajweed" pitchFamily="2" charset="-78"/>
                        </a:rPr>
                        <a:t>رَبُّهٗ</a:t>
                      </a:r>
                      <a:endParaRPr kumimoji="0" lang="ar-SA" sz="6600" b="0" i="0" u="none" strike="noStrike" cap="none" normalizeH="0" baseline="0" smtClean="0">
                        <a:ln>
                          <a:noFill/>
                        </a:ln>
                        <a:solidFill>
                          <a:srgbClr val="FFFFFF"/>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their </a:t>
                      </a:r>
                      <a:r>
                        <a:rPr kumimoji="0" lang="en-US"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Rabb</a:t>
                      </a:r>
                      <a:endParaRPr kumimoji="0" lang="en-US" sz="3200" b="0" i="0" u="none" strike="noStrike" cap="none" normalizeH="0" baseline="0" dirty="0" smtClean="0">
                        <a:ln>
                          <a:noFill/>
                        </a:ln>
                        <a:solidFill>
                          <a:schemeClr val="tx1"/>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FF"/>
                          </a:solidFill>
                          <a:effectLst/>
                          <a:latin typeface="Arial" pitchFamily="34" charset="0"/>
                          <a:cs typeface="Tajweed" pitchFamily="2" charset="-78"/>
                        </a:rPr>
                        <a:t>رَبُّهُمْ</a:t>
                      </a:r>
                      <a:endParaRPr kumimoji="0" lang="en-US" sz="6600" b="0" i="0" u="none" strike="noStrike" cap="none" normalizeH="0" baseline="0" smtClean="0">
                        <a:ln>
                          <a:noFill/>
                        </a:ln>
                        <a:solidFill>
                          <a:srgbClr val="FFFFFF"/>
                        </a:solidFill>
                        <a:effectLst/>
                        <a:latin typeface="Arial" pitchFamily="34" charset="0"/>
                        <a:cs typeface="Tajweed" pitchFamily="2" charset="-78"/>
                      </a:endParaRPr>
                    </a:p>
                  </a:txBody>
                  <a:tcPr anchor="b"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your R</a:t>
                      </a:r>
                      <a:r>
                        <a:rPr kumimoji="0" lang="en-US" altLang="ug-CN"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a</a:t>
                      </a:r>
                      <a:r>
                        <a:rPr kumimoji="0" lang="en-US"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bb</a:t>
                      </a:r>
                      <a:endParaRPr kumimoji="0" lang="en-US" sz="3200" b="0" i="0" u="none" strike="noStrike" cap="none" normalizeH="0" baseline="0" smtClean="0">
                        <a:ln>
                          <a:noFill/>
                        </a:ln>
                        <a:solidFill>
                          <a:srgbClr val="161616"/>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1E00"/>
                          </a:solidFill>
                          <a:effectLst/>
                          <a:latin typeface="Arial" pitchFamily="34" charset="0"/>
                          <a:cs typeface="Tajweed" pitchFamily="2" charset="-78"/>
                        </a:rPr>
                        <a:t>رَبُّكَ</a:t>
                      </a:r>
                      <a:endParaRPr kumimoji="0" lang="en-US" sz="6600" b="0" i="0" u="none" strike="noStrike" cap="none" normalizeH="0" baseline="0" smtClean="0">
                        <a:ln>
                          <a:noFill/>
                        </a:ln>
                        <a:solidFill>
                          <a:srgbClr val="001E00"/>
                        </a:solidFill>
                        <a:effectLst/>
                        <a:latin typeface="Arial" pitchFamily="34" charset="0"/>
                        <a:cs typeface="Tajweed" pitchFamily="2" charset="-7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your R</a:t>
                      </a:r>
                      <a:r>
                        <a:rPr kumimoji="0" lang="en-US" altLang="ug-CN"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a</a:t>
                      </a:r>
                      <a:r>
                        <a:rPr kumimoji="0" lang="en-US"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bb</a:t>
                      </a:r>
                      <a:endParaRPr kumimoji="0" lang="en-US" sz="3200" b="0" i="0" u="none" strike="noStrike" cap="none" normalizeH="0" baseline="0" smtClean="0">
                        <a:ln>
                          <a:noFill/>
                        </a:ln>
                        <a:solidFill>
                          <a:srgbClr val="161616"/>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1E00"/>
                          </a:solidFill>
                          <a:effectLst/>
                          <a:latin typeface="Arial" pitchFamily="34" charset="0"/>
                          <a:cs typeface="Tajweed" pitchFamily="2" charset="-78"/>
                        </a:rPr>
                        <a:t>رَبُّكُمْ</a:t>
                      </a:r>
                      <a:endParaRPr kumimoji="0" lang="en-US" sz="6600" b="0" i="0" u="none" strike="noStrike" cap="none" normalizeH="0" baseline="0" smtClean="0">
                        <a:ln>
                          <a:noFill/>
                        </a:ln>
                        <a:solidFill>
                          <a:srgbClr val="001E00"/>
                        </a:solidFill>
                        <a:effectLst/>
                        <a:latin typeface="Arial" pitchFamily="34" charset="0"/>
                        <a:cs typeface="Tajweed" pitchFamily="2" charset="-7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my </a:t>
                      </a:r>
                      <a:r>
                        <a:rPr kumimoji="0" lang="en-US"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R</a:t>
                      </a:r>
                      <a:r>
                        <a:rPr kumimoji="0" lang="en-US" altLang="ug-CN"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a</a:t>
                      </a:r>
                      <a:r>
                        <a:rPr kumimoji="0" lang="en-US"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bb</a:t>
                      </a:r>
                      <a:endParaRPr kumimoji="0" lang="en-US" sz="3200" b="0" i="0" u="none" strike="noStrike" cap="none" normalizeH="0" baseline="0" dirty="0" smtClean="0">
                        <a:ln>
                          <a:noFill/>
                        </a:ln>
                        <a:solidFill>
                          <a:schemeClr val="tx1"/>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FF"/>
                          </a:solidFill>
                          <a:effectLst/>
                          <a:latin typeface="Arial" pitchFamily="34" charset="0"/>
                          <a:cs typeface="Tajweed" pitchFamily="2" charset="-78"/>
                        </a:rPr>
                        <a:t>رَبِّي</a:t>
                      </a:r>
                      <a:endParaRPr kumimoji="0" lang="en-US" sz="6600" b="0" i="0" u="none" strike="noStrike" cap="none" normalizeH="0" baseline="0" smtClean="0">
                        <a:ln>
                          <a:noFill/>
                        </a:ln>
                        <a:solidFill>
                          <a:srgbClr val="FFFFFF"/>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our </a:t>
                      </a:r>
                      <a:r>
                        <a:rPr kumimoji="0" lang="en-US"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R</a:t>
                      </a:r>
                      <a:r>
                        <a:rPr kumimoji="0" lang="en-US" altLang="ug-CN"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a</a:t>
                      </a:r>
                      <a:r>
                        <a:rPr kumimoji="0" lang="en-US"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bb</a:t>
                      </a:r>
                      <a:endParaRPr kumimoji="0" lang="en-US" sz="3200" b="0" i="0" u="none" strike="noStrike" cap="none" normalizeH="0" baseline="0" dirty="0" smtClean="0">
                        <a:ln>
                          <a:noFill/>
                        </a:ln>
                        <a:solidFill>
                          <a:schemeClr val="tx1"/>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FFFFFF"/>
                          </a:solidFill>
                          <a:effectLst/>
                          <a:latin typeface="Arial" pitchFamily="34" charset="0"/>
                          <a:cs typeface="Tajweed" pitchFamily="2" charset="-78"/>
                        </a:rPr>
                        <a:t>رَبُّنَا</a:t>
                      </a:r>
                      <a:endParaRPr kumimoji="0" lang="en-US" sz="6600" b="0" i="0" u="none" strike="noStrike" cap="none" normalizeH="0" baseline="0" dirty="0" smtClean="0">
                        <a:ln>
                          <a:noFill/>
                        </a:ln>
                        <a:solidFill>
                          <a:srgbClr val="FFFFFF"/>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r>
            </a:tbl>
          </a:graphicData>
        </a:graphic>
      </p:graphicFrame>
    </p:spTree>
    <p:extLst>
      <p:ext uri="{BB962C8B-B14F-4D97-AF65-F5344CB8AC3E}">
        <p14:creationId xmlns:p14="http://schemas.microsoft.com/office/powerpoint/2010/main" val="22471591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j0252349"/>
          <p:cNvPicPr>
            <a:picLocks noChangeAspect="1" noChangeArrowheads="1"/>
          </p:cNvPicPr>
          <p:nvPr/>
        </p:nvPicPr>
        <p:blipFill>
          <a:blip r:embed="rId3" cstate="print"/>
          <a:srcRect/>
          <a:stretch>
            <a:fillRect/>
          </a:stretch>
        </p:blipFill>
        <p:spPr bwMode="auto">
          <a:xfrm rot="6063666" flipV="1">
            <a:off x="4692650" y="452437"/>
            <a:ext cx="1143000" cy="695325"/>
          </a:xfrm>
          <a:prstGeom prst="rect">
            <a:avLst/>
          </a:prstGeom>
          <a:noFill/>
          <a:ln w="9525">
            <a:noFill/>
            <a:miter lim="800000"/>
            <a:headEnd/>
            <a:tailEnd/>
          </a:ln>
        </p:spPr>
      </p:pic>
      <p:sp>
        <p:nvSpPr>
          <p:cNvPr id="2001925" name="Text Box 5"/>
          <p:cNvSpPr txBox="1">
            <a:spLocks noChangeArrowheads="1"/>
          </p:cNvSpPr>
          <p:nvPr/>
        </p:nvSpPr>
        <p:spPr bwMode="auto">
          <a:xfrm>
            <a:off x="152400" y="3733801"/>
            <a:ext cx="1066800" cy="3124200"/>
          </a:xfrm>
          <a:prstGeom prst="rect">
            <a:avLst/>
          </a:prstGeom>
          <a:solidFill>
            <a:srgbClr val="006600"/>
          </a:solidFill>
          <a:ln w="9525" algn="ctr">
            <a:solidFill>
              <a:schemeClr val="tx1"/>
            </a:solidFill>
            <a:miter lim="800000"/>
            <a:headEnd/>
            <a:tailEnd/>
          </a:ln>
        </p:spPr>
        <p:txBody>
          <a:bodyPr wrap="square">
            <a:spAutoFit/>
          </a:bodyPr>
          <a:lstStyle/>
          <a:p>
            <a:pPr algn="ctr"/>
            <a:r>
              <a:rPr lang="en-US" sz="2800" b="0" dirty="0" smtClean="0">
                <a:solidFill>
                  <a:srgbClr val="FFFF00"/>
                </a:solidFill>
                <a:cs typeface="Tahoma" pitchFamily="34" charset="0"/>
              </a:rPr>
              <a:t>his</a:t>
            </a:r>
          </a:p>
          <a:p>
            <a:pPr algn="ctr"/>
            <a:r>
              <a:rPr lang="en-US" sz="2800" b="0" dirty="0" smtClean="0">
                <a:solidFill>
                  <a:srgbClr val="FFFF00"/>
                </a:solidFill>
                <a:cs typeface="Tahoma" pitchFamily="34" charset="0"/>
              </a:rPr>
              <a:t>their</a:t>
            </a:r>
          </a:p>
          <a:p>
            <a:pPr algn="ctr"/>
            <a:r>
              <a:rPr lang="en-US" sz="2800" b="0" dirty="0" smtClean="0">
                <a:solidFill>
                  <a:srgbClr val="FFFF00"/>
                </a:solidFill>
                <a:cs typeface="Tahoma" pitchFamily="34" charset="0"/>
              </a:rPr>
              <a:t>your</a:t>
            </a:r>
          </a:p>
          <a:p>
            <a:pPr algn="ctr"/>
            <a:r>
              <a:rPr lang="en-US" sz="2800" b="0" dirty="0" smtClean="0">
                <a:solidFill>
                  <a:srgbClr val="FFFF00"/>
                </a:solidFill>
                <a:cs typeface="Tahoma" pitchFamily="34" charset="0"/>
              </a:rPr>
              <a:t>my</a:t>
            </a:r>
          </a:p>
          <a:p>
            <a:pPr algn="ctr"/>
            <a:r>
              <a:rPr lang="en-US" sz="2800" b="0" dirty="0" smtClean="0">
                <a:solidFill>
                  <a:srgbClr val="FFFF00"/>
                </a:solidFill>
                <a:cs typeface="Tahoma" pitchFamily="34" charset="0"/>
              </a:rPr>
              <a:t>our</a:t>
            </a:r>
            <a:endParaRPr lang="ar-SA" sz="2800" b="0" dirty="0">
              <a:solidFill>
                <a:srgbClr val="FFFF00"/>
              </a:solidFill>
              <a:cs typeface="Tahoma" pitchFamily="34" charset="0"/>
            </a:endParaRPr>
          </a:p>
        </p:txBody>
      </p:sp>
      <p:graphicFrame>
        <p:nvGraphicFramePr>
          <p:cNvPr id="307242" name="Group 42"/>
          <p:cNvGraphicFramePr>
            <a:graphicFrameLocks noGrp="1"/>
          </p:cNvGraphicFramePr>
          <p:nvPr/>
        </p:nvGraphicFramePr>
        <p:xfrm>
          <a:off x="6324600" y="676275"/>
          <a:ext cx="2438400" cy="6035040"/>
        </p:xfrm>
        <a:graphic>
          <a:graphicData uri="http://schemas.openxmlformats.org/drawingml/2006/table">
            <a:tbl>
              <a:tblPr/>
              <a:tblGrid>
                <a:gridCol w="1143000"/>
                <a:gridCol w="1295400"/>
              </a:tblGrid>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cs typeface="Tahoma" pitchFamily="34" charset="0"/>
                        </a:rPr>
                        <a:t>his</a:t>
                      </a:r>
                      <a:endParaRPr kumimoji="0" lang="ar-SA"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cs typeface="Tahoma" pitchFamily="34" charset="0"/>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000" b="0" i="0" u="none" strike="noStrike" cap="none" normalizeH="0" baseline="0" smtClean="0">
                          <a:ln>
                            <a:noFill/>
                          </a:ln>
                          <a:solidFill>
                            <a:srgbClr val="FFFFFF"/>
                          </a:solidFill>
                          <a:effectLst/>
                          <a:latin typeface="Arial" pitchFamily="34" charset="0"/>
                          <a:cs typeface="Tajweed" pitchFamily="2" charset="-78"/>
                        </a:rPr>
                        <a:t>_ هٗ</a:t>
                      </a:r>
                      <a:endParaRPr kumimoji="0" lang="ar-SA" sz="6000" b="0" i="0" u="none" strike="noStrike" cap="none" normalizeH="0" baseline="0" smtClean="0">
                        <a:ln>
                          <a:noFill/>
                        </a:ln>
                        <a:solidFill>
                          <a:srgbClr val="FFFFFF"/>
                        </a:solidFill>
                        <a:effectLst/>
                        <a:latin typeface="Arial" pitchFamily="34" charset="0"/>
                        <a:cs typeface="Tajweed" pitchFamily="2" charset="-78"/>
                      </a:endParaRPr>
                    </a:p>
                  </a:txBody>
                  <a:tcPr marL="0" marR="0"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their</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000" b="0" i="0" u="none" strike="noStrike" cap="none" normalizeH="0" baseline="0" smtClean="0">
                          <a:ln>
                            <a:noFill/>
                          </a:ln>
                          <a:solidFill>
                            <a:srgbClr val="FFFFFF"/>
                          </a:solidFill>
                          <a:effectLst/>
                          <a:latin typeface="Arial" pitchFamily="34" charset="0"/>
                          <a:cs typeface="Tajweed" pitchFamily="2" charset="-78"/>
                        </a:rPr>
                        <a:t>_هُمْ</a:t>
                      </a:r>
                      <a:endParaRPr kumimoji="0" lang="en-US" sz="6000" b="0" i="0" u="none" strike="noStrike" cap="none" normalizeH="0" baseline="0" smtClean="0">
                        <a:ln>
                          <a:noFill/>
                        </a:ln>
                        <a:solidFill>
                          <a:srgbClr val="FFFFFF"/>
                        </a:solidFill>
                        <a:effectLst/>
                        <a:latin typeface="Arial" pitchFamily="34" charset="0"/>
                        <a:cs typeface="Tajweed" pitchFamily="2" charset="-78"/>
                      </a:endParaRPr>
                    </a:p>
                  </a:txBody>
                  <a:tcPr marL="0" marR="0" anchor="b"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your</a:t>
                      </a:r>
                      <a:endParaRPr kumimoji="0" lang="ar-SA" sz="28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000" b="0" i="0" u="none" strike="noStrike" cap="none" normalizeH="0" baseline="0" smtClean="0">
                          <a:ln>
                            <a:noFill/>
                          </a:ln>
                          <a:solidFill>
                            <a:srgbClr val="000000"/>
                          </a:solidFill>
                          <a:effectLst/>
                          <a:latin typeface="Arial" pitchFamily="34" charset="0"/>
                          <a:cs typeface="Tajweed" pitchFamily="2" charset="-78"/>
                        </a:rPr>
                        <a:t>_كَ</a:t>
                      </a:r>
                      <a:endParaRPr kumimoji="0" lang="en-US" sz="6000" b="0" i="0" u="none" strike="noStrike" cap="none" normalizeH="0" baseline="0" smtClean="0">
                        <a:ln>
                          <a:noFill/>
                        </a:ln>
                        <a:solidFill>
                          <a:srgbClr val="000000"/>
                        </a:solidFill>
                        <a:effectLst/>
                        <a:latin typeface="Arial" pitchFamily="34" charset="0"/>
                        <a:cs typeface="Tajweed" pitchFamily="2" charset="-78"/>
                      </a:endParaRPr>
                    </a:p>
                  </a:txBody>
                  <a:tcPr marL="0" marR="0"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your</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000" b="0" i="0" u="none" strike="noStrike" cap="none" normalizeH="0" baseline="0" smtClean="0">
                          <a:ln>
                            <a:noFill/>
                          </a:ln>
                          <a:solidFill>
                            <a:srgbClr val="000000"/>
                          </a:solidFill>
                          <a:effectLst/>
                          <a:latin typeface="Arial" pitchFamily="34" charset="0"/>
                          <a:cs typeface="Tajweed" pitchFamily="2" charset="-78"/>
                        </a:rPr>
                        <a:t>_كُمْ</a:t>
                      </a:r>
                      <a:endParaRPr kumimoji="0" lang="en-US" sz="6000" b="0" i="0" u="none" strike="noStrike" cap="none" normalizeH="0" baseline="0" smtClean="0">
                        <a:ln>
                          <a:noFill/>
                        </a:ln>
                        <a:solidFill>
                          <a:srgbClr val="000000"/>
                        </a:solidFill>
                        <a:effectLst/>
                        <a:latin typeface="Arial" pitchFamily="34" charset="0"/>
                        <a:cs typeface="Tajweed" pitchFamily="2" charset="-78"/>
                      </a:endParaRPr>
                    </a:p>
                  </a:txBody>
                  <a:tcPr marL="0" marR="0"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my</a:t>
                      </a:r>
                      <a:endParaRPr kumimoji="0" lang="ar-SA"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000" b="0" i="0" u="none" strike="noStrike" cap="none" normalizeH="0" baseline="0" smtClean="0">
                          <a:ln>
                            <a:noFill/>
                          </a:ln>
                          <a:solidFill>
                            <a:srgbClr val="FFFFFF"/>
                          </a:solidFill>
                          <a:effectLst/>
                          <a:latin typeface="Arial" pitchFamily="34" charset="0"/>
                          <a:cs typeface="Tajweed" pitchFamily="2" charset="-78"/>
                        </a:rPr>
                        <a:t>- ِي</a:t>
                      </a:r>
                      <a:endParaRPr kumimoji="0" lang="en-US" sz="6000" b="0" i="0" u="none" strike="noStrike" cap="none" normalizeH="0" baseline="0" smtClean="0">
                        <a:ln>
                          <a:noFill/>
                        </a:ln>
                        <a:solidFill>
                          <a:srgbClr val="FFFFFF"/>
                        </a:solidFill>
                        <a:effectLst/>
                        <a:latin typeface="Arial" pitchFamily="34" charset="0"/>
                        <a:cs typeface="Tajweed" pitchFamily="2" charset="-78"/>
                      </a:endParaRPr>
                    </a:p>
                  </a:txBody>
                  <a:tcPr marL="0" marR="0"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r>
              <a:tr h="9144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Tahoma" pitchFamily="34" charset="0"/>
                        </a:rPr>
                        <a:t>our</a:t>
                      </a: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000" b="0" i="0" u="none" strike="noStrike" cap="none" normalizeH="0" baseline="0" dirty="0" smtClean="0">
                          <a:ln>
                            <a:noFill/>
                          </a:ln>
                          <a:solidFill>
                            <a:srgbClr val="FFFFFF"/>
                          </a:solidFill>
                          <a:effectLst/>
                          <a:latin typeface="Arial" pitchFamily="34" charset="0"/>
                          <a:cs typeface="Tajweed" pitchFamily="2" charset="-78"/>
                        </a:rPr>
                        <a:t>-نَا</a:t>
                      </a:r>
                      <a:endParaRPr kumimoji="0" lang="en-US" sz="6000" b="0" i="0" u="none" strike="noStrike" cap="none" normalizeH="0" baseline="0" dirty="0" smtClean="0">
                        <a:ln>
                          <a:noFill/>
                        </a:ln>
                        <a:solidFill>
                          <a:srgbClr val="FFFFFF"/>
                        </a:solidFill>
                        <a:effectLst/>
                        <a:latin typeface="Arial" pitchFamily="34" charset="0"/>
                        <a:cs typeface="Tajweed" pitchFamily="2" charset="-78"/>
                      </a:endParaRPr>
                    </a:p>
                  </a:txBody>
                  <a:tcPr marL="0" marR="0"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r>
            </a:tbl>
          </a:graphicData>
        </a:graphic>
      </p:graphicFrame>
      <p:sp>
        <p:nvSpPr>
          <p:cNvPr id="38942" name="AutoShape 43"/>
          <p:cNvSpPr>
            <a:spLocks noChangeArrowheads="1"/>
          </p:cNvSpPr>
          <p:nvPr/>
        </p:nvSpPr>
        <p:spPr bwMode="auto">
          <a:xfrm>
            <a:off x="457200" y="76200"/>
            <a:ext cx="4648200" cy="3810000"/>
          </a:xfrm>
          <a:prstGeom prst="irregularSeal1">
            <a:avLst/>
          </a:prstGeom>
          <a:solidFill>
            <a:srgbClr val="FF0000"/>
          </a:solidFill>
          <a:ln w="25400" algn="ctr">
            <a:noFill/>
            <a:miter lim="800000"/>
            <a:headEnd/>
            <a:tailEnd/>
          </a:ln>
        </p:spPr>
        <p:txBody>
          <a:bodyPr anchor="ctr">
            <a:spAutoFit/>
          </a:bodyPr>
          <a:lstStyle/>
          <a:p>
            <a:endParaRPr lang="en-US">
              <a:solidFill>
                <a:srgbClr val="FFFFFF"/>
              </a:solidFill>
            </a:endParaRPr>
          </a:p>
        </p:txBody>
      </p:sp>
      <p:sp>
        <p:nvSpPr>
          <p:cNvPr id="38943" name="Text Box 44"/>
          <p:cNvSpPr txBox="1">
            <a:spLocks noChangeArrowheads="1"/>
          </p:cNvSpPr>
          <p:nvPr/>
        </p:nvSpPr>
        <p:spPr bwMode="auto">
          <a:xfrm>
            <a:off x="1219200" y="1295400"/>
            <a:ext cx="3276600" cy="1343025"/>
          </a:xfrm>
          <a:prstGeom prst="rect">
            <a:avLst/>
          </a:prstGeom>
          <a:noFill/>
          <a:ln w="19050" algn="ctr">
            <a:noFill/>
            <a:miter lim="800000"/>
            <a:headEnd/>
            <a:tailEnd/>
          </a:ln>
        </p:spPr>
        <p:txBody>
          <a:bodyPr>
            <a:spAutoFit/>
          </a:bodyPr>
          <a:lstStyle/>
          <a:p>
            <a:pPr algn="ctr">
              <a:spcBef>
                <a:spcPct val="0"/>
              </a:spcBef>
            </a:pPr>
            <a:r>
              <a:rPr lang="en-US" sz="1800" dirty="0">
                <a:solidFill>
                  <a:srgbClr val="FFFFFF"/>
                </a:solidFill>
                <a:cs typeface="Tahoma" pitchFamily="34" charset="0"/>
              </a:rPr>
              <a:t>These parts have come in almost every line of the Qur’an (almost </a:t>
            </a:r>
          </a:p>
          <a:p>
            <a:pPr algn="ctr">
              <a:spcBef>
                <a:spcPct val="0"/>
              </a:spcBef>
            </a:pPr>
            <a:r>
              <a:rPr lang="en-US" sz="2800" dirty="0">
                <a:solidFill>
                  <a:srgbClr val="FFFFFF"/>
                </a:solidFill>
                <a:cs typeface="Tahoma" pitchFamily="34" charset="0"/>
              </a:rPr>
              <a:t>10,000 times</a:t>
            </a:r>
            <a:r>
              <a:rPr lang="en-US" sz="1800" dirty="0">
                <a:solidFill>
                  <a:srgbClr val="FFFFFF"/>
                </a:solidFill>
                <a:cs typeface="Tahoma" pitchFamily="34" charset="0"/>
              </a:rPr>
              <a:t>)</a:t>
            </a:r>
          </a:p>
        </p:txBody>
      </p:sp>
      <p:sp>
        <p:nvSpPr>
          <p:cNvPr id="7" name="Text Box 5"/>
          <p:cNvSpPr txBox="1">
            <a:spLocks noChangeArrowheads="1"/>
          </p:cNvSpPr>
          <p:nvPr/>
        </p:nvSpPr>
        <p:spPr bwMode="auto">
          <a:xfrm>
            <a:off x="4800600" y="3733800"/>
            <a:ext cx="1295400" cy="3108543"/>
          </a:xfrm>
          <a:prstGeom prst="rect">
            <a:avLst/>
          </a:prstGeom>
          <a:solidFill>
            <a:srgbClr val="006600"/>
          </a:solidFill>
          <a:ln w="9525" algn="ctr">
            <a:solidFill>
              <a:schemeClr val="tx1"/>
            </a:solidFill>
            <a:miter lim="800000"/>
            <a:headEnd/>
            <a:tailEnd/>
          </a:ln>
        </p:spPr>
        <p:txBody>
          <a:bodyPr wrap="square">
            <a:spAutoFit/>
          </a:bodyPr>
          <a:lstStyle/>
          <a:p>
            <a:pPr algn="ctr"/>
            <a:r>
              <a:rPr lang="en-US" sz="2800" b="0" dirty="0" smtClean="0">
                <a:solidFill>
                  <a:srgbClr val="FFFF00"/>
                </a:solidFill>
                <a:cs typeface="Tahoma" pitchFamily="34" charset="0"/>
              </a:rPr>
              <a:t>him </a:t>
            </a:r>
          </a:p>
          <a:p>
            <a:pPr algn="ctr"/>
            <a:r>
              <a:rPr lang="en-US" sz="2800" b="0" dirty="0" smtClean="0">
                <a:solidFill>
                  <a:srgbClr val="FFFF00"/>
                </a:solidFill>
                <a:cs typeface="Tahoma" pitchFamily="34" charset="0"/>
              </a:rPr>
              <a:t>them</a:t>
            </a:r>
          </a:p>
          <a:p>
            <a:pPr algn="ctr"/>
            <a:r>
              <a:rPr lang="en-US" sz="2800" b="0" dirty="0" smtClean="0">
                <a:solidFill>
                  <a:srgbClr val="FFFF00"/>
                </a:solidFill>
                <a:cs typeface="Tahoma" pitchFamily="34" charset="0"/>
              </a:rPr>
              <a:t>you</a:t>
            </a:r>
          </a:p>
          <a:p>
            <a:pPr algn="ctr"/>
            <a:r>
              <a:rPr lang="en-US" sz="2800" b="0" dirty="0" smtClean="0">
                <a:solidFill>
                  <a:srgbClr val="FFFF00"/>
                </a:solidFill>
                <a:cs typeface="Tahoma" pitchFamily="34" charset="0"/>
              </a:rPr>
              <a:t>me</a:t>
            </a:r>
          </a:p>
          <a:p>
            <a:pPr algn="ctr"/>
            <a:r>
              <a:rPr lang="en-US" sz="2800" b="0" dirty="0" smtClean="0">
                <a:solidFill>
                  <a:srgbClr val="FFFF00"/>
                </a:solidFill>
                <a:cs typeface="Tahoma" pitchFamily="34" charset="0"/>
              </a:rPr>
              <a:t>us</a:t>
            </a:r>
            <a:endParaRPr lang="ar-SA" sz="2800" b="0" dirty="0">
              <a:solidFill>
                <a:srgbClr val="FFFF00"/>
              </a:solidFill>
              <a:cs typeface="Tahoma" pitchFamily="34" charset="0"/>
            </a:endParaRPr>
          </a:p>
        </p:txBody>
      </p:sp>
      <p:grpSp>
        <p:nvGrpSpPr>
          <p:cNvPr id="2" name="Group 11"/>
          <p:cNvGrpSpPr/>
          <p:nvPr/>
        </p:nvGrpSpPr>
        <p:grpSpPr>
          <a:xfrm>
            <a:off x="1295400" y="4876800"/>
            <a:ext cx="1447800" cy="533400"/>
            <a:chOff x="1295400" y="4876800"/>
            <a:chExt cx="1447800" cy="533400"/>
          </a:xfrm>
        </p:grpSpPr>
        <p:sp>
          <p:nvSpPr>
            <p:cNvPr id="8" name="Text Box 5"/>
            <p:cNvSpPr txBox="1">
              <a:spLocks noChangeArrowheads="1"/>
            </p:cNvSpPr>
            <p:nvPr/>
          </p:nvSpPr>
          <p:spPr bwMode="auto">
            <a:xfrm>
              <a:off x="1676400" y="4876800"/>
              <a:ext cx="1066800" cy="523220"/>
            </a:xfrm>
            <a:prstGeom prst="rect">
              <a:avLst/>
            </a:prstGeom>
            <a:solidFill>
              <a:srgbClr val="006600"/>
            </a:solidFill>
            <a:ln w="9525" algn="ctr">
              <a:solidFill>
                <a:schemeClr val="tx1"/>
              </a:solidFill>
              <a:miter lim="800000"/>
              <a:headEnd/>
              <a:tailEnd/>
            </a:ln>
          </p:spPr>
          <p:txBody>
            <a:bodyPr wrap="square">
              <a:spAutoFit/>
            </a:bodyPr>
            <a:lstStyle/>
            <a:p>
              <a:pPr algn="ctr" rtl="1"/>
              <a:r>
                <a:rPr lang="en-US" sz="2800" b="0" dirty="0" smtClean="0">
                  <a:solidFill>
                    <a:srgbClr val="FFFF00"/>
                  </a:solidFill>
                  <a:cs typeface="Tahoma" pitchFamily="34" charset="0"/>
                </a:rPr>
                <a:t>Noun</a:t>
              </a:r>
            </a:p>
          </p:txBody>
        </p:sp>
        <p:sp>
          <p:nvSpPr>
            <p:cNvPr id="10" name="Text Box 5"/>
            <p:cNvSpPr txBox="1">
              <a:spLocks noChangeArrowheads="1"/>
            </p:cNvSpPr>
            <p:nvPr/>
          </p:nvSpPr>
          <p:spPr bwMode="auto">
            <a:xfrm>
              <a:off x="1295400" y="4876800"/>
              <a:ext cx="381000" cy="533400"/>
            </a:xfrm>
            <a:prstGeom prst="rect">
              <a:avLst/>
            </a:prstGeom>
            <a:solidFill>
              <a:srgbClr val="006600"/>
            </a:solidFill>
            <a:ln w="9525" algn="ctr">
              <a:noFill/>
              <a:miter lim="800000"/>
              <a:headEnd/>
              <a:tailEnd/>
            </a:ln>
          </p:spPr>
          <p:txBody>
            <a:bodyPr wrap="square">
              <a:spAutoFit/>
            </a:bodyPr>
            <a:lstStyle/>
            <a:p>
              <a:pPr algn="ctr" rtl="1"/>
              <a:r>
                <a:rPr lang="en-US" sz="2800" b="0" dirty="0" smtClean="0">
                  <a:solidFill>
                    <a:srgbClr val="FFFF00"/>
                  </a:solidFill>
                  <a:cs typeface="Tahoma" pitchFamily="34" charset="0"/>
                </a:rPr>
                <a:t>+</a:t>
              </a:r>
            </a:p>
          </p:txBody>
        </p:sp>
      </p:grpSp>
      <p:grpSp>
        <p:nvGrpSpPr>
          <p:cNvPr id="3" name="Group 12"/>
          <p:cNvGrpSpPr/>
          <p:nvPr/>
        </p:nvGrpSpPr>
        <p:grpSpPr>
          <a:xfrm>
            <a:off x="3124200" y="4876800"/>
            <a:ext cx="1600200" cy="533400"/>
            <a:chOff x="3124200" y="4876800"/>
            <a:chExt cx="1600200" cy="533400"/>
          </a:xfrm>
        </p:grpSpPr>
        <p:sp>
          <p:nvSpPr>
            <p:cNvPr id="9" name="Text Box 5"/>
            <p:cNvSpPr txBox="1">
              <a:spLocks noChangeArrowheads="1"/>
            </p:cNvSpPr>
            <p:nvPr/>
          </p:nvSpPr>
          <p:spPr bwMode="auto">
            <a:xfrm>
              <a:off x="3124200" y="4886980"/>
              <a:ext cx="1143000" cy="523220"/>
            </a:xfrm>
            <a:prstGeom prst="rect">
              <a:avLst/>
            </a:prstGeom>
            <a:solidFill>
              <a:srgbClr val="006600"/>
            </a:solidFill>
            <a:ln w="9525" algn="ctr">
              <a:solidFill>
                <a:schemeClr val="tx1"/>
              </a:solidFill>
              <a:miter lim="800000"/>
              <a:headEnd/>
              <a:tailEnd/>
            </a:ln>
          </p:spPr>
          <p:txBody>
            <a:bodyPr wrap="square">
              <a:spAutoFit/>
            </a:bodyPr>
            <a:lstStyle/>
            <a:p>
              <a:pPr algn="ctr" rtl="1"/>
              <a:r>
                <a:rPr lang="en-US" sz="2800" b="0" dirty="0" smtClean="0">
                  <a:solidFill>
                    <a:srgbClr val="FFFF00"/>
                  </a:solidFill>
                  <a:cs typeface="Tahoma" pitchFamily="34" charset="0"/>
                </a:rPr>
                <a:t>Verb</a:t>
              </a:r>
              <a:endParaRPr lang="ar-SA" sz="2800" b="0" dirty="0">
                <a:solidFill>
                  <a:srgbClr val="FFFF00"/>
                </a:solidFill>
                <a:cs typeface="Tahoma" pitchFamily="34" charset="0"/>
              </a:endParaRPr>
            </a:p>
          </p:txBody>
        </p:sp>
        <p:sp>
          <p:nvSpPr>
            <p:cNvPr id="11" name="Text Box 5"/>
            <p:cNvSpPr txBox="1">
              <a:spLocks noChangeArrowheads="1"/>
            </p:cNvSpPr>
            <p:nvPr/>
          </p:nvSpPr>
          <p:spPr bwMode="auto">
            <a:xfrm>
              <a:off x="4343400" y="4876800"/>
              <a:ext cx="381000" cy="533400"/>
            </a:xfrm>
            <a:prstGeom prst="rect">
              <a:avLst/>
            </a:prstGeom>
            <a:solidFill>
              <a:srgbClr val="006600"/>
            </a:solidFill>
            <a:ln w="9525" algn="ctr">
              <a:noFill/>
              <a:miter lim="800000"/>
              <a:headEnd/>
              <a:tailEnd/>
            </a:ln>
          </p:spPr>
          <p:txBody>
            <a:bodyPr wrap="square">
              <a:spAutoFit/>
            </a:bodyPr>
            <a:lstStyle/>
            <a:p>
              <a:pPr algn="ctr" rtl="1"/>
              <a:r>
                <a:rPr lang="en-US" sz="2800" b="0" dirty="0" smtClean="0">
                  <a:solidFill>
                    <a:srgbClr val="FFFF00"/>
                  </a:solidFill>
                  <a:cs typeface="Tahoma" pitchFamily="34" charset="0"/>
                </a:rPr>
                <a:t>+</a:t>
              </a:r>
            </a:p>
          </p:txBody>
        </p:sp>
      </p:grpSp>
    </p:spTree>
    <p:extLst>
      <p:ext uri="{BB962C8B-B14F-4D97-AF65-F5344CB8AC3E}">
        <p14:creationId xmlns:p14="http://schemas.microsoft.com/office/powerpoint/2010/main" val="470332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01925">
                                            <p:bg/>
                                          </p:spTgt>
                                        </p:tgtEl>
                                        <p:attrNameLst>
                                          <p:attrName>style.visibility</p:attrName>
                                        </p:attrNameLst>
                                      </p:cBhvr>
                                      <p:to>
                                        <p:strVal val="visible"/>
                                      </p:to>
                                    </p:set>
                                    <p:animEffect transition="in" filter="fade">
                                      <p:cBhvr>
                                        <p:cTn id="7" dur="2000"/>
                                        <p:tgtEl>
                                          <p:spTgt spid="200192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1925">
                                            <p:txEl>
                                              <p:pRg st="0" end="0"/>
                                            </p:txEl>
                                          </p:spTgt>
                                        </p:tgtEl>
                                        <p:attrNameLst>
                                          <p:attrName>style.visibility</p:attrName>
                                        </p:attrNameLst>
                                      </p:cBhvr>
                                      <p:to>
                                        <p:strVal val="visible"/>
                                      </p:to>
                                    </p:set>
                                    <p:animEffect transition="in" filter="fade">
                                      <p:cBhvr>
                                        <p:cTn id="12" dur="2000"/>
                                        <p:tgtEl>
                                          <p:spTgt spid="20019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01925">
                                            <p:txEl>
                                              <p:pRg st="1" end="1"/>
                                            </p:txEl>
                                          </p:spTgt>
                                        </p:tgtEl>
                                        <p:attrNameLst>
                                          <p:attrName>style.visibility</p:attrName>
                                        </p:attrNameLst>
                                      </p:cBhvr>
                                      <p:to>
                                        <p:strVal val="visible"/>
                                      </p:to>
                                    </p:set>
                                    <p:animEffect transition="in" filter="fade">
                                      <p:cBhvr>
                                        <p:cTn id="17" dur="2000"/>
                                        <p:tgtEl>
                                          <p:spTgt spid="20019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01925">
                                            <p:txEl>
                                              <p:pRg st="2" end="2"/>
                                            </p:txEl>
                                          </p:spTgt>
                                        </p:tgtEl>
                                        <p:attrNameLst>
                                          <p:attrName>style.visibility</p:attrName>
                                        </p:attrNameLst>
                                      </p:cBhvr>
                                      <p:to>
                                        <p:strVal val="visible"/>
                                      </p:to>
                                    </p:set>
                                    <p:animEffect transition="in" filter="fade">
                                      <p:cBhvr>
                                        <p:cTn id="22" dur="2000"/>
                                        <p:tgtEl>
                                          <p:spTgt spid="20019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01925">
                                            <p:txEl>
                                              <p:pRg st="3" end="3"/>
                                            </p:txEl>
                                          </p:spTgt>
                                        </p:tgtEl>
                                        <p:attrNameLst>
                                          <p:attrName>style.visibility</p:attrName>
                                        </p:attrNameLst>
                                      </p:cBhvr>
                                      <p:to>
                                        <p:strVal val="visible"/>
                                      </p:to>
                                    </p:set>
                                    <p:animEffect transition="in" filter="fade">
                                      <p:cBhvr>
                                        <p:cTn id="27" dur="2000"/>
                                        <p:tgtEl>
                                          <p:spTgt spid="20019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01925">
                                            <p:txEl>
                                              <p:pRg st="4" end="4"/>
                                            </p:txEl>
                                          </p:spTgt>
                                        </p:tgtEl>
                                        <p:attrNameLst>
                                          <p:attrName>style.visibility</p:attrName>
                                        </p:attrNameLst>
                                      </p:cBhvr>
                                      <p:to>
                                        <p:strVal val="visible"/>
                                      </p:to>
                                    </p:set>
                                    <p:animEffect transition="in" filter="fade">
                                      <p:cBhvr>
                                        <p:cTn id="32" dur="2000"/>
                                        <p:tgtEl>
                                          <p:spTgt spid="2001925">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bg/>
                                          </p:spTgt>
                                        </p:tgtEl>
                                        <p:attrNameLst>
                                          <p:attrName>style.visibility</p:attrName>
                                        </p:attrNameLst>
                                      </p:cBhvr>
                                      <p:to>
                                        <p:strVal val="visible"/>
                                      </p:to>
                                    </p:set>
                                    <p:animEffect transition="in" filter="fade">
                                      <p:cBhvr>
                                        <p:cTn id="35" dur="2000"/>
                                        <p:tgtEl>
                                          <p:spTgt spid="7">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fade">
                                      <p:cBhvr>
                                        <p:cTn id="40" dur="20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fade">
                                      <p:cBhvr>
                                        <p:cTn id="45" dur="20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fade">
                                      <p:cBhvr>
                                        <p:cTn id="50" dur="20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fade">
                                      <p:cBhvr>
                                        <p:cTn id="55" dur="20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fade">
                                      <p:cBhvr>
                                        <p:cTn id="60"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1925" grpId="0" build="p" animBg="1"/>
      <p:bldP spid="7"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Arabic words have 2, 3, or 4 parts</a:t>
            </a:r>
            <a:endParaRPr lang="en-US" dirty="0"/>
          </a:p>
        </p:txBody>
      </p:sp>
      <p:sp>
        <p:nvSpPr>
          <p:cNvPr id="3" name="Subtitle 2"/>
          <p:cNvSpPr>
            <a:spLocks noGrp="1"/>
          </p:cNvSpPr>
          <p:nvPr>
            <p:ph type="subTitle" sz="quarter" idx="1"/>
          </p:nvPr>
        </p:nvSpPr>
        <p:spPr/>
        <p:txBody>
          <a:bodyPr/>
          <a:lstStyle/>
          <a:p>
            <a:r>
              <a:rPr lang="en-US" dirty="0" smtClean="0"/>
              <a:t>Get used to see more than one part in a word!</a:t>
            </a:r>
            <a:endParaRPr lang="en-US" dirty="0"/>
          </a:p>
        </p:txBody>
      </p:sp>
    </p:spTree>
    <p:extLst>
      <p:ext uri="{BB962C8B-B14F-4D97-AF65-F5344CB8AC3E}">
        <p14:creationId xmlns:p14="http://schemas.microsoft.com/office/powerpoint/2010/main" val="563271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338" name="Group 42"/>
          <p:cNvGraphicFramePr>
            <a:graphicFrameLocks noGrp="1"/>
          </p:cNvGraphicFramePr>
          <p:nvPr>
            <p:extLst>
              <p:ext uri="{D42A27DB-BD31-4B8C-83A1-F6EECF244321}">
                <p14:modId xmlns:p14="http://schemas.microsoft.com/office/powerpoint/2010/main" val="1823931416"/>
              </p:ext>
            </p:extLst>
          </p:nvPr>
        </p:nvGraphicFramePr>
        <p:xfrm>
          <a:off x="1219200" y="228600"/>
          <a:ext cx="3436937" cy="6583680"/>
        </p:xfrm>
        <a:graphic>
          <a:graphicData uri="http://schemas.openxmlformats.org/drawingml/2006/table">
            <a:tbl>
              <a:tblPr/>
              <a:tblGrid>
                <a:gridCol w="1760537"/>
                <a:gridCol w="1676400"/>
              </a:tblGrid>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his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Rabb</a:t>
                      </a:r>
                      <a:endParaRPr kumimoji="0" lang="ar-SA" sz="3200" b="0" i="0" u="none" strike="noStrike" cap="none" normalizeH="0" baseline="0" dirty="0" smtClean="0">
                        <a:ln>
                          <a:noFill/>
                        </a:ln>
                        <a:solidFill>
                          <a:schemeClr val="tx1"/>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FFFFFF"/>
                          </a:solidFill>
                          <a:effectLst/>
                          <a:latin typeface="Arial" pitchFamily="34" charset="0"/>
                          <a:cs typeface="Tajweed" pitchFamily="2" charset="-78"/>
                        </a:rPr>
                        <a:t>رَبُّهٗ</a:t>
                      </a:r>
                      <a:endParaRPr kumimoji="0" lang="ar-SA" sz="6600" b="0" i="0" u="none" strike="noStrike" cap="none" normalizeH="0" baseline="0" dirty="0" smtClean="0">
                        <a:ln>
                          <a:noFill/>
                        </a:ln>
                        <a:solidFill>
                          <a:srgbClr val="FFFFFF"/>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their </a:t>
                      </a:r>
                      <a:r>
                        <a:rPr kumimoji="0" lang="en-US"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Rabb</a:t>
                      </a:r>
                      <a:endParaRPr kumimoji="0" lang="en-US" sz="3200" b="0" i="0" u="none" strike="noStrike" cap="none" normalizeH="0" baseline="0" dirty="0" smtClean="0">
                        <a:ln>
                          <a:noFill/>
                        </a:ln>
                        <a:solidFill>
                          <a:schemeClr val="tx1"/>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FF"/>
                          </a:solidFill>
                          <a:effectLst/>
                          <a:latin typeface="Arial" pitchFamily="34" charset="0"/>
                          <a:cs typeface="Tajweed" pitchFamily="2" charset="-78"/>
                        </a:rPr>
                        <a:t>رَبُّهُمْ</a:t>
                      </a:r>
                      <a:endParaRPr kumimoji="0" lang="en-US" sz="6600" b="0" i="0" u="none" strike="noStrike" cap="none" normalizeH="0" baseline="0" smtClean="0">
                        <a:ln>
                          <a:noFill/>
                        </a:ln>
                        <a:solidFill>
                          <a:srgbClr val="FFFFFF"/>
                        </a:solidFill>
                        <a:effectLst/>
                        <a:latin typeface="Arial" pitchFamily="34" charset="0"/>
                        <a:cs typeface="Tajweed" pitchFamily="2" charset="-78"/>
                      </a:endParaRPr>
                    </a:p>
                  </a:txBody>
                  <a:tcPr anchor="b"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your R</a:t>
                      </a:r>
                      <a:r>
                        <a:rPr kumimoji="0" lang="en-US" altLang="ug-CN"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a</a:t>
                      </a:r>
                      <a:r>
                        <a:rPr kumimoji="0" lang="en-US"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bb</a:t>
                      </a:r>
                      <a:endParaRPr kumimoji="0" lang="en-US" sz="3200" b="0" i="0" u="none" strike="noStrike" cap="none" normalizeH="0" baseline="0" smtClean="0">
                        <a:ln>
                          <a:noFill/>
                        </a:ln>
                        <a:solidFill>
                          <a:srgbClr val="161616"/>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1E00"/>
                          </a:solidFill>
                          <a:effectLst/>
                          <a:latin typeface="Arial" pitchFamily="34" charset="0"/>
                          <a:cs typeface="Tajweed" pitchFamily="2" charset="-78"/>
                        </a:rPr>
                        <a:t>رَبُّكَ</a:t>
                      </a:r>
                      <a:endParaRPr kumimoji="0" lang="en-US" sz="6600" b="0" i="0" u="none" strike="noStrike" cap="none" normalizeH="0" baseline="0" smtClean="0">
                        <a:ln>
                          <a:noFill/>
                        </a:ln>
                        <a:solidFill>
                          <a:srgbClr val="001E00"/>
                        </a:solidFill>
                        <a:effectLst/>
                        <a:latin typeface="Arial" pitchFamily="34" charset="0"/>
                        <a:cs typeface="Tajweed" pitchFamily="2" charset="-7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your R</a:t>
                      </a:r>
                      <a:r>
                        <a:rPr kumimoji="0" lang="en-US" altLang="ug-CN"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a</a:t>
                      </a:r>
                      <a:r>
                        <a:rPr kumimoji="0" lang="en-US" sz="3200" b="0" i="0" u="none" strike="noStrike" cap="none" normalizeH="0" baseline="0" smtClean="0">
                          <a:ln>
                            <a:noFill/>
                          </a:ln>
                          <a:solidFill>
                            <a:srgbClr val="161616"/>
                          </a:solidFill>
                          <a:effectLst>
                            <a:outerShdw blurRad="38100" dist="38100" dir="2700000" algn="tl">
                              <a:srgbClr val="000000"/>
                            </a:outerShdw>
                          </a:effectLst>
                          <a:latin typeface="Tahoma" pitchFamily="34" charset="0"/>
                          <a:cs typeface="Tahoma" pitchFamily="34" charset="0"/>
                        </a:rPr>
                        <a:t>bb</a:t>
                      </a:r>
                      <a:endParaRPr kumimoji="0" lang="en-US" sz="3200" b="0" i="0" u="none" strike="noStrike" cap="none" normalizeH="0" baseline="0" smtClean="0">
                        <a:ln>
                          <a:noFill/>
                        </a:ln>
                        <a:solidFill>
                          <a:srgbClr val="161616"/>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1E00"/>
                          </a:solidFill>
                          <a:effectLst/>
                          <a:latin typeface="Arial" pitchFamily="34" charset="0"/>
                          <a:cs typeface="Tajweed" pitchFamily="2" charset="-78"/>
                        </a:rPr>
                        <a:t>رَبُّكُمْ</a:t>
                      </a:r>
                      <a:endParaRPr kumimoji="0" lang="en-US" sz="6600" b="0" i="0" u="none" strike="noStrike" cap="none" normalizeH="0" baseline="0" smtClean="0">
                        <a:ln>
                          <a:noFill/>
                        </a:ln>
                        <a:solidFill>
                          <a:srgbClr val="001E00"/>
                        </a:solidFill>
                        <a:effectLst/>
                        <a:latin typeface="Arial" pitchFamily="34" charset="0"/>
                        <a:cs typeface="Tajweed" pitchFamily="2" charset="-7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my </a:t>
                      </a:r>
                      <a:r>
                        <a:rPr kumimoji="0" lang="en-US"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R</a:t>
                      </a:r>
                      <a:r>
                        <a:rPr kumimoji="0" lang="en-US" altLang="ug-CN"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a</a:t>
                      </a:r>
                      <a:r>
                        <a:rPr kumimoji="0" lang="en-US"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bb</a:t>
                      </a:r>
                      <a:endParaRPr kumimoji="0" lang="en-US" sz="3200" b="0" i="0" u="none" strike="noStrike" cap="none" normalizeH="0" baseline="0" dirty="0" smtClean="0">
                        <a:ln>
                          <a:noFill/>
                        </a:ln>
                        <a:solidFill>
                          <a:schemeClr val="tx1"/>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FF"/>
                          </a:solidFill>
                          <a:effectLst/>
                          <a:latin typeface="Arial" pitchFamily="34" charset="0"/>
                          <a:cs typeface="Tajweed" pitchFamily="2" charset="-78"/>
                        </a:rPr>
                        <a:t>رَبِّي</a:t>
                      </a:r>
                      <a:endParaRPr kumimoji="0" lang="en-US" sz="6600" b="0" i="0" u="none" strike="noStrike" cap="none" normalizeH="0" baseline="0" smtClean="0">
                        <a:ln>
                          <a:noFill/>
                        </a:ln>
                        <a:solidFill>
                          <a:srgbClr val="FFFFFF"/>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our </a:t>
                      </a:r>
                      <a:r>
                        <a:rPr kumimoji="0" lang="en-US"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R</a:t>
                      </a:r>
                      <a:r>
                        <a:rPr kumimoji="0" lang="en-US" altLang="ug-CN"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a</a:t>
                      </a:r>
                      <a:r>
                        <a:rPr kumimoji="0" lang="en-US" sz="32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cs typeface="Tahoma" pitchFamily="34" charset="0"/>
                        </a:rPr>
                        <a:t>bb</a:t>
                      </a:r>
                      <a:endParaRPr kumimoji="0" lang="en-US" sz="3200" b="0" i="0" u="none" strike="noStrike" cap="none" normalizeH="0" baseline="0" dirty="0" smtClean="0">
                        <a:ln>
                          <a:noFill/>
                        </a:ln>
                        <a:solidFill>
                          <a:schemeClr val="tx1"/>
                        </a:solidFill>
                        <a:effectLst/>
                        <a:latin typeface="Tahoma" pitchFamily="34" charset="0"/>
                        <a:cs typeface="Alvi Nastaleeq" pitchFamily="2" charset="-78"/>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FFFFFF"/>
                          </a:solidFill>
                          <a:effectLst/>
                          <a:latin typeface="Arial" pitchFamily="34" charset="0"/>
                          <a:cs typeface="Tajweed" pitchFamily="2" charset="-78"/>
                        </a:rPr>
                        <a:t>رَبُّنَا</a:t>
                      </a:r>
                      <a:endParaRPr kumimoji="0" lang="en-US" sz="6600" b="0" i="0" u="none" strike="noStrike" cap="none" normalizeH="0" baseline="0" dirty="0" smtClean="0">
                        <a:ln>
                          <a:noFill/>
                        </a:ln>
                        <a:solidFill>
                          <a:srgbClr val="FFFFFF"/>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r>
            </a:tbl>
          </a:graphicData>
        </a:graphic>
      </p:graphicFrame>
      <p:sp>
        <p:nvSpPr>
          <p:cNvPr id="2" name="Rectangle 1"/>
          <p:cNvSpPr/>
          <p:nvPr/>
        </p:nvSpPr>
        <p:spPr>
          <a:xfrm>
            <a:off x="6904340" y="1676400"/>
            <a:ext cx="1249060" cy="3170099"/>
          </a:xfrm>
          <a:prstGeom prst="rect">
            <a:avLst/>
          </a:prstGeom>
        </p:spPr>
        <p:txBody>
          <a:bodyPr wrap="none">
            <a:spAutoFit/>
          </a:bodyPr>
          <a:lstStyle/>
          <a:p>
            <a:r>
              <a:rPr lang="ur-PK" sz="8000" b="0" dirty="0" smtClean="0">
                <a:solidFill>
                  <a:srgbClr val="FFFF00"/>
                </a:solidFill>
                <a:latin typeface="Arial" pitchFamily="34" charset="0"/>
                <a:cs typeface="Tajweed" pitchFamily="2" charset="-78"/>
              </a:rPr>
              <a:t>وَ۔۔۔</a:t>
            </a:r>
          </a:p>
          <a:p>
            <a:r>
              <a:rPr lang="ur-PK" sz="8000" b="0" dirty="0" smtClean="0">
                <a:solidFill>
                  <a:srgbClr val="FFFF00"/>
                </a:solidFill>
                <a:latin typeface="Arial" pitchFamily="34" charset="0"/>
                <a:cs typeface="Tajweed" pitchFamily="2" charset="-78"/>
              </a:rPr>
              <a:t>فَـ۔۔۔</a:t>
            </a:r>
            <a:endParaRPr lang="en-US" sz="8000" dirty="0">
              <a:solidFill>
                <a:srgbClr val="FFFF00"/>
              </a:solidFill>
            </a:endParaRPr>
          </a:p>
        </p:txBody>
      </p:sp>
    </p:spTree>
    <p:extLst>
      <p:ext uri="{BB962C8B-B14F-4D97-AF65-F5344CB8AC3E}">
        <p14:creationId xmlns:p14="http://schemas.microsoft.com/office/powerpoint/2010/main" val="27197188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5029200" y="106740"/>
            <a:ext cx="1417376" cy="1569660"/>
          </a:xfrm>
          <a:prstGeom prst="rect">
            <a:avLst/>
          </a:prstGeom>
        </p:spPr>
        <p:txBody>
          <a:bodyPr wrap="none">
            <a:spAutoFit/>
          </a:bodyPr>
          <a:lstStyle/>
          <a:p>
            <a:r>
              <a:rPr lang="ur-PK" sz="9600" dirty="0" smtClean="0">
                <a:solidFill>
                  <a:srgbClr val="FFFF00"/>
                </a:solidFill>
                <a:cs typeface="Tajweed" pitchFamily="2" charset="-78"/>
              </a:rPr>
              <a:t>رَب</a:t>
            </a:r>
          </a:p>
        </p:txBody>
      </p:sp>
      <p:graphicFrame>
        <p:nvGraphicFramePr>
          <p:cNvPr id="48" name="Table 47"/>
          <p:cNvGraphicFramePr>
            <a:graphicFrameLocks noGrp="1"/>
          </p:cNvGraphicFramePr>
          <p:nvPr>
            <p:extLst>
              <p:ext uri="{D42A27DB-BD31-4B8C-83A1-F6EECF244321}">
                <p14:modId xmlns:p14="http://schemas.microsoft.com/office/powerpoint/2010/main" val="759119488"/>
              </p:ext>
            </p:extLst>
          </p:nvPr>
        </p:nvGraphicFramePr>
        <p:xfrm>
          <a:off x="152400" y="76200"/>
          <a:ext cx="3581400" cy="1066800"/>
        </p:xfrm>
        <a:graphic>
          <a:graphicData uri="http://schemas.openxmlformats.org/drawingml/2006/table">
            <a:tbl>
              <a:tblPr/>
              <a:tblGrid>
                <a:gridCol w="2341685"/>
                <a:gridCol w="1239715"/>
              </a:tblGrid>
              <a:tr h="139065">
                <a:tc gridSpan="2">
                  <a:txBody>
                    <a:bodyPr/>
                    <a:lstStyle>
                      <a:defPPr>
                        <a:defRPr lang="en-US"/>
                      </a:defPPr>
                      <a:lvl1pPr marL="0" algn="l" defTabSz="914400" rtl="0" eaLnBrk="1" latinLnBrk="0" hangingPunct="1">
                        <a:defRPr sz="1800" kern="1200">
                          <a:solidFill>
                            <a:schemeClr val="tx1"/>
                          </a:solidFill>
                          <a:latin typeface="Alvi Nastaleeq"/>
                          <a:cs typeface="Alvi Nastaleeq"/>
                        </a:defRPr>
                      </a:lvl1pPr>
                      <a:lvl2pPr marL="457200" algn="l" defTabSz="914400" rtl="0" eaLnBrk="1" latinLnBrk="0" hangingPunct="1">
                        <a:defRPr sz="1800" kern="1200">
                          <a:solidFill>
                            <a:schemeClr val="tx1"/>
                          </a:solidFill>
                          <a:latin typeface="Alvi Nastaleeq"/>
                          <a:cs typeface="Alvi Nastaleeq"/>
                        </a:defRPr>
                      </a:lvl2pPr>
                      <a:lvl3pPr marL="914400" algn="l" defTabSz="914400" rtl="0" eaLnBrk="1" latinLnBrk="0" hangingPunct="1">
                        <a:defRPr sz="1800" kern="1200">
                          <a:solidFill>
                            <a:schemeClr val="tx1"/>
                          </a:solidFill>
                          <a:latin typeface="Alvi Nastaleeq"/>
                          <a:cs typeface="Alvi Nastaleeq"/>
                        </a:defRPr>
                      </a:lvl3pPr>
                      <a:lvl4pPr marL="1371600" algn="l" defTabSz="914400" rtl="0" eaLnBrk="1" latinLnBrk="0" hangingPunct="1">
                        <a:defRPr sz="1800" kern="1200">
                          <a:solidFill>
                            <a:schemeClr val="tx1"/>
                          </a:solidFill>
                          <a:latin typeface="Alvi Nastaleeq"/>
                          <a:cs typeface="Alvi Nastaleeq"/>
                        </a:defRPr>
                      </a:lvl4pPr>
                      <a:lvl5pPr marL="1828800" algn="l" defTabSz="914400" rtl="0" eaLnBrk="1" latinLnBrk="0" hangingPunct="1">
                        <a:defRPr sz="1800" kern="1200">
                          <a:solidFill>
                            <a:schemeClr val="tx1"/>
                          </a:solidFill>
                          <a:latin typeface="Alvi Nastaleeq"/>
                          <a:cs typeface="Alvi Nastaleeq"/>
                        </a:defRPr>
                      </a:lvl5pPr>
                      <a:lvl6pPr marL="2286000" algn="l" defTabSz="914400" rtl="0" eaLnBrk="1" latinLnBrk="0" hangingPunct="1">
                        <a:defRPr sz="1800" kern="1200">
                          <a:solidFill>
                            <a:schemeClr val="tx1"/>
                          </a:solidFill>
                          <a:latin typeface="Alvi Nastaleeq"/>
                          <a:cs typeface="Alvi Nastaleeq"/>
                        </a:defRPr>
                      </a:lvl6pPr>
                      <a:lvl7pPr marL="2743200" algn="l" defTabSz="914400" rtl="0" eaLnBrk="1" latinLnBrk="0" hangingPunct="1">
                        <a:defRPr sz="1800" kern="1200">
                          <a:solidFill>
                            <a:schemeClr val="tx1"/>
                          </a:solidFill>
                          <a:latin typeface="Alvi Nastaleeq"/>
                          <a:cs typeface="Alvi Nastaleeq"/>
                        </a:defRPr>
                      </a:lvl7pPr>
                      <a:lvl8pPr marL="3200400" algn="l" defTabSz="914400" rtl="0" eaLnBrk="1" latinLnBrk="0" hangingPunct="1">
                        <a:defRPr sz="1800" kern="1200">
                          <a:solidFill>
                            <a:schemeClr val="tx1"/>
                          </a:solidFill>
                          <a:latin typeface="Alvi Nastaleeq"/>
                          <a:cs typeface="Alvi Nastaleeq"/>
                        </a:defRPr>
                      </a:lvl8pPr>
                      <a:lvl9pPr marL="3657600" algn="l" defTabSz="914400" rtl="0" eaLnBrk="1" latinLnBrk="0" hangingPunct="1">
                        <a:defRPr sz="1800" kern="1200">
                          <a:solidFill>
                            <a:schemeClr val="tx1"/>
                          </a:solidFill>
                          <a:latin typeface="Alvi Nastaleeq"/>
                          <a:cs typeface="Alvi Nastaleeq"/>
                        </a:defRPr>
                      </a:lvl9pPr>
                    </a:lstStyle>
                    <a:p>
                      <a:pPr marL="0" marR="0" lvl="0" indent="0" algn="ctr" defTabSz="914400" rtl="1" eaLnBrk="1" fontAlgn="b" latinLnBrk="0" hangingPunct="1">
                        <a:lnSpc>
                          <a:spcPct val="100000"/>
                        </a:lnSpc>
                        <a:spcBef>
                          <a:spcPts val="6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Majidi" pitchFamily="2" charset="-78"/>
                        </a:rPr>
                        <a:t>LESSON-3</a:t>
                      </a:r>
                      <a:endParaRPr kumimoji="0" lang="en-US" sz="2000" b="0" i="0" u="none" strike="noStrike" cap="none" normalizeH="0" baseline="0" dirty="0" smtClean="0">
                        <a:ln>
                          <a:noFill/>
                        </a:ln>
                        <a:solidFill>
                          <a:schemeClr val="tx1"/>
                        </a:solidFill>
                        <a:effectLst/>
                        <a:latin typeface="Arial" pitchFamily="34" charset="0"/>
                        <a:cs typeface="Majidi" pitchFamily="2" charset="-78"/>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ctr" latinLnBrk="0" hangingPunct="1">
                        <a:lnSpc>
                          <a:spcPct val="100000"/>
                        </a:lnSpc>
                        <a:spcBef>
                          <a:spcPts val="6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428625">
                <a:tc>
                  <a:txBody>
                    <a:bodyPr/>
                    <a:lstStyle>
                      <a:defPPr>
                        <a:defRPr lang="en-US"/>
                      </a:defPPr>
                      <a:lvl1pPr marL="0" algn="l" defTabSz="914400" rtl="0" eaLnBrk="1" latinLnBrk="0" hangingPunct="1">
                        <a:defRPr sz="1800" kern="1200">
                          <a:solidFill>
                            <a:schemeClr val="tx1"/>
                          </a:solidFill>
                          <a:latin typeface="Alvi Nastaleeq"/>
                          <a:cs typeface="Alvi Nastaleeq"/>
                        </a:defRPr>
                      </a:lvl1pPr>
                      <a:lvl2pPr marL="457200" algn="l" defTabSz="914400" rtl="0" eaLnBrk="1" latinLnBrk="0" hangingPunct="1">
                        <a:defRPr sz="1800" kern="1200">
                          <a:solidFill>
                            <a:schemeClr val="tx1"/>
                          </a:solidFill>
                          <a:latin typeface="Alvi Nastaleeq"/>
                          <a:cs typeface="Alvi Nastaleeq"/>
                        </a:defRPr>
                      </a:lvl2pPr>
                      <a:lvl3pPr marL="914400" algn="l" defTabSz="914400" rtl="0" eaLnBrk="1" latinLnBrk="0" hangingPunct="1">
                        <a:defRPr sz="1800" kern="1200">
                          <a:solidFill>
                            <a:schemeClr val="tx1"/>
                          </a:solidFill>
                          <a:latin typeface="Alvi Nastaleeq"/>
                          <a:cs typeface="Alvi Nastaleeq"/>
                        </a:defRPr>
                      </a:lvl3pPr>
                      <a:lvl4pPr marL="1371600" algn="l" defTabSz="914400" rtl="0" eaLnBrk="1" latinLnBrk="0" hangingPunct="1">
                        <a:defRPr sz="1800" kern="1200">
                          <a:solidFill>
                            <a:schemeClr val="tx1"/>
                          </a:solidFill>
                          <a:latin typeface="Alvi Nastaleeq"/>
                          <a:cs typeface="Alvi Nastaleeq"/>
                        </a:defRPr>
                      </a:lvl4pPr>
                      <a:lvl5pPr marL="1828800" algn="l" defTabSz="914400" rtl="0" eaLnBrk="1" latinLnBrk="0" hangingPunct="1">
                        <a:defRPr sz="1800" kern="1200">
                          <a:solidFill>
                            <a:schemeClr val="tx1"/>
                          </a:solidFill>
                          <a:latin typeface="Alvi Nastaleeq"/>
                          <a:cs typeface="Alvi Nastaleeq"/>
                        </a:defRPr>
                      </a:lvl5pPr>
                      <a:lvl6pPr marL="2286000" algn="l" defTabSz="914400" rtl="0" eaLnBrk="1" latinLnBrk="0" hangingPunct="1">
                        <a:defRPr sz="1800" kern="1200">
                          <a:solidFill>
                            <a:schemeClr val="tx1"/>
                          </a:solidFill>
                          <a:latin typeface="Alvi Nastaleeq"/>
                          <a:cs typeface="Alvi Nastaleeq"/>
                        </a:defRPr>
                      </a:lvl6pPr>
                      <a:lvl7pPr marL="2743200" algn="l" defTabSz="914400" rtl="0" eaLnBrk="1" latinLnBrk="0" hangingPunct="1">
                        <a:defRPr sz="1800" kern="1200">
                          <a:solidFill>
                            <a:schemeClr val="tx1"/>
                          </a:solidFill>
                          <a:latin typeface="Alvi Nastaleeq"/>
                          <a:cs typeface="Alvi Nastaleeq"/>
                        </a:defRPr>
                      </a:lvl7pPr>
                      <a:lvl8pPr marL="3200400" algn="l" defTabSz="914400" rtl="0" eaLnBrk="1" latinLnBrk="0" hangingPunct="1">
                        <a:defRPr sz="1800" kern="1200">
                          <a:solidFill>
                            <a:schemeClr val="tx1"/>
                          </a:solidFill>
                          <a:latin typeface="Alvi Nastaleeq"/>
                          <a:cs typeface="Alvi Nastaleeq"/>
                        </a:defRPr>
                      </a:lvl8pPr>
                      <a:lvl9pPr marL="3657600" algn="l" defTabSz="914400" rtl="0" eaLnBrk="1" latinLnBrk="0" hangingPunct="1">
                        <a:defRPr sz="1800" kern="1200">
                          <a:solidFill>
                            <a:schemeClr val="tx1"/>
                          </a:solidFill>
                          <a:latin typeface="Alvi Nastaleeq"/>
                          <a:cs typeface="Alvi Nastaleeq"/>
                        </a:defRPr>
                      </a:lvl9pPr>
                    </a:lstStyle>
                    <a:p>
                      <a:pPr algn="ctr" rtl="1"/>
                      <a:r>
                        <a:rPr lang="ur-PK" sz="4000" dirty="0" smtClean="0">
                          <a:cs typeface="Tajweed" pitchFamily="2" charset="-78"/>
                        </a:rPr>
                        <a:t>رب</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3300"/>
                    </a:solidFill>
                  </a:tcPr>
                </a:tc>
                <a:tc>
                  <a:txBody>
                    <a:bodyPr/>
                    <a:lstStyle>
                      <a:defPPr>
                        <a:defRPr lang="en-US"/>
                      </a:defPPr>
                      <a:lvl1pPr marL="0" algn="l" defTabSz="914400" rtl="0" eaLnBrk="1" latinLnBrk="0" hangingPunct="1">
                        <a:defRPr sz="1800" kern="1200">
                          <a:solidFill>
                            <a:schemeClr val="tx1"/>
                          </a:solidFill>
                          <a:latin typeface="Alvi Nastaleeq"/>
                          <a:cs typeface="Alvi Nastaleeq"/>
                        </a:defRPr>
                      </a:lvl1pPr>
                      <a:lvl2pPr marL="457200" algn="l" defTabSz="914400" rtl="0" eaLnBrk="1" latinLnBrk="0" hangingPunct="1">
                        <a:defRPr sz="1800" kern="1200">
                          <a:solidFill>
                            <a:schemeClr val="tx1"/>
                          </a:solidFill>
                          <a:latin typeface="Alvi Nastaleeq"/>
                          <a:cs typeface="Alvi Nastaleeq"/>
                        </a:defRPr>
                      </a:lvl2pPr>
                      <a:lvl3pPr marL="914400" algn="l" defTabSz="914400" rtl="0" eaLnBrk="1" latinLnBrk="0" hangingPunct="1">
                        <a:defRPr sz="1800" kern="1200">
                          <a:solidFill>
                            <a:schemeClr val="tx1"/>
                          </a:solidFill>
                          <a:latin typeface="Alvi Nastaleeq"/>
                          <a:cs typeface="Alvi Nastaleeq"/>
                        </a:defRPr>
                      </a:lvl3pPr>
                      <a:lvl4pPr marL="1371600" algn="l" defTabSz="914400" rtl="0" eaLnBrk="1" latinLnBrk="0" hangingPunct="1">
                        <a:defRPr sz="1800" kern="1200">
                          <a:solidFill>
                            <a:schemeClr val="tx1"/>
                          </a:solidFill>
                          <a:latin typeface="Alvi Nastaleeq"/>
                          <a:cs typeface="Alvi Nastaleeq"/>
                        </a:defRPr>
                      </a:lvl4pPr>
                      <a:lvl5pPr marL="1828800" algn="l" defTabSz="914400" rtl="0" eaLnBrk="1" latinLnBrk="0" hangingPunct="1">
                        <a:defRPr sz="1800" kern="1200">
                          <a:solidFill>
                            <a:schemeClr val="tx1"/>
                          </a:solidFill>
                          <a:latin typeface="Alvi Nastaleeq"/>
                          <a:cs typeface="Alvi Nastaleeq"/>
                        </a:defRPr>
                      </a:lvl5pPr>
                      <a:lvl6pPr marL="2286000" algn="l" defTabSz="914400" rtl="0" eaLnBrk="1" latinLnBrk="0" hangingPunct="1">
                        <a:defRPr sz="1800" kern="1200">
                          <a:solidFill>
                            <a:schemeClr val="tx1"/>
                          </a:solidFill>
                          <a:latin typeface="Alvi Nastaleeq"/>
                          <a:cs typeface="Alvi Nastaleeq"/>
                        </a:defRPr>
                      </a:lvl6pPr>
                      <a:lvl7pPr marL="2743200" algn="l" defTabSz="914400" rtl="0" eaLnBrk="1" latinLnBrk="0" hangingPunct="1">
                        <a:defRPr sz="1800" kern="1200">
                          <a:solidFill>
                            <a:schemeClr val="tx1"/>
                          </a:solidFill>
                          <a:latin typeface="Alvi Nastaleeq"/>
                          <a:cs typeface="Alvi Nastaleeq"/>
                        </a:defRPr>
                      </a:lvl7pPr>
                      <a:lvl8pPr marL="3200400" algn="l" defTabSz="914400" rtl="0" eaLnBrk="1" latinLnBrk="0" hangingPunct="1">
                        <a:defRPr sz="1800" kern="1200">
                          <a:solidFill>
                            <a:schemeClr val="tx1"/>
                          </a:solidFill>
                          <a:latin typeface="Alvi Nastaleeq"/>
                          <a:cs typeface="Alvi Nastaleeq"/>
                        </a:defRPr>
                      </a:lvl8pPr>
                      <a:lvl9pPr marL="3657600" algn="l" defTabSz="914400" rtl="0" eaLnBrk="1" latinLnBrk="0" hangingPunct="1">
                        <a:defRPr sz="1800" kern="1200">
                          <a:solidFill>
                            <a:schemeClr val="tx1"/>
                          </a:solidFill>
                          <a:latin typeface="Alvi Nastaleeq"/>
                          <a:cs typeface="Alvi Nastaleeq"/>
                        </a:defRPr>
                      </a:lvl9pPr>
                    </a:lstStyle>
                    <a:p>
                      <a:pPr marL="0" marR="0" lvl="0" indent="0" algn="ctr" defTabSz="914400" rtl="1" eaLnBrk="1" fontAlgn="ctr" latinLnBrk="0" hangingPunct="1">
                        <a:lnSpc>
                          <a:spcPct val="100000"/>
                        </a:lnSpc>
                        <a:spcBef>
                          <a:spcPts val="600"/>
                        </a:spcBef>
                        <a:spcAft>
                          <a:spcPct val="0"/>
                        </a:spcAft>
                        <a:buClrTx/>
                        <a:buSzTx/>
                        <a:buFontTx/>
                        <a:buNone/>
                        <a:tabLst/>
                      </a:pPr>
                      <a:r>
                        <a:rPr kumimoji="0" lang="ur-PK" sz="2800" b="0" i="0" u="none" strike="noStrike" cap="none" normalizeH="0" baseline="0" dirty="0" smtClean="0">
                          <a:ln>
                            <a:noFill/>
                          </a:ln>
                          <a:solidFill>
                            <a:schemeClr val="tx1"/>
                          </a:solidFill>
                          <a:effectLst/>
                          <a:latin typeface="Tahoma" pitchFamily="34" charset="0"/>
                          <a:cs typeface="Tahoma" pitchFamily="34" charset="0"/>
                        </a:rPr>
                        <a:t>970</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8000"/>
                    </a:solidFill>
                  </a:tcPr>
                </a:tc>
              </a:tr>
            </a:tbl>
          </a:graphicData>
        </a:graphic>
      </p:graphicFrame>
      <p:sp>
        <p:nvSpPr>
          <p:cNvPr id="10" name="Rectangle 9"/>
          <p:cNvSpPr/>
          <p:nvPr/>
        </p:nvSpPr>
        <p:spPr>
          <a:xfrm>
            <a:off x="3733800" y="1984146"/>
            <a:ext cx="768159" cy="923330"/>
          </a:xfrm>
          <a:prstGeom prst="rect">
            <a:avLst/>
          </a:prstGeom>
        </p:spPr>
        <p:txBody>
          <a:bodyPr wrap="none">
            <a:spAutoFit/>
          </a:bodyPr>
          <a:lstStyle/>
          <a:p>
            <a:r>
              <a:rPr lang="ar-SA" sz="5400" dirty="0" smtClean="0">
                <a:solidFill>
                  <a:srgbClr val="FFFFFF"/>
                </a:solidFill>
                <a:cs typeface="Tajweed" pitchFamily="2" charset="-78"/>
              </a:rPr>
              <a:t>ـكَ</a:t>
            </a:r>
            <a:endParaRPr lang="en-US" sz="5400" dirty="0" smtClean="0">
              <a:solidFill>
                <a:srgbClr val="FFFFFF"/>
              </a:solidFill>
              <a:cs typeface="Tajweed" pitchFamily="2" charset="-78"/>
            </a:endParaRPr>
          </a:p>
        </p:txBody>
      </p:sp>
      <p:sp>
        <p:nvSpPr>
          <p:cNvPr id="35" name="Rectangle 34"/>
          <p:cNvSpPr/>
          <p:nvPr/>
        </p:nvSpPr>
        <p:spPr>
          <a:xfrm>
            <a:off x="4114800" y="4415394"/>
            <a:ext cx="498855" cy="923330"/>
          </a:xfrm>
          <a:prstGeom prst="rect">
            <a:avLst/>
          </a:prstGeom>
        </p:spPr>
        <p:txBody>
          <a:bodyPr wrap="none">
            <a:spAutoFit/>
          </a:bodyPr>
          <a:lstStyle/>
          <a:p>
            <a:r>
              <a:rPr lang="ar-SA" sz="5400" dirty="0" smtClean="0">
                <a:solidFill>
                  <a:srgbClr val="FFFFFF"/>
                </a:solidFill>
                <a:cs typeface="Tajweed" pitchFamily="2" charset="-78"/>
              </a:rPr>
              <a:t>ـهٖ</a:t>
            </a:r>
            <a:endParaRPr lang="en-US" sz="5400" dirty="0" smtClean="0">
              <a:solidFill>
                <a:srgbClr val="FFFFFF"/>
              </a:solidFill>
              <a:cs typeface="Tajweed" pitchFamily="2" charset="-78"/>
            </a:endParaRPr>
          </a:p>
        </p:txBody>
      </p:sp>
      <p:sp>
        <p:nvSpPr>
          <p:cNvPr id="37" name="Rectangle 36"/>
          <p:cNvSpPr/>
          <p:nvPr/>
        </p:nvSpPr>
        <p:spPr>
          <a:xfrm>
            <a:off x="5005635" y="4343400"/>
            <a:ext cx="433131" cy="923330"/>
          </a:xfrm>
          <a:prstGeom prst="rect">
            <a:avLst/>
          </a:prstGeom>
        </p:spPr>
        <p:txBody>
          <a:bodyPr wrap="none">
            <a:spAutoFit/>
          </a:bodyPr>
          <a:lstStyle/>
          <a:p>
            <a:pPr algn="r" rtl="1"/>
            <a:r>
              <a:rPr lang="ur-PK" sz="5400" dirty="0" smtClean="0">
                <a:solidFill>
                  <a:srgbClr val="FFFFFF"/>
                </a:solidFill>
                <a:cs typeface="Tajweed" pitchFamily="2" charset="-78"/>
              </a:rPr>
              <a:t>ل</a:t>
            </a:r>
            <a:r>
              <a:rPr lang="ar-SA" sz="5400" dirty="0" smtClean="0">
                <a:solidFill>
                  <a:srgbClr val="FFFFFF"/>
                </a:solidFill>
                <a:cs typeface="Tajweed" pitchFamily="2" charset="-78"/>
              </a:rPr>
              <a:t>ِـ</a:t>
            </a:r>
            <a:endParaRPr lang="en-US" sz="5400" dirty="0" smtClean="0">
              <a:solidFill>
                <a:srgbClr val="FFFFFF"/>
              </a:solidFill>
              <a:cs typeface="Tajweed" pitchFamily="2" charset="-78"/>
            </a:endParaRPr>
          </a:p>
        </p:txBody>
      </p:sp>
      <p:sp>
        <p:nvSpPr>
          <p:cNvPr id="49" name="Rectangle 48"/>
          <p:cNvSpPr/>
          <p:nvPr/>
        </p:nvSpPr>
        <p:spPr>
          <a:xfrm>
            <a:off x="3810000" y="5699344"/>
            <a:ext cx="819455" cy="923330"/>
          </a:xfrm>
          <a:prstGeom prst="rect">
            <a:avLst/>
          </a:prstGeom>
        </p:spPr>
        <p:txBody>
          <a:bodyPr wrap="none">
            <a:spAutoFit/>
          </a:bodyPr>
          <a:lstStyle/>
          <a:p>
            <a:pPr algn="r" rtl="1"/>
            <a:r>
              <a:rPr lang="ar-SA" sz="5400" dirty="0" smtClean="0">
                <a:solidFill>
                  <a:srgbClr val="FFFFFF"/>
                </a:solidFill>
                <a:cs typeface="Tajweed" pitchFamily="2" charset="-78"/>
              </a:rPr>
              <a:t>ـه</a:t>
            </a:r>
            <a:r>
              <a:rPr lang="ur-PK" sz="5400" dirty="0" smtClean="0">
                <a:solidFill>
                  <a:srgbClr val="FFFFFF"/>
                </a:solidFill>
                <a:cs typeface="Tajweed" pitchFamily="2" charset="-78"/>
              </a:rPr>
              <a:t>ِم</a:t>
            </a:r>
            <a:endParaRPr lang="en-US" sz="5400" dirty="0" smtClean="0">
              <a:solidFill>
                <a:srgbClr val="FFFFFF"/>
              </a:solidFill>
              <a:cs typeface="Tajweed" pitchFamily="2" charset="-78"/>
            </a:endParaRPr>
          </a:p>
        </p:txBody>
      </p:sp>
      <p:sp>
        <p:nvSpPr>
          <p:cNvPr id="51" name="Rectangle 50"/>
          <p:cNvSpPr/>
          <p:nvPr/>
        </p:nvSpPr>
        <p:spPr>
          <a:xfrm>
            <a:off x="5005635" y="5658882"/>
            <a:ext cx="433131" cy="923330"/>
          </a:xfrm>
          <a:prstGeom prst="rect">
            <a:avLst/>
          </a:prstGeom>
        </p:spPr>
        <p:txBody>
          <a:bodyPr wrap="none">
            <a:spAutoFit/>
          </a:bodyPr>
          <a:lstStyle/>
          <a:p>
            <a:pPr algn="r" rtl="1"/>
            <a:r>
              <a:rPr lang="ur-PK" sz="5400" dirty="0" smtClean="0">
                <a:solidFill>
                  <a:srgbClr val="FFFFFF"/>
                </a:solidFill>
                <a:cs typeface="Tajweed" pitchFamily="2" charset="-78"/>
              </a:rPr>
              <a:t>ل</a:t>
            </a:r>
            <a:r>
              <a:rPr lang="ar-SA" sz="5400" dirty="0" smtClean="0">
                <a:solidFill>
                  <a:srgbClr val="FFFFFF"/>
                </a:solidFill>
                <a:cs typeface="Tajweed" pitchFamily="2" charset="-78"/>
              </a:rPr>
              <a:t>ِـ</a:t>
            </a:r>
            <a:endParaRPr lang="en-US" sz="5400" dirty="0" smtClean="0">
              <a:solidFill>
                <a:srgbClr val="FFFFFF"/>
              </a:solidFill>
              <a:cs typeface="Tajweed" pitchFamily="2" charset="-78"/>
            </a:endParaRPr>
          </a:p>
        </p:txBody>
      </p:sp>
      <p:sp>
        <p:nvSpPr>
          <p:cNvPr id="36" name="Rectangle 35"/>
          <p:cNvSpPr/>
          <p:nvPr/>
        </p:nvSpPr>
        <p:spPr>
          <a:xfrm>
            <a:off x="4558570" y="4407298"/>
            <a:ext cx="619080" cy="923330"/>
          </a:xfrm>
          <a:prstGeom prst="rect">
            <a:avLst/>
          </a:prstGeom>
        </p:spPr>
        <p:txBody>
          <a:bodyPr wrap="none">
            <a:spAutoFit/>
          </a:bodyPr>
          <a:lstStyle/>
          <a:p>
            <a:r>
              <a:rPr lang="ar-SA" sz="5400" dirty="0" smtClean="0">
                <a:solidFill>
                  <a:srgbClr val="FFFFFF"/>
                </a:solidFill>
                <a:cs typeface="Tajweed" pitchFamily="2" charset="-78"/>
              </a:rPr>
              <a:t>رَبِّـ</a:t>
            </a:r>
            <a:endParaRPr lang="en-US" sz="5400" dirty="0" smtClean="0">
              <a:solidFill>
                <a:srgbClr val="FFFFFF"/>
              </a:solidFill>
              <a:cs typeface="Tajweed" pitchFamily="2" charset="-78"/>
            </a:endParaRPr>
          </a:p>
        </p:txBody>
      </p:sp>
      <p:sp>
        <p:nvSpPr>
          <p:cNvPr id="50" name="Rectangle 49"/>
          <p:cNvSpPr/>
          <p:nvPr/>
        </p:nvSpPr>
        <p:spPr>
          <a:xfrm>
            <a:off x="4558570" y="5701864"/>
            <a:ext cx="619080" cy="923330"/>
          </a:xfrm>
          <a:prstGeom prst="rect">
            <a:avLst/>
          </a:prstGeom>
        </p:spPr>
        <p:txBody>
          <a:bodyPr wrap="none">
            <a:spAutoFit/>
          </a:bodyPr>
          <a:lstStyle/>
          <a:p>
            <a:r>
              <a:rPr lang="ar-SA" sz="5400" dirty="0" smtClean="0">
                <a:solidFill>
                  <a:srgbClr val="FFFFFF"/>
                </a:solidFill>
                <a:cs typeface="Tajweed" pitchFamily="2" charset="-78"/>
              </a:rPr>
              <a:t>رَبِّـ</a:t>
            </a:r>
            <a:endParaRPr lang="en-US" sz="5400" dirty="0" smtClean="0">
              <a:solidFill>
                <a:srgbClr val="FFFFFF"/>
              </a:solidFill>
              <a:cs typeface="Tajweed" pitchFamily="2" charset="-78"/>
            </a:endParaRPr>
          </a:p>
        </p:txBody>
      </p:sp>
      <p:sp>
        <p:nvSpPr>
          <p:cNvPr id="52" name="Rectangle 51"/>
          <p:cNvSpPr/>
          <p:nvPr/>
        </p:nvSpPr>
        <p:spPr>
          <a:xfrm>
            <a:off x="4910486" y="2031444"/>
            <a:ext cx="402674" cy="923330"/>
          </a:xfrm>
          <a:prstGeom prst="rect">
            <a:avLst/>
          </a:prstGeom>
        </p:spPr>
        <p:txBody>
          <a:bodyPr wrap="none">
            <a:spAutoFit/>
          </a:bodyPr>
          <a:lstStyle/>
          <a:p>
            <a:r>
              <a:rPr lang="ar-SA" sz="5400" dirty="0" smtClean="0">
                <a:solidFill>
                  <a:srgbClr val="FFFFFF"/>
                </a:solidFill>
                <a:cs typeface="Tajweed" pitchFamily="2" charset="-78"/>
              </a:rPr>
              <a:t>وَ</a:t>
            </a:r>
            <a:endParaRPr lang="en-US" sz="5400" dirty="0" smtClean="0">
              <a:solidFill>
                <a:srgbClr val="FFFFFF"/>
              </a:solidFill>
              <a:cs typeface="Tajweed" pitchFamily="2" charset="-78"/>
            </a:endParaRPr>
          </a:p>
        </p:txBody>
      </p:sp>
      <p:sp>
        <p:nvSpPr>
          <p:cNvPr id="53" name="Rectangle 52"/>
          <p:cNvSpPr/>
          <p:nvPr/>
        </p:nvSpPr>
        <p:spPr>
          <a:xfrm>
            <a:off x="4410121" y="1981200"/>
            <a:ext cx="619079" cy="923330"/>
          </a:xfrm>
          <a:prstGeom prst="rect">
            <a:avLst/>
          </a:prstGeom>
        </p:spPr>
        <p:txBody>
          <a:bodyPr wrap="none">
            <a:spAutoFit/>
          </a:bodyPr>
          <a:lstStyle/>
          <a:p>
            <a:pPr algn="r" rtl="1"/>
            <a:r>
              <a:rPr lang="ar-SA" sz="5400" dirty="0" smtClean="0">
                <a:solidFill>
                  <a:srgbClr val="FFFFFF"/>
                </a:solidFill>
                <a:cs typeface="Tajweed" pitchFamily="2" charset="-78"/>
              </a:rPr>
              <a:t>رَبّ</a:t>
            </a:r>
            <a:r>
              <a:rPr lang="ur-PK" sz="5400" dirty="0" smtClean="0">
                <a:solidFill>
                  <a:srgbClr val="FFFFFF"/>
                </a:solidFill>
                <a:cs typeface="Tajweed" pitchFamily="2" charset="-78"/>
              </a:rPr>
              <a:t>ُ</a:t>
            </a:r>
            <a:r>
              <a:rPr lang="ar-SA" sz="5400" dirty="0" smtClean="0">
                <a:solidFill>
                  <a:srgbClr val="FFFFFF"/>
                </a:solidFill>
                <a:cs typeface="Tajweed" pitchFamily="2" charset="-78"/>
              </a:rPr>
              <a:t>ـ</a:t>
            </a:r>
            <a:endParaRPr lang="en-US" sz="5400" dirty="0" smtClean="0">
              <a:solidFill>
                <a:srgbClr val="FFFFFF"/>
              </a:solidFill>
              <a:cs typeface="Tajweed" pitchFamily="2" charset="-78"/>
            </a:endParaRPr>
          </a:p>
        </p:txBody>
      </p:sp>
      <p:sp>
        <p:nvSpPr>
          <p:cNvPr id="57" name="Rectangle 56"/>
          <p:cNvSpPr/>
          <p:nvPr/>
        </p:nvSpPr>
        <p:spPr>
          <a:xfrm>
            <a:off x="4462892" y="3015208"/>
            <a:ext cx="619080" cy="923330"/>
          </a:xfrm>
          <a:prstGeom prst="rect">
            <a:avLst/>
          </a:prstGeom>
        </p:spPr>
        <p:txBody>
          <a:bodyPr wrap="none">
            <a:spAutoFit/>
          </a:bodyPr>
          <a:lstStyle/>
          <a:p>
            <a:r>
              <a:rPr lang="ar-SA" sz="5400" dirty="0" smtClean="0">
                <a:solidFill>
                  <a:srgbClr val="FFFFFF"/>
                </a:solidFill>
                <a:cs typeface="Tajweed" pitchFamily="2" charset="-78"/>
              </a:rPr>
              <a:t>رَبّ</a:t>
            </a:r>
            <a:r>
              <a:rPr lang="ur-PK" sz="5400" dirty="0" smtClean="0">
                <a:solidFill>
                  <a:srgbClr val="FFFFFF"/>
                </a:solidFill>
                <a:cs typeface="Tajweed" pitchFamily="2" charset="-78"/>
              </a:rPr>
              <a:t>ُ</a:t>
            </a:r>
            <a:r>
              <a:rPr lang="ar-SA" sz="5400" dirty="0" smtClean="0">
                <a:solidFill>
                  <a:srgbClr val="FFFFFF"/>
                </a:solidFill>
                <a:cs typeface="Tajweed" pitchFamily="2" charset="-78"/>
              </a:rPr>
              <a:t>ـ</a:t>
            </a:r>
            <a:endParaRPr lang="en-US" sz="5400" dirty="0" smtClean="0">
              <a:solidFill>
                <a:srgbClr val="FFFFFF"/>
              </a:solidFill>
              <a:cs typeface="Tajweed" pitchFamily="2" charset="-78"/>
            </a:endParaRPr>
          </a:p>
        </p:txBody>
      </p:sp>
      <p:sp>
        <p:nvSpPr>
          <p:cNvPr id="59" name="Rectangle 58"/>
          <p:cNvSpPr/>
          <p:nvPr/>
        </p:nvSpPr>
        <p:spPr>
          <a:xfrm>
            <a:off x="5007526" y="2974746"/>
            <a:ext cx="402674" cy="923330"/>
          </a:xfrm>
          <a:prstGeom prst="rect">
            <a:avLst/>
          </a:prstGeom>
        </p:spPr>
        <p:txBody>
          <a:bodyPr wrap="none">
            <a:spAutoFit/>
          </a:bodyPr>
          <a:lstStyle/>
          <a:p>
            <a:pPr algn="r" rtl="1"/>
            <a:r>
              <a:rPr lang="ur-PK" sz="5400" dirty="0" smtClean="0">
                <a:solidFill>
                  <a:srgbClr val="FFFFFF"/>
                </a:solidFill>
                <a:cs typeface="Tajweed" pitchFamily="2" charset="-78"/>
              </a:rPr>
              <a:t>وَ</a:t>
            </a:r>
            <a:endParaRPr lang="en-US" sz="5400" dirty="0" smtClean="0">
              <a:solidFill>
                <a:srgbClr val="FFFFFF"/>
              </a:solidFill>
              <a:cs typeface="Tajweed" pitchFamily="2" charset="-78"/>
            </a:endParaRPr>
          </a:p>
        </p:txBody>
      </p:sp>
      <p:sp>
        <p:nvSpPr>
          <p:cNvPr id="60" name="Rectangle 59"/>
          <p:cNvSpPr/>
          <p:nvPr/>
        </p:nvSpPr>
        <p:spPr>
          <a:xfrm>
            <a:off x="3657600" y="3022044"/>
            <a:ext cx="896399" cy="923330"/>
          </a:xfrm>
          <a:prstGeom prst="rect">
            <a:avLst/>
          </a:prstGeom>
        </p:spPr>
        <p:txBody>
          <a:bodyPr wrap="none">
            <a:spAutoFit/>
          </a:bodyPr>
          <a:lstStyle/>
          <a:p>
            <a:pPr algn="r" rtl="1"/>
            <a:r>
              <a:rPr lang="ar-SA" sz="5400" dirty="0" smtClean="0">
                <a:solidFill>
                  <a:srgbClr val="FFFFFF"/>
                </a:solidFill>
                <a:cs typeface="Tajweed" pitchFamily="2" charset="-78"/>
              </a:rPr>
              <a:t>ـك</a:t>
            </a:r>
            <a:r>
              <a:rPr lang="ur-PK" sz="5400" dirty="0" smtClean="0">
                <a:solidFill>
                  <a:srgbClr val="FFFFFF"/>
                </a:solidFill>
                <a:cs typeface="Tajweed" pitchFamily="2" charset="-78"/>
              </a:rPr>
              <a:t>ُمْ</a:t>
            </a:r>
            <a:endParaRPr lang="en-US" sz="5400" dirty="0" smtClean="0">
              <a:solidFill>
                <a:srgbClr val="FFFFFF"/>
              </a:solidFill>
              <a:cs typeface="Tajweed" pitchFamily="2" charset="-78"/>
            </a:endParaRPr>
          </a:p>
        </p:txBody>
      </p:sp>
    </p:spTree>
    <p:extLst>
      <p:ext uri="{BB962C8B-B14F-4D97-AF65-F5344CB8AC3E}">
        <p14:creationId xmlns:p14="http://schemas.microsoft.com/office/powerpoint/2010/main" val="4086417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2.77778E-6 -2.96296E-6 L 0.09757 -2.96296E-6 " pathEditMode="relative" rAng="0" ptsTypes="AA">
                                      <p:cBhvr>
                                        <p:cTn id="6" dur="2000" fill="hold"/>
                                        <p:tgtEl>
                                          <p:spTgt spid="37"/>
                                        </p:tgtEl>
                                        <p:attrNameLst>
                                          <p:attrName>ppt_x</p:attrName>
                                          <p:attrName>ppt_y</p:attrName>
                                        </p:attrNameLst>
                                      </p:cBhvr>
                                      <p:rCtr x="49" y="0"/>
                                    </p:animMotion>
                                  </p:childTnLst>
                                </p:cTn>
                              </p:par>
                              <p:par>
                                <p:cTn id="7" presetID="63" presetClass="path" presetSubtype="0" accel="50000" decel="50000" fill="hold" grpId="0" nodeType="withEffect">
                                  <p:stCondLst>
                                    <p:cond delay="0"/>
                                  </p:stCondLst>
                                  <p:childTnLst>
                                    <p:animMotion origin="layout" path="M 2.77778E-6 2.22222E-6 L 0.1059 2.22222E-6 " pathEditMode="relative" rAng="0" ptsTypes="AA">
                                      <p:cBhvr>
                                        <p:cTn id="8" dur="2000" fill="hold"/>
                                        <p:tgtEl>
                                          <p:spTgt spid="51"/>
                                        </p:tgtEl>
                                        <p:attrNameLst>
                                          <p:attrName>ppt_x</p:attrName>
                                          <p:attrName>ppt_y</p:attrName>
                                        </p:attrNameLst>
                                      </p:cBhvr>
                                      <p:rCtr x="53" y="0"/>
                                    </p:animMotion>
                                  </p:childTnLst>
                                </p:cTn>
                              </p:par>
                              <p:par>
                                <p:cTn id="9" presetID="63" presetClass="path" presetSubtype="0" accel="50000" decel="50000" fill="hold" grpId="0" nodeType="withEffect">
                                  <p:stCondLst>
                                    <p:cond delay="0"/>
                                  </p:stCondLst>
                                  <p:childTnLst>
                                    <p:animMotion origin="layout" path="M 5.55556E-7 -2.22222E-6 L 0.08993 -2.22222E-6 " pathEditMode="relative" rAng="0" ptsTypes="AA">
                                      <p:cBhvr>
                                        <p:cTn id="10" dur="2000" fill="hold"/>
                                        <p:tgtEl>
                                          <p:spTgt spid="52"/>
                                        </p:tgtEl>
                                        <p:attrNameLst>
                                          <p:attrName>ppt_x</p:attrName>
                                          <p:attrName>ppt_y</p:attrName>
                                        </p:attrNameLst>
                                      </p:cBhvr>
                                      <p:rCtr x="45" y="0"/>
                                    </p:animMotion>
                                  </p:childTnLst>
                                </p:cTn>
                              </p:par>
                              <p:par>
                                <p:cTn id="11" presetID="35" presetClass="path" presetSubtype="0" accel="50000" decel="50000" fill="hold" grpId="0" nodeType="withEffect">
                                  <p:stCondLst>
                                    <p:cond delay="0"/>
                                  </p:stCondLst>
                                  <p:childTnLst>
                                    <p:animMotion origin="layout" path="M -1.38889E-6 -1.11111E-6 L -0.15087 -1.11111E-6 " pathEditMode="relative" rAng="0" ptsTypes="AA">
                                      <p:cBhvr>
                                        <p:cTn id="12" dur="2000" fill="hold"/>
                                        <p:tgtEl>
                                          <p:spTgt spid="35"/>
                                        </p:tgtEl>
                                        <p:attrNameLst>
                                          <p:attrName>ppt_x</p:attrName>
                                          <p:attrName>ppt_y</p:attrName>
                                        </p:attrNameLst>
                                      </p:cBhvr>
                                      <p:rCtr x="-76" y="0"/>
                                    </p:animMotion>
                                  </p:childTnLst>
                                </p:cTn>
                              </p:par>
                              <p:par>
                                <p:cTn id="13" presetID="35" presetClass="path" presetSubtype="0" accel="50000" decel="50000" fill="hold" grpId="0" nodeType="withEffect">
                                  <p:stCondLst>
                                    <p:cond delay="0"/>
                                  </p:stCondLst>
                                  <p:childTnLst>
                                    <p:animMotion origin="layout" path="M -3.61111E-6 -4.81481E-6 L -0.12934 -4.81481E-6 " pathEditMode="relative" rAng="0" ptsTypes="AA">
                                      <p:cBhvr>
                                        <p:cTn id="14" dur="2000" fill="hold"/>
                                        <p:tgtEl>
                                          <p:spTgt spid="49"/>
                                        </p:tgtEl>
                                        <p:attrNameLst>
                                          <p:attrName>ppt_x</p:attrName>
                                          <p:attrName>ppt_y</p:attrName>
                                        </p:attrNameLst>
                                      </p:cBhvr>
                                      <p:rCtr x="-65" y="0"/>
                                    </p:animMotion>
                                  </p:childTnLst>
                                </p:cTn>
                              </p:par>
                              <p:par>
                                <p:cTn id="15" presetID="35" presetClass="path" presetSubtype="0" accel="50000" decel="50000" fill="hold" grpId="0" nodeType="withEffect">
                                  <p:stCondLst>
                                    <p:cond delay="0"/>
                                  </p:stCondLst>
                                  <p:childTnLst>
                                    <p:animMotion origin="layout" path="M -2.77778E-6 2.22222E-6 L -0.13507 2.22222E-6 " pathEditMode="relative" rAng="0" ptsTypes="AA">
                                      <p:cBhvr>
                                        <p:cTn id="16" dur="2000" fill="hold"/>
                                        <p:tgtEl>
                                          <p:spTgt spid="10"/>
                                        </p:tgtEl>
                                        <p:attrNameLst>
                                          <p:attrName>ppt_x</p:attrName>
                                          <p:attrName>ppt_y</p:attrName>
                                        </p:attrNameLst>
                                      </p:cBhvr>
                                      <p:rCtr x="-68" y="0"/>
                                    </p:animMotion>
                                  </p:childTnLst>
                                </p:cTn>
                              </p:par>
                              <p:par>
                                <p:cTn id="17" presetID="63" presetClass="path" presetSubtype="0" accel="50000" decel="50000" fill="hold" grpId="0" nodeType="withEffect">
                                  <p:stCondLst>
                                    <p:cond delay="0"/>
                                  </p:stCondLst>
                                  <p:childTnLst>
                                    <p:animMotion origin="layout" path="M -2.77778E-6 -0.00093 L 0.09827 -0.00093 " pathEditMode="relative" rAng="0" ptsTypes="AA">
                                      <p:cBhvr>
                                        <p:cTn id="18" dur="2000" fill="hold"/>
                                        <p:tgtEl>
                                          <p:spTgt spid="59"/>
                                        </p:tgtEl>
                                        <p:attrNameLst>
                                          <p:attrName>ppt_x</p:attrName>
                                          <p:attrName>ppt_y</p:attrName>
                                        </p:attrNameLst>
                                      </p:cBhvr>
                                      <p:rCtr x="4913" y="0"/>
                                    </p:animMotion>
                                  </p:childTnLst>
                                </p:cTn>
                              </p:par>
                              <p:par>
                                <p:cTn id="19" presetID="35" presetClass="path" presetSubtype="0" accel="50000" decel="50000" fill="hold" grpId="0" nodeType="withEffect">
                                  <p:stCondLst>
                                    <p:cond delay="0"/>
                                  </p:stCondLst>
                                  <p:childTnLst>
                                    <p:animMotion origin="layout" path="M 1.66667E-6 -7.40741E-7 L -0.13646 -7.40741E-7 " pathEditMode="relative" rAng="0" ptsTypes="AA">
                                      <p:cBhvr>
                                        <p:cTn id="20" dur="2000" fill="hold"/>
                                        <p:tgtEl>
                                          <p:spTgt spid="60"/>
                                        </p:tgtEl>
                                        <p:attrNameLst>
                                          <p:attrName>ppt_x</p:attrName>
                                          <p:attrName>ppt_y</p:attrName>
                                        </p:attrNameLst>
                                      </p:cBhvr>
                                      <p:rCtr x="-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5" grpId="0"/>
      <p:bldP spid="37" grpId="0"/>
      <p:bldP spid="49" grpId="0"/>
      <p:bldP spid="51" grpId="0"/>
      <p:bldP spid="52" grpId="0"/>
      <p:bldP spid="59" grpId="0"/>
      <p:bldP spid="6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5029200" y="182940"/>
            <a:ext cx="1417376" cy="1569660"/>
          </a:xfrm>
          <a:prstGeom prst="rect">
            <a:avLst/>
          </a:prstGeom>
        </p:spPr>
        <p:txBody>
          <a:bodyPr wrap="none">
            <a:spAutoFit/>
          </a:bodyPr>
          <a:lstStyle/>
          <a:p>
            <a:r>
              <a:rPr lang="ur-PK" sz="9600" dirty="0" smtClean="0">
                <a:solidFill>
                  <a:srgbClr val="FFFF00"/>
                </a:solidFill>
                <a:cs typeface="Tajweed" pitchFamily="2" charset="-78"/>
              </a:rPr>
              <a:t>رَب</a:t>
            </a:r>
          </a:p>
        </p:txBody>
      </p:sp>
      <p:graphicFrame>
        <p:nvGraphicFramePr>
          <p:cNvPr id="48" name="Table 47"/>
          <p:cNvGraphicFramePr>
            <a:graphicFrameLocks noGrp="1"/>
          </p:cNvGraphicFramePr>
          <p:nvPr>
            <p:extLst>
              <p:ext uri="{D42A27DB-BD31-4B8C-83A1-F6EECF244321}">
                <p14:modId xmlns:p14="http://schemas.microsoft.com/office/powerpoint/2010/main" val="1353486862"/>
              </p:ext>
            </p:extLst>
          </p:nvPr>
        </p:nvGraphicFramePr>
        <p:xfrm>
          <a:off x="152400" y="76200"/>
          <a:ext cx="3581400" cy="1066800"/>
        </p:xfrm>
        <a:graphic>
          <a:graphicData uri="http://schemas.openxmlformats.org/drawingml/2006/table">
            <a:tbl>
              <a:tblPr/>
              <a:tblGrid>
                <a:gridCol w="2341685"/>
                <a:gridCol w="1239715"/>
              </a:tblGrid>
              <a:tr h="139065">
                <a:tc gridSpan="2">
                  <a:txBody>
                    <a:bodyPr/>
                    <a:lstStyle>
                      <a:defPPr>
                        <a:defRPr lang="en-US"/>
                      </a:defPPr>
                      <a:lvl1pPr marL="0" algn="l" defTabSz="914400" rtl="0" eaLnBrk="1" latinLnBrk="0" hangingPunct="1">
                        <a:defRPr sz="1800" kern="1200">
                          <a:solidFill>
                            <a:schemeClr val="tx1"/>
                          </a:solidFill>
                          <a:latin typeface="Alvi Nastaleeq"/>
                          <a:cs typeface="Alvi Nastaleeq"/>
                        </a:defRPr>
                      </a:lvl1pPr>
                      <a:lvl2pPr marL="457200" algn="l" defTabSz="914400" rtl="0" eaLnBrk="1" latinLnBrk="0" hangingPunct="1">
                        <a:defRPr sz="1800" kern="1200">
                          <a:solidFill>
                            <a:schemeClr val="tx1"/>
                          </a:solidFill>
                          <a:latin typeface="Alvi Nastaleeq"/>
                          <a:cs typeface="Alvi Nastaleeq"/>
                        </a:defRPr>
                      </a:lvl2pPr>
                      <a:lvl3pPr marL="914400" algn="l" defTabSz="914400" rtl="0" eaLnBrk="1" latinLnBrk="0" hangingPunct="1">
                        <a:defRPr sz="1800" kern="1200">
                          <a:solidFill>
                            <a:schemeClr val="tx1"/>
                          </a:solidFill>
                          <a:latin typeface="Alvi Nastaleeq"/>
                          <a:cs typeface="Alvi Nastaleeq"/>
                        </a:defRPr>
                      </a:lvl3pPr>
                      <a:lvl4pPr marL="1371600" algn="l" defTabSz="914400" rtl="0" eaLnBrk="1" latinLnBrk="0" hangingPunct="1">
                        <a:defRPr sz="1800" kern="1200">
                          <a:solidFill>
                            <a:schemeClr val="tx1"/>
                          </a:solidFill>
                          <a:latin typeface="Alvi Nastaleeq"/>
                          <a:cs typeface="Alvi Nastaleeq"/>
                        </a:defRPr>
                      </a:lvl4pPr>
                      <a:lvl5pPr marL="1828800" algn="l" defTabSz="914400" rtl="0" eaLnBrk="1" latinLnBrk="0" hangingPunct="1">
                        <a:defRPr sz="1800" kern="1200">
                          <a:solidFill>
                            <a:schemeClr val="tx1"/>
                          </a:solidFill>
                          <a:latin typeface="Alvi Nastaleeq"/>
                          <a:cs typeface="Alvi Nastaleeq"/>
                        </a:defRPr>
                      </a:lvl5pPr>
                      <a:lvl6pPr marL="2286000" algn="l" defTabSz="914400" rtl="0" eaLnBrk="1" latinLnBrk="0" hangingPunct="1">
                        <a:defRPr sz="1800" kern="1200">
                          <a:solidFill>
                            <a:schemeClr val="tx1"/>
                          </a:solidFill>
                          <a:latin typeface="Alvi Nastaleeq"/>
                          <a:cs typeface="Alvi Nastaleeq"/>
                        </a:defRPr>
                      </a:lvl6pPr>
                      <a:lvl7pPr marL="2743200" algn="l" defTabSz="914400" rtl="0" eaLnBrk="1" latinLnBrk="0" hangingPunct="1">
                        <a:defRPr sz="1800" kern="1200">
                          <a:solidFill>
                            <a:schemeClr val="tx1"/>
                          </a:solidFill>
                          <a:latin typeface="Alvi Nastaleeq"/>
                          <a:cs typeface="Alvi Nastaleeq"/>
                        </a:defRPr>
                      </a:lvl7pPr>
                      <a:lvl8pPr marL="3200400" algn="l" defTabSz="914400" rtl="0" eaLnBrk="1" latinLnBrk="0" hangingPunct="1">
                        <a:defRPr sz="1800" kern="1200">
                          <a:solidFill>
                            <a:schemeClr val="tx1"/>
                          </a:solidFill>
                          <a:latin typeface="Alvi Nastaleeq"/>
                          <a:cs typeface="Alvi Nastaleeq"/>
                        </a:defRPr>
                      </a:lvl8pPr>
                      <a:lvl9pPr marL="3657600" algn="l" defTabSz="914400" rtl="0" eaLnBrk="1" latinLnBrk="0" hangingPunct="1">
                        <a:defRPr sz="1800" kern="1200">
                          <a:solidFill>
                            <a:schemeClr val="tx1"/>
                          </a:solidFill>
                          <a:latin typeface="Alvi Nastaleeq"/>
                          <a:cs typeface="Alvi Nastaleeq"/>
                        </a:defRPr>
                      </a:lvl9pPr>
                    </a:lstStyle>
                    <a:p>
                      <a:pPr marL="0" marR="0" lvl="0" indent="0" algn="ctr" defTabSz="914400" rtl="1" eaLnBrk="1" fontAlgn="b" latinLnBrk="0" hangingPunct="1">
                        <a:lnSpc>
                          <a:spcPct val="100000"/>
                        </a:lnSpc>
                        <a:spcBef>
                          <a:spcPts val="6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Majidi" pitchFamily="2" charset="-78"/>
                        </a:rPr>
                        <a:t>LESSON-3</a:t>
                      </a:r>
                      <a:endParaRPr kumimoji="0" lang="en-US" sz="2000" b="0" i="0" u="none" strike="noStrike" cap="none" normalizeH="0" baseline="0" dirty="0" smtClean="0">
                        <a:ln>
                          <a:noFill/>
                        </a:ln>
                        <a:solidFill>
                          <a:schemeClr val="tx1"/>
                        </a:solidFill>
                        <a:effectLst/>
                        <a:latin typeface="Arial" pitchFamily="34" charset="0"/>
                        <a:cs typeface="Majidi" pitchFamily="2" charset="-78"/>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ctr" latinLnBrk="0" hangingPunct="1">
                        <a:lnSpc>
                          <a:spcPct val="100000"/>
                        </a:lnSpc>
                        <a:spcBef>
                          <a:spcPts val="6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428625">
                <a:tc>
                  <a:txBody>
                    <a:bodyPr/>
                    <a:lstStyle>
                      <a:defPPr>
                        <a:defRPr lang="en-US"/>
                      </a:defPPr>
                      <a:lvl1pPr marL="0" algn="l" defTabSz="914400" rtl="0" eaLnBrk="1" latinLnBrk="0" hangingPunct="1">
                        <a:defRPr sz="1800" kern="1200">
                          <a:solidFill>
                            <a:schemeClr val="tx1"/>
                          </a:solidFill>
                          <a:latin typeface="Alvi Nastaleeq"/>
                          <a:cs typeface="Alvi Nastaleeq"/>
                        </a:defRPr>
                      </a:lvl1pPr>
                      <a:lvl2pPr marL="457200" algn="l" defTabSz="914400" rtl="0" eaLnBrk="1" latinLnBrk="0" hangingPunct="1">
                        <a:defRPr sz="1800" kern="1200">
                          <a:solidFill>
                            <a:schemeClr val="tx1"/>
                          </a:solidFill>
                          <a:latin typeface="Alvi Nastaleeq"/>
                          <a:cs typeface="Alvi Nastaleeq"/>
                        </a:defRPr>
                      </a:lvl2pPr>
                      <a:lvl3pPr marL="914400" algn="l" defTabSz="914400" rtl="0" eaLnBrk="1" latinLnBrk="0" hangingPunct="1">
                        <a:defRPr sz="1800" kern="1200">
                          <a:solidFill>
                            <a:schemeClr val="tx1"/>
                          </a:solidFill>
                          <a:latin typeface="Alvi Nastaleeq"/>
                          <a:cs typeface="Alvi Nastaleeq"/>
                        </a:defRPr>
                      </a:lvl3pPr>
                      <a:lvl4pPr marL="1371600" algn="l" defTabSz="914400" rtl="0" eaLnBrk="1" latinLnBrk="0" hangingPunct="1">
                        <a:defRPr sz="1800" kern="1200">
                          <a:solidFill>
                            <a:schemeClr val="tx1"/>
                          </a:solidFill>
                          <a:latin typeface="Alvi Nastaleeq"/>
                          <a:cs typeface="Alvi Nastaleeq"/>
                        </a:defRPr>
                      </a:lvl4pPr>
                      <a:lvl5pPr marL="1828800" algn="l" defTabSz="914400" rtl="0" eaLnBrk="1" latinLnBrk="0" hangingPunct="1">
                        <a:defRPr sz="1800" kern="1200">
                          <a:solidFill>
                            <a:schemeClr val="tx1"/>
                          </a:solidFill>
                          <a:latin typeface="Alvi Nastaleeq"/>
                          <a:cs typeface="Alvi Nastaleeq"/>
                        </a:defRPr>
                      </a:lvl5pPr>
                      <a:lvl6pPr marL="2286000" algn="l" defTabSz="914400" rtl="0" eaLnBrk="1" latinLnBrk="0" hangingPunct="1">
                        <a:defRPr sz="1800" kern="1200">
                          <a:solidFill>
                            <a:schemeClr val="tx1"/>
                          </a:solidFill>
                          <a:latin typeface="Alvi Nastaleeq"/>
                          <a:cs typeface="Alvi Nastaleeq"/>
                        </a:defRPr>
                      </a:lvl6pPr>
                      <a:lvl7pPr marL="2743200" algn="l" defTabSz="914400" rtl="0" eaLnBrk="1" latinLnBrk="0" hangingPunct="1">
                        <a:defRPr sz="1800" kern="1200">
                          <a:solidFill>
                            <a:schemeClr val="tx1"/>
                          </a:solidFill>
                          <a:latin typeface="Alvi Nastaleeq"/>
                          <a:cs typeface="Alvi Nastaleeq"/>
                        </a:defRPr>
                      </a:lvl7pPr>
                      <a:lvl8pPr marL="3200400" algn="l" defTabSz="914400" rtl="0" eaLnBrk="1" latinLnBrk="0" hangingPunct="1">
                        <a:defRPr sz="1800" kern="1200">
                          <a:solidFill>
                            <a:schemeClr val="tx1"/>
                          </a:solidFill>
                          <a:latin typeface="Alvi Nastaleeq"/>
                          <a:cs typeface="Alvi Nastaleeq"/>
                        </a:defRPr>
                      </a:lvl8pPr>
                      <a:lvl9pPr marL="3657600" algn="l" defTabSz="914400" rtl="0" eaLnBrk="1" latinLnBrk="0" hangingPunct="1">
                        <a:defRPr sz="1800" kern="1200">
                          <a:solidFill>
                            <a:schemeClr val="tx1"/>
                          </a:solidFill>
                          <a:latin typeface="Alvi Nastaleeq"/>
                          <a:cs typeface="Alvi Nastaleeq"/>
                        </a:defRPr>
                      </a:lvl9pPr>
                    </a:lstStyle>
                    <a:p>
                      <a:pPr algn="ctr" rtl="1"/>
                      <a:r>
                        <a:rPr lang="ur-PK" sz="4000" dirty="0" smtClean="0">
                          <a:cs typeface="Tajweed" pitchFamily="2" charset="-78"/>
                        </a:rPr>
                        <a:t>رب</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3300"/>
                    </a:solidFill>
                  </a:tcPr>
                </a:tc>
                <a:tc>
                  <a:txBody>
                    <a:bodyPr/>
                    <a:lstStyle>
                      <a:defPPr>
                        <a:defRPr lang="en-US"/>
                      </a:defPPr>
                      <a:lvl1pPr marL="0" algn="l" defTabSz="914400" rtl="0" eaLnBrk="1" latinLnBrk="0" hangingPunct="1">
                        <a:defRPr sz="1800" kern="1200">
                          <a:solidFill>
                            <a:schemeClr val="tx1"/>
                          </a:solidFill>
                          <a:latin typeface="Alvi Nastaleeq"/>
                          <a:cs typeface="Alvi Nastaleeq"/>
                        </a:defRPr>
                      </a:lvl1pPr>
                      <a:lvl2pPr marL="457200" algn="l" defTabSz="914400" rtl="0" eaLnBrk="1" latinLnBrk="0" hangingPunct="1">
                        <a:defRPr sz="1800" kern="1200">
                          <a:solidFill>
                            <a:schemeClr val="tx1"/>
                          </a:solidFill>
                          <a:latin typeface="Alvi Nastaleeq"/>
                          <a:cs typeface="Alvi Nastaleeq"/>
                        </a:defRPr>
                      </a:lvl2pPr>
                      <a:lvl3pPr marL="914400" algn="l" defTabSz="914400" rtl="0" eaLnBrk="1" latinLnBrk="0" hangingPunct="1">
                        <a:defRPr sz="1800" kern="1200">
                          <a:solidFill>
                            <a:schemeClr val="tx1"/>
                          </a:solidFill>
                          <a:latin typeface="Alvi Nastaleeq"/>
                          <a:cs typeface="Alvi Nastaleeq"/>
                        </a:defRPr>
                      </a:lvl3pPr>
                      <a:lvl4pPr marL="1371600" algn="l" defTabSz="914400" rtl="0" eaLnBrk="1" latinLnBrk="0" hangingPunct="1">
                        <a:defRPr sz="1800" kern="1200">
                          <a:solidFill>
                            <a:schemeClr val="tx1"/>
                          </a:solidFill>
                          <a:latin typeface="Alvi Nastaleeq"/>
                          <a:cs typeface="Alvi Nastaleeq"/>
                        </a:defRPr>
                      </a:lvl4pPr>
                      <a:lvl5pPr marL="1828800" algn="l" defTabSz="914400" rtl="0" eaLnBrk="1" latinLnBrk="0" hangingPunct="1">
                        <a:defRPr sz="1800" kern="1200">
                          <a:solidFill>
                            <a:schemeClr val="tx1"/>
                          </a:solidFill>
                          <a:latin typeface="Alvi Nastaleeq"/>
                          <a:cs typeface="Alvi Nastaleeq"/>
                        </a:defRPr>
                      </a:lvl5pPr>
                      <a:lvl6pPr marL="2286000" algn="l" defTabSz="914400" rtl="0" eaLnBrk="1" latinLnBrk="0" hangingPunct="1">
                        <a:defRPr sz="1800" kern="1200">
                          <a:solidFill>
                            <a:schemeClr val="tx1"/>
                          </a:solidFill>
                          <a:latin typeface="Alvi Nastaleeq"/>
                          <a:cs typeface="Alvi Nastaleeq"/>
                        </a:defRPr>
                      </a:lvl6pPr>
                      <a:lvl7pPr marL="2743200" algn="l" defTabSz="914400" rtl="0" eaLnBrk="1" latinLnBrk="0" hangingPunct="1">
                        <a:defRPr sz="1800" kern="1200">
                          <a:solidFill>
                            <a:schemeClr val="tx1"/>
                          </a:solidFill>
                          <a:latin typeface="Alvi Nastaleeq"/>
                          <a:cs typeface="Alvi Nastaleeq"/>
                        </a:defRPr>
                      </a:lvl7pPr>
                      <a:lvl8pPr marL="3200400" algn="l" defTabSz="914400" rtl="0" eaLnBrk="1" latinLnBrk="0" hangingPunct="1">
                        <a:defRPr sz="1800" kern="1200">
                          <a:solidFill>
                            <a:schemeClr val="tx1"/>
                          </a:solidFill>
                          <a:latin typeface="Alvi Nastaleeq"/>
                          <a:cs typeface="Alvi Nastaleeq"/>
                        </a:defRPr>
                      </a:lvl8pPr>
                      <a:lvl9pPr marL="3657600" algn="l" defTabSz="914400" rtl="0" eaLnBrk="1" latinLnBrk="0" hangingPunct="1">
                        <a:defRPr sz="1800" kern="1200">
                          <a:solidFill>
                            <a:schemeClr val="tx1"/>
                          </a:solidFill>
                          <a:latin typeface="Alvi Nastaleeq"/>
                          <a:cs typeface="Alvi Nastaleeq"/>
                        </a:defRPr>
                      </a:lvl9pPr>
                    </a:lstStyle>
                    <a:p>
                      <a:pPr marL="0" marR="0" lvl="0" indent="0" algn="ctr" defTabSz="914400" rtl="1" eaLnBrk="1" fontAlgn="ctr" latinLnBrk="0" hangingPunct="1">
                        <a:lnSpc>
                          <a:spcPct val="100000"/>
                        </a:lnSpc>
                        <a:spcBef>
                          <a:spcPts val="600"/>
                        </a:spcBef>
                        <a:spcAft>
                          <a:spcPct val="0"/>
                        </a:spcAft>
                        <a:buClrTx/>
                        <a:buSzTx/>
                        <a:buFontTx/>
                        <a:buNone/>
                        <a:tabLst/>
                      </a:pPr>
                      <a:r>
                        <a:rPr kumimoji="0" lang="ur-PK" sz="2800" b="0" i="0" u="none" strike="noStrike" cap="none" normalizeH="0" baseline="0" dirty="0" smtClean="0">
                          <a:ln>
                            <a:noFill/>
                          </a:ln>
                          <a:solidFill>
                            <a:schemeClr val="tx1"/>
                          </a:solidFill>
                          <a:effectLst/>
                          <a:latin typeface="Tahoma" pitchFamily="34" charset="0"/>
                          <a:cs typeface="Tahoma" pitchFamily="34" charset="0"/>
                        </a:rPr>
                        <a:t>970</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8000"/>
                    </a:solidFill>
                  </a:tcPr>
                </a:tc>
              </a:tr>
            </a:tbl>
          </a:graphicData>
        </a:graphic>
      </p:graphicFrame>
      <p:sp>
        <p:nvSpPr>
          <p:cNvPr id="92" name="Rectangle 91"/>
          <p:cNvSpPr/>
          <p:nvPr/>
        </p:nvSpPr>
        <p:spPr>
          <a:xfrm>
            <a:off x="4940086" y="3096161"/>
            <a:ext cx="551753" cy="1323439"/>
          </a:xfrm>
          <a:prstGeom prst="rect">
            <a:avLst/>
          </a:prstGeom>
        </p:spPr>
        <p:txBody>
          <a:bodyPr wrap="none">
            <a:spAutoFit/>
          </a:bodyPr>
          <a:lstStyle/>
          <a:p>
            <a:pPr algn="r" rtl="1"/>
            <a:r>
              <a:rPr lang="ar-SA" sz="8000" dirty="0" smtClean="0">
                <a:solidFill>
                  <a:srgbClr val="FFFFFF"/>
                </a:solidFill>
                <a:cs typeface="Tajweed" pitchFamily="2" charset="-78"/>
              </a:rPr>
              <a:t>لِـ</a:t>
            </a:r>
            <a:endParaRPr lang="en-US" sz="8000" dirty="0" smtClean="0">
              <a:solidFill>
                <a:srgbClr val="FFFFFF"/>
              </a:solidFill>
              <a:cs typeface="Tajweed" pitchFamily="2" charset="-78"/>
            </a:endParaRPr>
          </a:p>
        </p:txBody>
      </p:sp>
      <p:sp>
        <p:nvSpPr>
          <p:cNvPr id="93" name="Rectangle 92"/>
          <p:cNvSpPr/>
          <p:nvPr/>
        </p:nvSpPr>
        <p:spPr>
          <a:xfrm>
            <a:off x="5341180" y="3172361"/>
            <a:ext cx="508473" cy="1323439"/>
          </a:xfrm>
          <a:prstGeom prst="rect">
            <a:avLst/>
          </a:prstGeom>
        </p:spPr>
        <p:txBody>
          <a:bodyPr wrap="none">
            <a:spAutoFit/>
          </a:bodyPr>
          <a:lstStyle/>
          <a:p>
            <a:r>
              <a:rPr lang="ur-PK" sz="8000" dirty="0" smtClean="0">
                <a:solidFill>
                  <a:srgbClr val="FFFFFF"/>
                </a:solidFill>
                <a:cs typeface="Tajweed" pitchFamily="2" charset="-78"/>
              </a:rPr>
              <a:t>وَ</a:t>
            </a:r>
            <a:endParaRPr lang="en-US" sz="8000" dirty="0" smtClean="0">
              <a:solidFill>
                <a:srgbClr val="FFFFFF"/>
              </a:solidFill>
              <a:cs typeface="Tajweed" pitchFamily="2" charset="-78"/>
            </a:endParaRPr>
          </a:p>
        </p:txBody>
      </p:sp>
      <p:sp>
        <p:nvSpPr>
          <p:cNvPr id="94" name="Rectangle 93"/>
          <p:cNvSpPr/>
          <p:nvPr/>
        </p:nvSpPr>
        <p:spPr>
          <a:xfrm>
            <a:off x="3505200" y="3139966"/>
            <a:ext cx="696024" cy="1323439"/>
          </a:xfrm>
          <a:prstGeom prst="rect">
            <a:avLst/>
          </a:prstGeom>
        </p:spPr>
        <p:txBody>
          <a:bodyPr wrap="none">
            <a:spAutoFit/>
          </a:bodyPr>
          <a:lstStyle/>
          <a:p>
            <a:r>
              <a:rPr lang="ar-SA" sz="8000" dirty="0" smtClean="0">
                <a:solidFill>
                  <a:srgbClr val="FFFFFF"/>
                </a:solidFill>
                <a:cs typeface="Tajweed" pitchFamily="2" charset="-78"/>
              </a:rPr>
              <a:t>كَ</a:t>
            </a:r>
            <a:endParaRPr lang="en-US" sz="8000" dirty="0" smtClean="0">
              <a:solidFill>
                <a:srgbClr val="FFFFFF"/>
              </a:solidFill>
              <a:cs typeface="Tajweed" pitchFamily="2" charset="-78"/>
            </a:endParaRPr>
          </a:p>
        </p:txBody>
      </p:sp>
      <p:sp>
        <p:nvSpPr>
          <p:cNvPr id="95" name="Rectangle 94"/>
          <p:cNvSpPr/>
          <p:nvPr/>
        </p:nvSpPr>
        <p:spPr>
          <a:xfrm>
            <a:off x="4114800" y="3124200"/>
            <a:ext cx="827470" cy="1323439"/>
          </a:xfrm>
          <a:prstGeom prst="rect">
            <a:avLst/>
          </a:prstGeom>
        </p:spPr>
        <p:txBody>
          <a:bodyPr wrap="none">
            <a:spAutoFit/>
          </a:bodyPr>
          <a:lstStyle/>
          <a:p>
            <a:pPr algn="r" rtl="1"/>
            <a:r>
              <a:rPr lang="ar-SA" sz="8000" dirty="0" smtClean="0">
                <a:solidFill>
                  <a:srgbClr val="FFFFFF"/>
                </a:solidFill>
                <a:cs typeface="Tajweed" pitchFamily="2" charset="-78"/>
              </a:rPr>
              <a:t>رَبِّـ</a:t>
            </a:r>
            <a:endParaRPr lang="en-US" sz="8000" dirty="0" smtClean="0">
              <a:solidFill>
                <a:srgbClr val="FFFFFF"/>
              </a:solidFill>
              <a:cs typeface="Tajweed" pitchFamily="2" charset="-78"/>
            </a:endParaRPr>
          </a:p>
        </p:txBody>
      </p:sp>
    </p:spTree>
    <p:extLst>
      <p:ext uri="{BB962C8B-B14F-4D97-AF65-F5344CB8AC3E}">
        <p14:creationId xmlns:p14="http://schemas.microsoft.com/office/powerpoint/2010/main" val="114562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8.33333E-7 1.85185E-6 L -0.13906 1.85185E-6 " pathEditMode="relative" rAng="0" ptsTypes="AA">
                                      <p:cBhvr>
                                        <p:cTn id="6" dur="2000" fill="hold"/>
                                        <p:tgtEl>
                                          <p:spTgt spid="94"/>
                                        </p:tgtEl>
                                        <p:attrNameLst>
                                          <p:attrName>ppt_x</p:attrName>
                                          <p:attrName>ppt_y</p:attrName>
                                        </p:attrNameLst>
                                      </p:cBhvr>
                                      <p:rCtr x="-70" y="0"/>
                                    </p:animMotion>
                                  </p:childTnLst>
                                </p:cTn>
                              </p:par>
                              <p:par>
                                <p:cTn id="7" presetID="63" presetClass="path" presetSubtype="0" accel="50000" decel="50000" fill="hold" grpId="0" nodeType="withEffect">
                                  <p:stCondLst>
                                    <p:cond delay="0"/>
                                  </p:stCondLst>
                                  <p:childTnLst>
                                    <p:animMotion origin="layout" path="M -1.11111E-6 3.33333E-6 L 0.12431 3.33333E-6 " pathEditMode="relative" rAng="0" ptsTypes="AA">
                                      <p:cBhvr>
                                        <p:cTn id="8" dur="2000" fill="hold"/>
                                        <p:tgtEl>
                                          <p:spTgt spid="92"/>
                                        </p:tgtEl>
                                        <p:attrNameLst>
                                          <p:attrName>ppt_x</p:attrName>
                                          <p:attrName>ppt_y</p:attrName>
                                        </p:attrNameLst>
                                      </p:cBhvr>
                                      <p:rCtr x="62" y="0"/>
                                    </p:animMotion>
                                  </p:childTnLst>
                                </p:cTn>
                              </p:par>
                              <p:par>
                                <p:cTn id="9" presetID="63" presetClass="path" presetSubtype="0" accel="50000" decel="50000" fill="hold" grpId="0" nodeType="withEffect">
                                  <p:stCondLst>
                                    <p:cond delay="0"/>
                                  </p:stCondLst>
                                  <p:childTnLst>
                                    <p:animMotion origin="layout" path="M -1.66667E-6 2.22222E-6 L 0.19479 2.22222E-6 " pathEditMode="relative" rAng="0" ptsTypes="AA">
                                      <p:cBhvr>
                                        <p:cTn id="10" dur="2000" fill="hold"/>
                                        <p:tgtEl>
                                          <p:spTgt spid="93"/>
                                        </p:tgtEl>
                                        <p:attrNameLst>
                                          <p:attrName>ppt_x</p:attrName>
                                          <p:attrName>ppt_y</p:attrName>
                                        </p:attrNameLst>
                                      </p:cBhvr>
                                      <p:rCtr x="9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itle 1"/>
          <p:cNvSpPr>
            <a:spLocks noGrp="1"/>
          </p:cNvSpPr>
          <p:nvPr>
            <p:ph type="title"/>
          </p:nvPr>
        </p:nvSpPr>
        <p:spPr>
          <a:xfrm>
            <a:off x="914400" y="277813"/>
            <a:ext cx="8229600" cy="1143000"/>
          </a:xfrm>
        </p:spPr>
        <p:txBody>
          <a:bodyPr/>
          <a:lstStyle/>
          <a:p>
            <a:r>
              <a:rPr lang="en-US" sz="6600" b="1" dirty="0" smtClean="0"/>
              <a:t>TPS-W</a:t>
            </a:r>
          </a:p>
        </p:txBody>
      </p:sp>
      <p:sp>
        <p:nvSpPr>
          <p:cNvPr id="47107" name="TextBox 4"/>
          <p:cNvSpPr txBox="1">
            <a:spLocks noChangeArrowheads="1"/>
          </p:cNvSpPr>
          <p:nvPr/>
        </p:nvSpPr>
        <p:spPr bwMode="auto">
          <a:xfrm>
            <a:off x="-152400" y="3649663"/>
            <a:ext cx="3429000" cy="584775"/>
          </a:xfrm>
          <a:prstGeom prst="rect">
            <a:avLst/>
          </a:prstGeom>
          <a:noFill/>
          <a:ln w="9525">
            <a:noFill/>
            <a:miter lim="800000"/>
            <a:headEnd/>
            <a:tailEnd/>
          </a:ln>
        </p:spPr>
        <p:txBody>
          <a:bodyPr>
            <a:spAutoFit/>
          </a:bodyPr>
          <a:lstStyle/>
          <a:p>
            <a:pPr algn="r"/>
            <a:r>
              <a:rPr lang="en-US" sz="3200" dirty="0">
                <a:solidFill>
                  <a:srgbClr val="FFFFFF"/>
                </a:solidFill>
                <a:latin typeface="Tahoma"/>
              </a:rPr>
              <a:t>Pair &amp; Share</a:t>
            </a:r>
          </a:p>
        </p:txBody>
      </p:sp>
      <p:sp>
        <p:nvSpPr>
          <p:cNvPr id="47108" name="TextBox 8"/>
          <p:cNvSpPr txBox="1">
            <a:spLocks noChangeArrowheads="1"/>
          </p:cNvSpPr>
          <p:nvPr/>
        </p:nvSpPr>
        <p:spPr bwMode="auto">
          <a:xfrm>
            <a:off x="-152400" y="5021263"/>
            <a:ext cx="3429000" cy="769937"/>
          </a:xfrm>
          <a:prstGeom prst="rect">
            <a:avLst/>
          </a:prstGeom>
          <a:noFill/>
          <a:ln w="9525">
            <a:noFill/>
            <a:miter lim="800000"/>
            <a:headEnd/>
            <a:tailEnd/>
          </a:ln>
        </p:spPr>
        <p:txBody>
          <a:bodyPr>
            <a:spAutoFit/>
          </a:bodyPr>
          <a:lstStyle/>
          <a:p>
            <a:pPr algn="r"/>
            <a:r>
              <a:rPr lang="en-US" sz="4400">
                <a:solidFill>
                  <a:srgbClr val="FFFFFF"/>
                </a:solidFill>
                <a:latin typeface="Tahoma"/>
              </a:rPr>
              <a:t>Write</a:t>
            </a:r>
          </a:p>
        </p:txBody>
      </p:sp>
      <p:sp>
        <p:nvSpPr>
          <p:cNvPr id="16" name="Rectangle 15"/>
          <p:cNvSpPr/>
          <p:nvPr/>
        </p:nvSpPr>
        <p:spPr>
          <a:xfrm>
            <a:off x="3551238" y="2362200"/>
            <a:ext cx="5211762" cy="657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66"/>
              </a:solidFill>
            </a:endParaRPr>
          </a:p>
        </p:txBody>
      </p:sp>
      <p:sp>
        <p:nvSpPr>
          <p:cNvPr id="47111" name="TextBox 6"/>
          <p:cNvSpPr txBox="1">
            <a:spLocks noChangeArrowheads="1"/>
          </p:cNvSpPr>
          <p:nvPr/>
        </p:nvSpPr>
        <p:spPr bwMode="auto">
          <a:xfrm>
            <a:off x="-152400" y="2362255"/>
            <a:ext cx="3429000" cy="584775"/>
          </a:xfrm>
          <a:prstGeom prst="rect">
            <a:avLst/>
          </a:prstGeom>
          <a:noFill/>
          <a:ln w="9525">
            <a:noFill/>
            <a:miter lim="800000"/>
            <a:headEnd/>
            <a:tailEnd/>
          </a:ln>
        </p:spPr>
        <p:txBody>
          <a:bodyPr>
            <a:spAutoFit/>
          </a:bodyPr>
          <a:lstStyle/>
          <a:p>
            <a:pPr algn="r"/>
            <a:r>
              <a:rPr lang="en-US" sz="3200" dirty="0">
                <a:solidFill>
                  <a:srgbClr val="FFFFFF"/>
                </a:solidFill>
                <a:latin typeface="Tahoma"/>
              </a:rPr>
              <a:t>Think</a:t>
            </a:r>
          </a:p>
        </p:txBody>
      </p:sp>
      <p:sp>
        <p:nvSpPr>
          <p:cNvPr id="47112" name="Rectangle 16"/>
          <p:cNvSpPr>
            <a:spLocks noChangeArrowheads="1"/>
          </p:cNvSpPr>
          <p:nvPr/>
        </p:nvSpPr>
        <p:spPr bwMode="auto">
          <a:xfrm>
            <a:off x="4654251" y="2340114"/>
            <a:ext cx="2481770" cy="707886"/>
          </a:xfrm>
          <a:prstGeom prst="rect">
            <a:avLst/>
          </a:prstGeom>
          <a:noFill/>
          <a:ln w="9525">
            <a:noFill/>
            <a:miter lim="800000"/>
            <a:headEnd/>
            <a:tailEnd/>
          </a:ln>
        </p:spPr>
        <p:txBody>
          <a:bodyPr wrap="none">
            <a:spAutoFit/>
          </a:bodyPr>
          <a:lstStyle/>
          <a:p>
            <a:pPr algn="ctr"/>
            <a:r>
              <a:rPr lang="en-US" sz="4000" dirty="0" smtClean="0">
                <a:solidFill>
                  <a:srgbClr val="00B050"/>
                </a:solidFill>
                <a:latin typeface="Tahoma"/>
              </a:rPr>
              <a:t>1 minute</a:t>
            </a:r>
            <a:endParaRPr lang="en-US" sz="4000" dirty="0">
              <a:solidFill>
                <a:srgbClr val="00B050"/>
              </a:solidFill>
              <a:latin typeface="Tahoma"/>
            </a:endParaRPr>
          </a:p>
        </p:txBody>
      </p:sp>
      <p:sp>
        <p:nvSpPr>
          <p:cNvPr id="9" name="Rectangle 8"/>
          <p:cNvSpPr/>
          <p:nvPr/>
        </p:nvSpPr>
        <p:spPr bwMode="auto">
          <a:xfrm>
            <a:off x="3505200" y="2324100"/>
            <a:ext cx="5303520" cy="7315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a:solidFill>
                <a:srgbClr val="FFFFFF"/>
              </a:solidFill>
              <a:latin typeface="Tahoma"/>
            </a:endParaRPr>
          </a:p>
        </p:txBody>
      </p:sp>
      <p:sp>
        <p:nvSpPr>
          <p:cNvPr id="10" name="Rectangle 9"/>
          <p:cNvSpPr/>
          <p:nvPr/>
        </p:nvSpPr>
        <p:spPr>
          <a:xfrm>
            <a:off x="3475038" y="3726180"/>
            <a:ext cx="5211762" cy="657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66"/>
              </a:solidFill>
            </a:endParaRPr>
          </a:p>
        </p:txBody>
      </p:sp>
      <p:sp>
        <p:nvSpPr>
          <p:cNvPr id="11" name="Rectangle 16"/>
          <p:cNvSpPr>
            <a:spLocks noChangeArrowheads="1"/>
          </p:cNvSpPr>
          <p:nvPr/>
        </p:nvSpPr>
        <p:spPr bwMode="auto">
          <a:xfrm>
            <a:off x="4445803" y="3704094"/>
            <a:ext cx="2746266" cy="707886"/>
          </a:xfrm>
          <a:prstGeom prst="rect">
            <a:avLst/>
          </a:prstGeom>
          <a:noFill/>
          <a:ln w="9525">
            <a:noFill/>
            <a:miter lim="800000"/>
            <a:headEnd/>
            <a:tailEnd/>
          </a:ln>
        </p:spPr>
        <p:txBody>
          <a:bodyPr wrap="none">
            <a:spAutoFit/>
          </a:bodyPr>
          <a:lstStyle/>
          <a:p>
            <a:pPr algn="ctr"/>
            <a:r>
              <a:rPr lang="en-US" sz="4000" dirty="0" smtClean="0">
                <a:solidFill>
                  <a:srgbClr val="00B050"/>
                </a:solidFill>
                <a:latin typeface="Tahoma"/>
              </a:rPr>
              <a:t>2 </a:t>
            </a:r>
            <a:r>
              <a:rPr lang="en-US" sz="4000" dirty="0">
                <a:solidFill>
                  <a:srgbClr val="00B050"/>
                </a:solidFill>
                <a:latin typeface="Tahoma"/>
              </a:rPr>
              <a:t>minutes</a:t>
            </a:r>
          </a:p>
        </p:txBody>
      </p:sp>
      <p:sp>
        <p:nvSpPr>
          <p:cNvPr id="12" name="Rectangle 11"/>
          <p:cNvSpPr/>
          <p:nvPr/>
        </p:nvSpPr>
        <p:spPr bwMode="auto">
          <a:xfrm>
            <a:off x="3429000" y="3688080"/>
            <a:ext cx="5303520" cy="7315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a:solidFill>
                <a:srgbClr val="FFFFFF"/>
              </a:solidFill>
              <a:latin typeface="Tahoma"/>
            </a:endParaRPr>
          </a:p>
        </p:txBody>
      </p:sp>
      <p:sp>
        <p:nvSpPr>
          <p:cNvPr id="17" name="Rectangle 16"/>
          <p:cNvSpPr/>
          <p:nvPr/>
        </p:nvSpPr>
        <p:spPr>
          <a:xfrm>
            <a:off x="3475038" y="5097780"/>
            <a:ext cx="5211762" cy="657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66"/>
              </a:solidFill>
            </a:endParaRPr>
          </a:p>
        </p:txBody>
      </p:sp>
      <p:sp>
        <p:nvSpPr>
          <p:cNvPr id="18" name="Rectangle 16"/>
          <p:cNvSpPr>
            <a:spLocks noChangeArrowheads="1"/>
          </p:cNvSpPr>
          <p:nvPr/>
        </p:nvSpPr>
        <p:spPr bwMode="auto">
          <a:xfrm>
            <a:off x="4445803" y="5075694"/>
            <a:ext cx="2746266" cy="707886"/>
          </a:xfrm>
          <a:prstGeom prst="rect">
            <a:avLst/>
          </a:prstGeom>
          <a:noFill/>
          <a:ln w="9525">
            <a:noFill/>
            <a:miter lim="800000"/>
            <a:headEnd/>
            <a:tailEnd/>
          </a:ln>
        </p:spPr>
        <p:txBody>
          <a:bodyPr wrap="none">
            <a:spAutoFit/>
          </a:bodyPr>
          <a:lstStyle/>
          <a:p>
            <a:pPr algn="ctr"/>
            <a:r>
              <a:rPr lang="en-US" sz="4000" dirty="0" smtClean="0">
                <a:solidFill>
                  <a:srgbClr val="00B050"/>
                </a:solidFill>
                <a:latin typeface="Tahoma"/>
              </a:rPr>
              <a:t>4 </a:t>
            </a:r>
            <a:r>
              <a:rPr lang="en-US" sz="4000" dirty="0">
                <a:solidFill>
                  <a:srgbClr val="00B050"/>
                </a:solidFill>
                <a:latin typeface="Tahoma"/>
              </a:rPr>
              <a:t>minutes</a:t>
            </a:r>
          </a:p>
        </p:txBody>
      </p:sp>
      <p:sp>
        <p:nvSpPr>
          <p:cNvPr id="19" name="Rectangle 18"/>
          <p:cNvSpPr/>
          <p:nvPr/>
        </p:nvSpPr>
        <p:spPr bwMode="auto">
          <a:xfrm>
            <a:off x="3429000" y="5059680"/>
            <a:ext cx="5303520" cy="7315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a:solidFill>
                <a:srgbClr val="FFFFFF"/>
              </a:solidFill>
              <a:latin typeface="Tahoma"/>
            </a:endParaRPr>
          </a:p>
        </p:txBody>
      </p:sp>
    </p:spTree>
    <p:extLst>
      <p:ext uri="{BB962C8B-B14F-4D97-AF65-F5344CB8AC3E}">
        <p14:creationId xmlns:p14="http://schemas.microsoft.com/office/powerpoint/2010/main" val="3023993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2" fill="hold" grpId="0" nodeType="clickEffect">
                                  <p:stCondLst>
                                    <p:cond delay="0"/>
                                  </p:stCondLst>
                                  <p:childTnLst>
                                    <p:animEffect transition="out" filter="slide(fromRight)">
                                      <p:cBhvr>
                                        <p:cTn id="6" dur="60000"/>
                                        <p:tgtEl>
                                          <p:spTgt spid="16"/>
                                        </p:tgtEl>
                                      </p:cBhvr>
                                    </p:animEffect>
                                    <p:set>
                                      <p:cBhvr>
                                        <p:cTn id="7" dur="1" fill="hold">
                                          <p:stCondLst>
                                            <p:cond delay="599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2" fill="hold" grpId="0" nodeType="clickEffect">
                                  <p:stCondLst>
                                    <p:cond delay="0"/>
                                  </p:stCondLst>
                                  <p:childTnLst>
                                    <p:animEffect transition="out" filter="slide(fromRight)">
                                      <p:cBhvr>
                                        <p:cTn id="11" dur="120000"/>
                                        <p:tgtEl>
                                          <p:spTgt spid="10"/>
                                        </p:tgtEl>
                                      </p:cBhvr>
                                    </p:animEffect>
                                    <p:set>
                                      <p:cBhvr>
                                        <p:cTn id="12" dur="1" fill="hold">
                                          <p:stCondLst>
                                            <p:cond delay="119999"/>
                                          </p:stCondLst>
                                        </p:cTn>
                                        <p:tgtEl>
                                          <p:spTgt spid="10"/>
                                        </p:tgtEl>
                                        <p:attrNameLst>
                                          <p:attrName>style.visibility</p:attrName>
                                        </p:attrNameLst>
                                      </p:cBhvr>
                                      <p:to>
                                        <p:strVal val="hidden"/>
                                      </p:to>
                                    </p:set>
                                  </p:childTnLst>
                                </p:cTn>
                              </p:par>
                            </p:childTnLst>
                          </p:cTn>
                        </p:par>
                        <p:par>
                          <p:cTn id="13" fill="hold">
                            <p:stCondLst>
                              <p:cond delay="120000"/>
                            </p:stCondLst>
                            <p:childTnLst>
                              <p:par>
                                <p:cTn id="14" presetID="12" presetClass="exit" presetSubtype="2" fill="hold" grpId="0" nodeType="afterEffect">
                                  <p:stCondLst>
                                    <p:cond delay="0"/>
                                  </p:stCondLst>
                                  <p:childTnLst>
                                    <p:animEffect transition="out" filter="slide(fromRight)">
                                      <p:cBhvr>
                                        <p:cTn id="15" dur="240000"/>
                                        <p:tgtEl>
                                          <p:spTgt spid="17"/>
                                        </p:tgtEl>
                                      </p:cBhvr>
                                    </p:animEffect>
                                    <p:set>
                                      <p:cBhvr>
                                        <p:cTn id="16" dur="1" fill="hold">
                                          <p:stCondLst>
                                            <p:cond delay="239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1371600"/>
            <a:ext cx="8229600" cy="1143000"/>
          </a:xfrm>
          <a:noFill/>
        </p:spPr>
        <p:txBody>
          <a:bodyPr/>
          <a:lstStyle/>
          <a:p>
            <a:pPr rtl="0"/>
            <a:r>
              <a:rPr lang="en-US" sz="6000" b="1" smtClean="0">
                <a:solidFill>
                  <a:srgbClr val="FFFF00"/>
                </a:solidFill>
              </a:rPr>
              <a:t>Learning tip</a:t>
            </a:r>
            <a:endParaRPr lang="ur-PK" sz="6000" b="1" smtClean="0">
              <a:solidFill>
                <a:srgbClr val="FFFF00"/>
              </a:solidFill>
            </a:endParaRPr>
          </a:p>
        </p:txBody>
      </p:sp>
      <p:sp>
        <p:nvSpPr>
          <p:cNvPr id="41987" name="Litebulb"/>
          <p:cNvSpPr>
            <a:spLocks noEditPoints="1" noChangeArrowheads="1"/>
          </p:cNvSpPr>
          <p:nvPr/>
        </p:nvSpPr>
        <p:spPr bwMode="auto">
          <a:xfrm>
            <a:off x="3962400" y="3581400"/>
            <a:ext cx="1004888" cy="14716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n-US">
              <a:solidFill>
                <a:srgbClr val="FFFFFF"/>
              </a:solidFill>
            </a:endParaRPr>
          </a:p>
        </p:txBody>
      </p:sp>
      <p:sp>
        <p:nvSpPr>
          <p:cNvPr id="41988" name="Line 4"/>
          <p:cNvSpPr>
            <a:spLocks noChangeShapeType="1"/>
          </p:cNvSpPr>
          <p:nvPr/>
        </p:nvSpPr>
        <p:spPr bwMode="auto">
          <a:xfrm>
            <a:off x="5105400" y="4495800"/>
            <a:ext cx="838200" cy="457200"/>
          </a:xfrm>
          <a:prstGeom prst="line">
            <a:avLst/>
          </a:prstGeom>
          <a:noFill/>
          <a:ln w="9525">
            <a:solidFill>
              <a:schemeClr val="tx1"/>
            </a:solidFill>
            <a:round/>
            <a:headEnd/>
            <a:tailEnd/>
          </a:ln>
        </p:spPr>
        <p:txBody>
          <a:bodyPr>
            <a:spAutoFit/>
          </a:bodyPr>
          <a:lstStyle/>
          <a:p>
            <a:endParaRPr lang="en-US">
              <a:solidFill>
                <a:srgbClr val="FFFFFF"/>
              </a:solidFill>
            </a:endParaRPr>
          </a:p>
        </p:txBody>
      </p:sp>
      <p:sp>
        <p:nvSpPr>
          <p:cNvPr id="41989" name="Line 5"/>
          <p:cNvSpPr>
            <a:spLocks noChangeShapeType="1"/>
          </p:cNvSpPr>
          <p:nvPr/>
        </p:nvSpPr>
        <p:spPr bwMode="auto">
          <a:xfrm>
            <a:off x="5181600" y="4038600"/>
            <a:ext cx="838200" cy="0"/>
          </a:xfrm>
          <a:prstGeom prst="line">
            <a:avLst/>
          </a:prstGeom>
          <a:noFill/>
          <a:ln w="9525">
            <a:solidFill>
              <a:schemeClr val="tx1"/>
            </a:solidFill>
            <a:round/>
            <a:headEnd/>
            <a:tailEnd/>
          </a:ln>
        </p:spPr>
        <p:txBody>
          <a:bodyPr>
            <a:spAutoFit/>
          </a:bodyPr>
          <a:lstStyle/>
          <a:p>
            <a:endParaRPr lang="en-US">
              <a:solidFill>
                <a:srgbClr val="FFFFFF"/>
              </a:solidFill>
            </a:endParaRPr>
          </a:p>
        </p:txBody>
      </p:sp>
      <p:sp>
        <p:nvSpPr>
          <p:cNvPr id="41990" name="Line 6"/>
          <p:cNvSpPr>
            <a:spLocks noChangeShapeType="1"/>
          </p:cNvSpPr>
          <p:nvPr/>
        </p:nvSpPr>
        <p:spPr bwMode="auto">
          <a:xfrm flipV="1">
            <a:off x="5029200" y="3124200"/>
            <a:ext cx="609600" cy="533400"/>
          </a:xfrm>
          <a:prstGeom prst="line">
            <a:avLst/>
          </a:prstGeom>
          <a:noFill/>
          <a:ln w="9525">
            <a:solidFill>
              <a:schemeClr val="tx1"/>
            </a:solidFill>
            <a:round/>
            <a:headEnd/>
            <a:tailEnd/>
          </a:ln>
        </p:spPr>
        <p:txBody>
          <a:bodyPr>
            <a:spAutoFit/>
          </a:bodyPr>
          <a:lstStyle/>
          <a:p>
            <a:endParaRPr lang="en-US">
              <a:solidFill>
                <a:srgbClr val="FFFFFF"/>
              </a:solidFill>
            </a:endParaRPr>
          </a:p>
        </p:txBody>
      </p:sp>
      <p:sp>
        <p:nvSpPr>
          <p:cNvPr id="41991" name="Line 7"/>
          <p:cNvSpPr>
            <a:spLocks noChangeShapeType="1"/>
          </p:cNvSpPr>
          <p:nvPr/>
        </p:nvSpPr>
        <p:spPr bwMode="auto">
          <a:xfrm flipV="1">
            <a:off x="4495800" y="2819400"/>
            <a:ext cx="0" cy="609600"/>
          </a:xfrm>
          <a:prstGeom prst="line">
            <a:avLst/>
          </a:prstGeom>
          <a:noFill/>
          <a:ln w="9525">
            <a:solidFill>
              <a:schemeClr val="tx1"/>
            </a:solidFill>
            <a:round/>
            <a:headEnd/>
            <a:tailEnd/>
          </a:ln>
        </p:spPr>
        <p:txBody>
          <a:bodyPr>
            <a:spAutoFit/>
          </a:bodyPr>
          <a:lstStyle/>
          <a:p>
            <a:endParaRPr lang="en-US">
              <a:solidFill>
                <a:srgbClr val="FFFFFF"/>
              </a:solidFill>
            </a:endParaRPr>
          </a:p>
        </p:txBody>
      </p:sp>
      <p:sp>
        <p:nvSpPr>
          <p:cNvPr id="41992" name="Line 8"/>
          <p:cNvSpPr>
            <a:spLocks noChangeShapeType="1"/>
          </p:cNvSpPr>
          <p:nvPr/>
        </p:nvSpPr>
        <p:spPr bwMode="auto">
          <a:xfrm flipH="1">
            <a:off x="3048000" y="4495800"/>
            <a:ext cx="838200" cy="457200"/>
          </a:xfrm>
          <a:prstGeom prst="line">
            <a:avLst/>
          </a:prstGeom>
          <a:noFill/>
          <a:ln w="9525">
            <a:solidFill>
              <a:schemeClr val="tx1"/>
            </a:solidFill>
            <a:round/>
            <a:headEnd/>
            <a:tailEnd/>
          </a:ln>
        </p:spPr>
        <p:txBody>
          <a:bodyPr>
            <a:spAutoFit/>
          </a:bodyPr>
          <a:lstStyle/>
          <a:p>
            <a:endParaRPr lang="en-US">
              <a:solidFill>
                <a:srgbClr val="FFFFFF"/>
              </a:solidFill>
            </a:endParaRPr>
          </a:p>
        </p:txBody>
      </p:sp>
      <p:sp>
        <p:nvSpPr>
          <p:cNvPr id="41993" name="Line 9"/>
          <p:cNvSpPr>
            <a:spLocks noChangeShapeType="1"/>
          </p:cNvSpPr>
          <p:nvPr/>
        </p:nvSpPr>
        <p:spPr bwMode="auto">
          <a:xfrm flipH="1">
            <a:off x="2895600" y="4038600"/>
            <a:ext cx="838200" cy="0"/>
          </a:xfrm>
          <a:prstGeom prst="line">
            <a:avLst/>
          </a:prstGeom>
          <a:noFill/>
          <a:ln w="9525">
            <a:solidFill>
              <a:schemeClr val="tx1"/>
            </a:solidFill>
            <a:round/>
            <a:headEnd/>
            <a:tailEnd/>
          </a:ln>
        </p:spPr>
        <p:txBody>
          <a:bodyPr>
            <a:spAutoFit/>
          </a:bodyPr>
          <a:lstStyle/>
          <a:p>
            <a:endParaRPr lang="en-US">
              <a:solidFill>
                <a:srgbClr val="FFFFFF"/>
              </a:solidFill>
            </a:endParaRPr>
          </a:p>
        </p:txBody>
      </p:sp>
      <p:sp>
        <p:nvSpPr>
          <p:cNvPr id="41994" name="Line 10"/>
          <p:cNvSpPr>
            <a:spLocks noChangeShapeType="1"/>
          </p:cNvSpPr>
          <p:nvPr/>
        </p:nvSpPr>
        <p:spPr bwMode="auto">
          <a:xfrm flipH="1" flipV="1">
            <a:off x="3200400" y="3124200"/>
            <a:ext cx="609600" cy="533400"/>
          </a:xfrm>
          <a:prstGeom prst="line">
            <a:avLst/>
          </a:prstGeom>
          <a:noFill/>
          <a:ln w="9525">
            <a:solidFill>
              <a:schemeClr val="tx1"/>
            </a:solidFill>
            <a:round/>
            <a:headEnd/>
            <a:tailEnd/>
          </a:ln>
        </p:spPr>
        <p:txBody>
          <a:bodyPr>
            <a:spAutoFit/>
          </a:bodyPr>
          <a:lstStyle/>
          <a:p>
            <a:endParaRPr lang="en-US">
              <a:solidFill>
                <a:srgbClr val="FFFFFF"/>
              </a:solidFill>
            </a:endParaRPr>
          </a:p>
        </p:txBody>
      </p:sp>
    </p:spTree>
    <p:extLst>
      <p:ext uri="{BB962C8B-B14F-4D97-AF65-F5344CB8AC3E}">
        <p14:creationId xmlns:p14="http://schemas.microsoft.com/office/powerpoint/2010/main" val="305441995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28600"/>
            <a:ext cx="8229600" cy="1143000"/>
          </a:xfrm>
          <a:noFill/>
        </p:spPr>
        <p:txBody>
          <a:bodyPr/>
          <a:lstStyle/>
          <a:p>
            <a:pPr rtl="0"/>
            <a:r>
              <a:rPr lang="en-US" smtClean="0">
                <a:solidFill>
                  <a:srgbClr val="FFFF00"/>
                </a:solidFill>
              </a:rPr>
              <a:t>Educational tip:</a:t>
            </a:r>
            <a:br>
              <a:rPr lang="en-US" smtClean="0">
                <a:solidFill>
                  <a:srgbClr val="FFFF00"/>
                </a:solidFill>
              </a:rPr>
            </a:br>
            <a:r>
              <a:rPr lang="en-US" smtClean="0">
                <a:solidFill>
                  <a:srgbClr val="FFFF00"/>
                </a:solidFill>
              </a:rPr>
              <a:t>On brain and memory</a:t>
            </a:r>
            <a:endParaRPr lang="ur-PK" smtClean="0">
              <a:solidFill>
                <a:srgbClr val="FFFF00"/>
              </a:solidFill>
            </a:endParaRPr>
          </a:p>
        </p:txBody>
      </p:sp>
      <p:pic>
        <p:nvPicPr>
          <p:cNvPr id="43011" name="Picture 3" descr="Tony Buzan 2"/>
          <p:cNvPicPr>
            <a:picLocks noChangeAspect="1" noChangeArrowheads="1"/>
          </p:cNvPicPr>
          <p:nvPr/>
        </p:nvPicPr>
        <p:blipFill>
          <a:blip r:embed="rId3" cstate="print"/>
          <a:srcRect/>
          <a:stretch>
            <a:fillRect/>
          </a:stretch>
        </p:blipFill>
        <p:spPr bwMode="auto">
          <a:xfrm>
            <a:off x="533400" y="2362200"/>
            <a:ext cx="2286000" cy="3565525"/>
          </a:xfrm>
          <a:prstGeom prst="rect">
            <a:avLst/>
          </a:prstGeom>
          <a:noFill/>
          <a:ln w="9525">
            <a:noFill/>
            <a:miter lim="800000"/>
            <a:headEnd/>
            <a:tailEnd/>
          </a:ln>
        </p:spPr>
      </p:pic>
      <p:pic>
        <p:nvPicPr>
          <p:cNvPr id="43012" name="Picture 4" descr="Tony Buzan 3"/>
          <p:cNvPicPr>
            <a:picLocks noChangeAspect="1" noChangeArrowheads="1"/>
          </p:cNvPicPr>
          <p:nvPr/>
        </p:nvPicPr>
        <p:blipFill>
          <a:blip r:embed="rId4" cstate="print"/>
          <a:srcRect/>
          <a:stretch>
            <a:fillRect/>
          </a:stretch>
        </p:blipFill>
        <p:spPr bwMode="auto">
          <a:xfrm>
            <a:off x="3429000" y="3298825"/>
            <a:ext cx="2286000" cy="3559175"/>
          </a:xfrm>
          <a:prstGeom prst="rect">
            <a:avLst/>
          </a:prstGeom>
          <a:noFill/>
          <a:ln w="9525">
            <a:noFill/>
            <a:miter lim="800000"/>
            <a:headEnd/>
            <a:tailEnd/>
          </a:ln>
        </p:spPr>
      </p:pic>
      <p:grpSp>
        <p:nvGrpSpPr>
          <p:cNvPr id="43013" name="Group 5"/>
          <p:cNvGrpSpPr>
            <a:grpSpLocks/>
          </p:cNvGrpSpPr>
          <p:nvPr/>
        </p:nvGrpSpPr>
        <p:grpSpPr bwMode="auto">
          <a:xfrm>
            <a:off x="6324600" y="2374900"/>
            <a:ext cx="2362200" cy="2730500"/>
            <a:chOff x="3984" y="1200"/>
            <a:chExt cx="1488" cy="1720"/>
          </a:xfrm>
        </p:grpSpPr>
        <p:sp>
          <p:nvSpPr>
            <p:cNvPr id="43015" name="Rectangle 6"/>
            <p:cNvSpPr>
              <a:spLocks noChangeArrowheads="1"/>
            </p:cNvSpPr>
            <p:nvPr/>
          </p:nvSpPr>
          <p:spPr bwMode="auto">
            <a:xfrm>
              <a:off x="3984" y="1200"/>
              <a:ext cx="1488" cy="1720"/>
            </a:xfrm>
            <a:prstGeom prst="rect">
              <a:avLst/>
            </a:prstGeom>
            <a:solidFill>
              <a:schemeClr val="tx1"/>
            </a:solidFill>
            <a:ln w="9525" algn="ctr">
              <a:solidFill>
                <a:schemeClr val="tx1"/>
              </a:solidFill>
              <a:miter lim="800000"/>
              <a:headEnd/>
              <a:tailEnd/>
            </a:ln>
          </p:spPr>
          <p:txBody>
            <a:bodyPr anchor="ctr">
              <a:spAutoFit/>
            </a:bodyPr>
            <a:lstStyle/>
            <a:p>
              <a:endParaRPr lang="en-US">
                <a:solidFill>
                  <a:srgbClr val="FFFFFF"/>
                </a:solidFill>
              </a:endParaRPr>
            </a:p>
          </p:txBody>
        </p:sp>
        <p:pic>
          <p:nvPicPr>
            <p:cNvPr id="43016" name="Picture 7" descr="Tony Buzan 1"/>
            <p:cNvPicPr>
              <a:picLocks noChangeAspect="1" noChangeArrowheads="1"/>
            </p:cNvPicPr>
            <p:nvPr/>
          </p:nvPicPr>
          <p:blipFill>
            <a:blip r:embed="rId5" cstate="print"/>
            <a:srcRect/>
            <a:stretch>
              <a:fillRect/>
            </a:stretch>
          </p:blipFill>
          <p:spPr bwMode="auto">
            <a:xfrm>
              <a:off x="4060" y="1248"/>
              <a:ext cx="1364" cy="1584"/>
            </a:xfrm>
            <a:prstGeom prst="rect">
              <a:avLst/>
            </a:prstGeom>
            <a:noFill/>
            <a:ln w="9525">
              <a:noFill/>
              <a:miter lim="800000"/>
              <a:headEnd/>
              <a:tailEnd/>
            </a:ln>
          </p:spPr>
        </p:pic>
      </p:grpSp>
      <p:sp>
        <p:nvSpPr>
          <p:cNvPr id="43014" name="Line 8"/>
          <p:cNvSpPr>
            <a:spLocks noChangeShapeType="1"/>
          </p:cNvSpPr>
          <p:nvPr/>
        </p:nvSpPr>
        <p:spPr bwMode="auto">
          <a:xfrm>
            <a:off x="0" y="1752600"/>
            <a:ext cx="9144000" cy="0"/>
          </a:xfrm>
          <a:prstGeom prst="line">
            <a:avLst/>
          </a:prstGeom>
          <a:noFill/>
          <a:ln w="9525">
            <a:solidFill>
              <a:schemeClr val="folHlink"/>
            </a:solidFill>
            <a:round/>
            <a:headEnd/>
            <a:tailEnd/>
          </a:ln>
        </p:spPr>
        <p:txBody>
          <a:bodyPr>
            <a:spAutoFit/>
          </a:bodyPr>
          <a:lstStyle/>
          <a:p>
            <a:endParaRPr lang="en-US">
              <a:solidFill>
                <a:srgbClr val="FFFFFF"/>
              </a:solidFill>
            </a:endParaRPr>
          </a:p>
        </p:txBody>
      </p:sp>
    </p:spTree>
    <p:extLst>
      <p:ext uri="{BB962C8B-B14F-4D97-AF65-F5344CB8AC3E}">
        <p14:creationId xmlns:p14="http://schemas.microsoft.com/office/powerpoint/2010/main" val="16580741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flipV="1">
            <a:off x="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266243" name="Group 3"/>
          <p:cNvGraphicFramePr>
            <a:graphicFrameLocks noGrp="1"/>
          </p:cNvGraphicFramePr>
          <p:nvPr/>
        </p:nvGraphicFramePr>
        <p:xfrm>
          <a:off x="152400" y="152400"/>
          <a:ext cx="8763000" cy="1874520"/>
        </p:xfrm>
        <a:graphic>
          <a:graphicData uri="http://schemas.openxmlformats.org/drawingml/2006/table">
            <a:tbl>
              <a:tblPr rtl="1"/>
              <a:tblGrid>
                <a:gridCol w="2819400"/>
                <a:gridCol w="2590800"/>
                <a:gridCol w="33528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مَالِكِ</a:t>
                      </a:r>
                      <a:endParaRPr kumimoji="0" lang="ar-SA" sz="7200" b="0" i="0" u="none" strike="noStrike" cap="none" normalizeH="0" baseline="0" dirty="0" smtClean="0">
                        <a:ln>
                          <a:noFill/>
                        </a:ln>
                        <a:solidFill>
                          <a:srgbClr val="FFFF00"/>
                        </a:solidFill>
                        <a:effectLst/>
                        <a:latin typeface="Arial" pitchFamily="34" charset="0"/>
                        <a:ea typeface="Times New Roman" pitchFamily="18" charset="0"/>
                        <a:cs typeface="Tajweed" pitchFamily="2" charset="-78"/>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يَوْمِ </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الدِّينِ</a:t>
                      </a:r>
                      <a:r>
                        <a:rPr kumimoji="0" lang="ar-SA"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(4) </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4572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Master</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the day</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(of) Judgment.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7185" name="Text Box 17"/>
          <p:cNvSpPr txBox="1">
            <a:spLocks noChangeArrowheads="1"/>
          </p:cNvSpPr>
          <p:nvPr/>
        </p:nvSpPr>
        <p:spPr bwMode="auto">
          <a:xfrm>
            <a:off x="6858000" y="2057400"/>
            <a:ext cx="1447800" cy="519112"/>
          </a:xfrm>
          <a:prstGeom prst="rect">
            <a:avLst/>
          </a:prstGeom>
          <a:noFill/>
          <a:ln w="9525">
            <a:noFill/>
            <a:miter lim="800000"/>
            <a:headEnd/>
            <a:tailEnd/>
          </a:ln>
        </p:spPr>
        <p:txBody>
          <a:bodyPr>
            <a:spAutoFit/>
          </a:bodyPr>
          <a:lstStyle/>
          <a:p>
            <a:pPr algn="ctr" rtl="1"/>
            <a:r>
              <a:rPr lang="ar-SA" sz="2800" b="0" dirty="0">
                <a:cs typeface="Tajweed" pitchFamily="2" charset="-78"/>
              </a:rPr>
              <a:t>م ل ك</a:t>
            </a:r>
            <a:endParaRPr lang="en-US" sz="2800" b="0" dirty="0">
              <a:cs typeface="Tajweed" pitchFamily="2" charset="-78"/>
            </a:endParaRPr>
          </a:p>
        </p:txBody>
      </p:sp>
      <p:sp>
        <p:nvSpPr>
          <p:cNvPr id="7186" name="Text Box 18"/>
          <p:cNvSpPr txBox="1">
            <a:spLocks noChangeArrowheads="1"/>
          </p:cNvSpPr>
          <p:nvPr/>
        </p:nvSpPr>
        <p:spPr bwMode="auto">
          <a:xfrm>
            <a:off x="2286000" y="4602163"/>
            <a:ext cx="6324600" cy="2255837"/>
          </a:xfrm>
          <a:prstGeom prst="rect">
            <a:avLst/>
          </a:prstGeom>
          <a:noFill/>
          <a:ln w="9525" algn="ctr">
            <a:noFill/>
            <a:miter lim="800000"/>
            <a:headEnd/>
            <a:tailEnd/>
          </a:ln>
        </p:spPr>
        <p:txBody>
          <a:bodyPr>
            <a:spAutoFit/>
          </a:bodyPr>
          <a:lstStyle/>
          <a:p>
            <a:pPr algn="r"/>
            <a:r>
              <a:rPr lang="en-US" sz="14200" b="0">
                <a:cs typeface="Arial" pitchFamily="34" charset="0"/>
              </a:rPr>
              <a:t>Master</a:t>
            </a:r>
          </a:p>
        </p:txBody>
      </p:sp>
      <p:sp>
        <p:nvSpPr>
          <p:cNvPr id="7187" name="Rectangle 19"/>
          <p:cNvSpPr>
            <a:spLocks noChangeArrowheads="1"/>
          </p:cNvSpPr>
          <p:nvPr/>
        </p:nvSpPr>
        <p:spPr bwMode="auto">
          <a:xfrm>
            <a:off x="174625" y="2667000"/>
            <a:ext cx="4259263" cy="3262313"/>
          </a:xfrm>
          <a:prstGeom prst="rect">
            <a:avLst/>
          </a:prstGeom>
          <a:noFill/>
          <a:ln w="9525" algn="ctr">
            <a:noFill/>
            <a:miter lim="800000"/>
            <a:headEnd/>
            <a:tailEnd/>
          </a:ln>
        </p:spPr>
        <p:txBody>
          <a:bodyPr wrap="none">
            <a:spAutoFit/>
          </a:bodyPr>
          <a:lstStyle/>
          <a:p>
            <a:r>
              <a:rPr lang="ar-SA" sz="20800">
                <a:solidFill>
                  <a:srgbClr val="FFFF00"/>
                </a:solidFill>
                <a:ea typeface="Times New Roman" pitchFamily="18" charset="0"/>
                <a:cs typeface="Tajweed" pitchFamily="2" charset="-78"/>
              </a:rPr>
              <a:t>مَالِكِ</a:t>
            </a:r>
            <a:endParaRPr lang="en-US" sz="20800">
              <a:solidFill>
                <a:srgbClr val="FFFF00"/>
              </a:solidFill>
              <a:ea typeface="Times New Roman" pitchFamily="18" charset="0"/>
              <a:cs typeface="Tajweed" pitchFamily="2" charset="-78"/>
            </a:endParaRPr>
          </a:p>
        </p:txBody>
      </p:sp>
      <p:sp>
        <p:nvSpPr>
          <p:cNvPr id="7188" name="Oval 20"/>
          <p:cNvSpPr>
            <a:spLocks noChangeArrowheads="1"/>
          </p:cNvSpPr>
          <p:nvPr/>
        </p:nvSpPr>
        <p:spPr bwMode="auto">
          <a:xfrm>
            <a:off x="2667000" y="2209800"/>
            <a:ext cx="3048000" cy="4572000"/>
          </a:xfrm>
          <a:prstGeom prst="ellipse">
            <a:avLst/>
          </a:prstGeom>
          <a:solidFill>
            <a:schemeClr val="bg1">
              <a:alpha val="25098"/>
            </a:schemeClr>
          </a:solidFill>
          <a:ln w="9525" algn="ctr">
            <a:solidFill>
              <a:schemeClr val="tx2"/>
            </a:solidFill>
            <a:round/>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46513" y="2374900"/>
            <a:ext cx="4002087" cy="3768725"/>
            <a:chOff x="2423" y="1496"/>
            <a:chExt cx="2521" cy="2374"/>
          </a:xfrm>
        </p:grpSpPr>
        <p:sp>
          <p:nvSpPr>
            <p:cNvPr id="44063" name="Freeform 3"/>
            <p:cNvSpPr>
              <a:spLocks/>
            </p:cNvSpPr>
            <p:nvPr/>
          </p:nvSpPr>
          <p:spPr bwMode="auto">
            <a:xfrm>
              <a:off x="2423" y="1776"/>
              <a:ext cx="2029" cy="2094"/>
            </a:xfrm>
            <a:custGeom>
              <a:avLst/>
              <a:gdLst>
                <a:gd name="T0" fmla="*/ 0 w 2029"/>
                <a:gd name="T1" fmla="*/ 2090 h 2094"/>
                <a:gd name="T2" fmla="*/ 45 w 2029"/>
                <a:gd name="T3" fmla="*/ 1944 h 2094"/>
                <a:gd name="T4" fmla="*/ 173 w 2029"/>
                <a:gd name="T5" fmla="*/ 1733 h 2094"/>
                <a:gd name="T6" fmla="*/ 219 w 2029"/>
                <a:gd name="T7" fmla="*/ 1477 h 2094"/>
                <a:gd name="T8" fmla="*/ 256 w 2029"/>
                <a:gd name="T9" fmla="*/ 1386 h 2094"/>
                <a:gd name="T10" fmla="*/ 219 w 2029"/>
                <a:gd name="T11" fmla="*/ 1267 h 2094"/>
                <a:gd name="T12" fmla="*/ 283 w 2029"/>
                <a:gd name="T13" fmla="*/ 1084 h 2094"/>
                <a:gd name="T14" fmla="*/ 320 w 2029"/>
                <a:gd name="T15" fmla="*/ 938 h 2094"/>
                <a:gd name="T16" fmla="*/ 411 w 2029"/>
                <a:gd name="T17" fmla="*/ 874 h 2094"/>
                <a:gd name="T18" fmla="*/ 649 w 2029"/>
                <a:gd name="T19" fmla="*/ 746 h 2094"/>
                <a:gd name="T20" fmla="*/ 768 w 2029"/>
                <a:gd name="T21" fmla="*/ 682 h 2094"/>
                <a:gd name="T22" fmla="*/ 832 w 2029"/>
                <a:gd name="T23" fmla="*/ 572 h 2094"/>
                <a:gd name="T24" fmla="*/ 832 w 2029"/>
                <a:gd name="T25" fmla="*/ 435 h 2094"/>
                <a:gd name="T26" fmla="*/ 841 w 2029"/>
                <a:gd name="T27" fmla="*/ 408 h 2094"/>
                <a:gd name="T28" fmla="*/ 896 w 2029"/>
                <a:gd name="T29" fmla="*/ 371 h 2094"/>
                <a:gd name="T30" fmla="*/ 1060 w 2029"/>
                <a:gd name="T31" fmla="*/ 389 h 2094"/>
                <a:gd name="T32" fmla="*/ 1252 w 2029"/>
                <a:gd name="T33" fmla="*/ 563 h 2094"/>
                <a:gd name="T34" fmla="*/ 1344 w 2029"/>
                <a:gd name="T35" fmla="*/ 517 h 2094"/>
                <a:gd name="T36" fmla="*/ 1362 w 2029"/>
                <a:gd name="T37" fmla="*/ 490 h 2094"/>
                <a:gd name="T38" fmla="*/ 1408 w 2029"/>
                <a:gd name="T39" fmla="*/ 463 h 2094"/>
                <a:gd name="T40" fmla="*/ 1517 w 2029"/>
                <a:gd name="T41" fmla="*/ 380 h 2094"/>
                <a:gd name="T42" fmla="*/ 1618 w 2029"/>
                <a:gd name="T43" fmla="*/ 289 h 2094"/>
                <a:gd name="T44" fmla="*/ 1645 w 2029"/>
                <a:gd name="T45" fmla="*/ 252 h 2094"/>
                <a:gd name="T46" fmla="*/ 1709 w 2029"/>
                <a:gd name="T47" fmla="*/ 207 h 2094"/>
                <a:gd name="T48" fmla="*/ 1947 w 2029"/>
                <a:gd name="T49" fmla="*/ 33 h 2094"/>
                <a:gd name="T50" fmla="*/ 1965 w 2029"/>
                <a:gd name="T51" fmla="*/ 5 h 2094"/>
                <a:gd name="T52" fmla="*/ 2029 w 2029"/>
                <a:gd name="T53" fmla="*/ 15 h 20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29"/>
                <a:gd name="T82" fmla="*/ 0 h 2094"/>
                <a:gd name="T83" fmla="*/ 2029 w 2029"/>
                <a:gd name="T84" fmla="*/ 2094 h 20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29" h="2094">
                  <a:moveTo>
                    <a:pt x="0" y="2090"/>
                  </a:moveTo>
                  <a:cubicBezTo>
                    <a:pt x="73" y="2066"/>
                    <a:pt x="16" y="2094"/>
                    <a:pt x="45" y="1944"/>
                  </a:cubicBezTo>
                  <a:cubicBezTo>
                    <a:pt x="59" y="1869"/>
                    <a:pt x="122" y="1787"/>
                    <a:pt x="173" y="1733"/>
                  </a:cubicBezTo>
                  <a:cubicBezTo>
                    <a:pt x="204" y="1650"/>
                    <a:pt x="198" y="1563"/>
                    <a:pt x="219" y="1477"/>
                  </a:cubicBezTo>
                  <a:cubicBezTo>
                    <a:pt x="228" y="1439"/>
                    <a:pt x="228" y="1412"/>
                    <a:pt x="256" y="1386"/>
                  </a:cubicBezTo>
                  <a:cubicBezTo>
                    <a:pt x="272" y="1339"/>
                    <a:pt x="244" y="1307"/>
                    <a:pt x="219" y="1267"/>
                  </a:cubicBezTo>
                  <a:cubicBezTo>
                    <a:pt x="232" y="1199"/>
                    <a:pt x="262" y="1148"/>
                    <a:pt x="283" y="1084"/>
                  </a:cubicBezTo>
                  <a:cubicBezTo>
                    <a:pt x="298" y="1037"/>
                    <a:pt x="293" y="981"/>
                    <a:pt x="320" y="938"/>
                  </a:cubicBezTo>
                  <a:cubicBezTo>
                    <a:pt x="329" y="924"/>
                    <a:pt x="394" y="880"/>
                    <a:pt x="411" y="874"/>
                  </a:cubicBezTo>
                  <a:cubicBezTo>
                    <a:pt x="451" y="753"/>
                    <a:pt x="541" y="759"/>
                    <a:pt x="649" y="746"/>
                  </a:cubicBezTo>
                  <a:cubicBezTo>
                    <a:pt x="695" y="731"/>
                    <a:pt x="732" y="716"/>
                    <a:pt x="768" y="682"/>
                  </a:cubicBezTo>
                  <a:cubicBezTo>
                    <a:pt x="786" y="628"/>
                    <a:pt x="792" y="612"/>
                    <a:pt x="832" y="572"/>
                  </a:cubicBezTo>
                  <a:cubicBezTo>
                    <a:pt x="851" y="514"/>
                    <a:pt x="851" y="495"/>
                    <a:pt x="832" y="435"/>
                  </a:cubicBezTo>
                  <a:cubicBezTo>
                    <a:pt x="835" y="426"/>
                    <a:pt x="834" y="415"/>
                    <a:pt x="841" y="408"/>
                  </a:cubicBezTo>
                  <a:cubicBezTo>
                    <a:pt x="857" y="392"/>
                    <a:pt x="896" y="371"/>
                    <a:pt x="896" y="371"/>
                  </a:cubicBezTo>
                  <a:cubicBezTo>
                    <a:pt x="951" y="377"/>
                    <a:pt x="1006" y="379"/>
                    <a:pt x="1060" y="389"/>
                  </a:cubicBezTo>
                  <a:cubicBezTo>
                    <a:pt x="1113" y="399"/>
                    <a:pt x="1219" y="530"/>
                    <a:pt x="1252" y="563"/>
                  </a:cubicBezTo>
                  <a:cubicBezTo>
                    <a:pt x="1285" y="550"/>
                    <a:pt x="1316" y="541"/>
                    <a:pt x="1344" y="517"/>
                  </a:cubicBezTo>
                  <a:cubicBezTo>
                    <a:pt x="1352" y="510"/>
                    <a:pt x="1354" y="497"/>
                    <a:pt x="1362" y="490"/>
                  </a:cubicBezTo>
                  <a:cubicBezTo>
                    <a:pt x="1376" y="479"/>
                    <a:pt x="1393" y="472"/>
                    <a:pt x="1408" y="463"/>
                  </a:cubicBezTo>
                  <a:cubicBezTo>
                    <a:pt x="1434" y="423"/>
                    <a:pt x="1477" y="407"/>
                    <a:pt x="1517" y="380"/>
                  </a:cubicBezTo>
                  <a:cubicBezTo>
                    <a:pt x="1556" y="353"/>
                    <a:pt x="1579" y="315"/>
                    <a:pt x="1618" y="289"/>
                  </a:cubicBezTo>
                  <a:cubicBezTo>
                    <a:pt x="1627" y="277"/>
                    <a:pt x="1634" y="262"/>
                    <a:pt x="1645" y="252"/>
                  </a:cubicBezTo>
                  <a:cubicBezTo>
                    <a:pt x="1664" y="235"/>
                    <a:pt x="1709" y="207"/>
                    <a:pt x="1709" y="207"/>
                  </a:cubicBezTo>
                  <a:cubicBezTo>
                    <a:pt x="1755" y="139"/>
                    <a:pt x="1879" y="84"/>
                    <a:pt x="1947" y="33"/>
                  </a:cubicBezTo>
                  <a:cubicBezTo>
                    <a:pt x="1953" y="24"/>
                    <a:pt x="1954" y="7"/>
                    <a:pt x="1965" y="5"/>
                  </a:cubicBezTo>
                  <a:cubicBezTo>
                    <a:pt x="1986" y="0"/>
                    <a:pt x="2029" y="15"/>
                    <a:pt x="2029" y="15"/>
                  </a:cubicBezTo>
                </a:path>
              </a:pathLst>
            </a:custGeom>
            <a:noFill/>
            <a:ln w="38100">
              <a:solidFill>
                <a:schemeClr val="tx1"/>
              </a:solidFill>
              <a:round/>
              <a:headEnd/>
              <a:tailEnd/>
            </a:ln>
          </p:spPr>
          <p:txBody>
            <a:bodyPr/>
            <a:lstStyle/>
            <a:p>
              <a:endParaRPr lang="en-US">
                <a:solidFill>
                  <a:srgbClr val="FFFFFF"/>
                </a:solidFill>
              </a:endParaRPr>
            </a:p>
          </p:txBody>
        </p:sp>
        <p:sp>
          <p:nvSpPr>
            <p:cNvPr id="44064" name="Text Box 4"/>
            <p:cNvSpPr txBox="1">
              <a:spLocks noChangeArrowheads="1"/>
            </p:cNvSpPr>
            <p:nvPr/>
          </p:nvSpPr>
          <p:spPr bwMode="auto">
            <a:xfrm>
              <a:off x="4343" y="1496"/>
              <a:ext cx="601" cy="255"/>
            </a:xfrm>
            <a:prstGeom prst="rect">
              <a:avLst/>
            </a:prstGeom>
            <a:noFill/>
            <a:ln w="38100">
              <a:solidFill>
                <a:schemeClr val="tx1"/>
              </a:solidFill>
              <a:miter lim="800000"/>
              <a:headEnd/>
              <a:tailEnd/>
            </a:ln>
          </p:spPr>
          <p:txBody>
            <a:bodyPr>
              <a:spAutoFit/>
            </a:bodyPr>
            <a:lstStyle/>
            <a:p>
              <a:r>
                <a:rPr lang="en-US" sz="1800">
                  <a:solidFill>
                    <a:srgbClr val="FFFFFF"/>
                  </a:solidFill>
                  <a:cs typeface="Arial" pitchFamily="34" charset="0"/>
                </a:rPr>
                <a:t>Sound</a:t>
              </a:r>
            </a:p>
          </p:txBody>
        </p:sp>
      </p:grpSp>
      <p:grpSp>
        <p:nvGrpSpPr>
          <p:cNvPr id="3" name="Group 5"/>
          <p:cNvGrpSpPr>
            <a:grpSpLocks/>
          </p:cNvGrpSpPr>
          <p:nvPr/>
        </p:nvGrpSpPr>
        <p:grpSpPr bwMode="auto">
          <a:xfrm>
            <a:off x="4179888" y="3984625"/>
            <a:ext cx="3516312" cy="1571625"/>
            <a:chOff x="2633" y="2510"/>
            <a:chExt cx="2222" cy="990"/>
          </a:xfrm>
        </p:grpSpPr>
        <p:sp>
          <p:nvSpPr>
            <p:cNvPr id="44061" name="Freeform 6"/>
            <p:cNvSpPr>
              <a:spLocks/>
            </p:cNvSpPr>
            <p:nvPr/>
          </p:nvSpPr>
          <p:spPr bwMode="auto">
            <a:xfrm>
              <a:off x="2633" y="2510"/>
              <a:ext cx="2222" cy="990"/>
            </a:xfrm>
            <a:custGeom>
              <a:avLst/>
              <a:gdLst>
                <a:gd name="T0" fmla="*/ 0 w 2222"/>
                <a:gd name="T1" fmla="*/ 853 h 990"/>
                <a:gd name="T2" fmla="*/ 174 w 2222"/>
                <a:gd name="T3" fmla="*/ 789 h 990"/>
                <a:gd name="T4" fmla="*/ 265 w 2222"/>
                <a:gd name="T5" fmla="*/ 752 h 990"/>
                <a:gd name="T6" fmla="*/ 293 w 2222"/>
                <a:gd name="T7" fmla="*/ 761 h 990"/>
                <a:gd name="T8" fmla="*/ 311 w 2222"/>
                <a:gd name="T9" fmla="*/ 789 h 990"/>
                <a:gd name="T10" fmla="*/ 347 w 2222"/>
                <a:gd name="T11" fmla="*/ 779 h 990"/>
                <a:gd name="T12" fmla="*/ 421 w 2222"/>
                <a:gd name="T13" fmla="*/ 670 h 990"/>
                <a:gd name="T14" fmla="*/ 466 w 2222"/>
                <a:gd name="T15" fmla="*/ 551 h 990"/>
                <a:gd name="T16" fmla="*/ 530 w 2222"/>
                <a:gd name="T17" fmla="*/ 533 h 990"/>
                <a:gd name="T18" fmla="*/ 649 w 2222"/>
                <a:gd name="T19" fmla="*/ 624 h 990"/>
                <a:gd name="T20" fmla="*/ 695 w 2222"/>
                <a:gd name="T21" fmla="*/ 670 h 990"/>
                <a:gd name="T22" fmla="*/ 768 w 2222"/>
                <a:gd name="T23" fmla="*/ 624 h 990"/>
                <a:gd name="T24" fmla="*/ 814 w 2222"/>
                <a:gd name="T25" fmla="*/ 697 h 990"/>
                <a:gd name="T26" fmla="*/ 832 w 2222"/>
                <a:gd name="T27" fmla="*/ 752 h 990"/>
                <a:gd name="T28" fmla="*/ 841 w 2222"/>
                <a:gd name="T29" fmla="*/ 779 h 990"/>
                <a:gd name="T30" fmla="*/ 841 w 2222"/>
                <a:gd name="T31" fmla="*/ 880 h 990"/>
                <a:gd name="T32" fmla="*/ 1024 w 2222"/>
                <a:gd name="T33" fmla="*/ 990 h 990"/>
                <a:gd name="T34" fmla="*/ 1088 w 2222"/>
                <a:gd name="T35" fmla="*/ 935 h 990"/>
                <a:gd name="T36" fmla="*/ 1134 w 2222"/>
                <a:gd name="T37" fmla="*/ 898 h 990"/>
                <a:gd name="T38" fmla="*/ 1115 w 2222"/>
                <a:gd name="T39" fmla="*/ 633 h 990"/>
                <a:gd name="T40" fmla="*/ 1097 w 2222"/>
                <a:gd name="T41" fmla="*/ 523 h 990"/>
                <a:gd name="T42" fmla="*/ 1170 w 2222"/>
                <a:gd name="T43" fmla="*/ 295 h 990"/>
                <a:gd name="T44" fmla="*/ 1280 w 2222"/>
                <a:gd name="T45" fmla="*/ 158 h 990"/>
                <a:gd name="T46" fmla="*/ 1381 w 2222"/>
                <a:gd name="T47" fmla="*/ 94 h 990"/>
                <a:gd name="T48" fmla="*/ 1499 w 2222"/>
                <a:gd name="T49" fmla="*/ 21 h 990"/>
                <a:gd name="T50" fmla="*/ 1518 w 2222"/>
                <a:gd name="T51" fmla="*/ 2 h 990"/>
                <a:gd name="T52" fmla="*/ 1536 w 2222"/>
                <a:gd name="T53" fmla="*/ 30 h 990"/>
                <a:gd name="T54" fmla="*/ 1554 w 2222"/>
                <a:gd name="T55" fmla="*/ 112 h 990"/>
                <a:gd name="T56" fmla="*/ 1710 w 2222"/>
                <a:gd name="T57" fmla="*/ 295 h 990"/>
                <a:gd name="T58" fmla="*/ 1829 w 2222"/>
                <a:gd name="T59" fmla="*/ 231 h 990"/>
                <a:gd name="T60" fmla="*/ 2057 w 2222"/>
                <a:gd name="T61" fmla="*/ 203 h 990"/>
                <a:gd name="T62" fmla="*/ 2185 w 2222"/>
                <a:gd name="T63" fmla="*/ 185 h 990"/>
                <a:gd name="T64" fmla="*/ 2222 w 2222"/>
                <a:gd name="T65" fmla="*/ 194 h 9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22"/>
                <a:gd name="T100" fmla="*/ 0 h 990"/>
                <a:gd name="T101" fmla="*/ 2222 w 2222"/>
                <a:gd name="T102" fmla="*/ 990 h 9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22" h="990">
                  <a:moveTo>
                    <a:pt x="0" y="853"/>
                  </a:moveTo>
                  <a:cubicBezTo>
                    <a:pt x="49" y="802"/>
                    <a:pt x="107" y="797"/>
                    <a:pt x="174" y="789"/>
                  </a:cubicBezTo>
                  <a:cubicBezTo>
                    <a:pt x="205" y="778"/>
                    <a:pt x="234" y="762"/>
                    <a:pt x="265" y="752"/>
                  </a:cubicBezTo>
                  <a:cubicBezTo>
                    <a:pt x="274" y="755"/>
                    <a:pt x="285" y="755"/>
                    <a:pt x="293" y="761"/>
                  </a:cubicBezTo>
                  <a:cubicBezTo>
                    <a:pt x="302" y="768"/>
                    <a:pt x="300" y="785"/>
                    <a:pt x="311" y="789"/>
                  </a:cubicBezTo>
                  <a:cubicBezTo>
                    <a:pt x="323" y="793"/>
                    <a:pt x="335" y="782"/>
                    <a:pt x="347" y="779"/>
                  </a:cubicBezTo>
                  <a:cubicBezTo>
                    <a:pt x="383" y="744"/>
                    <a:pt x="393" y="709"/>
                    <a:pt x="421" y="670"/>
                  </a:cubicBezTo>
                  <a:cubicBezTo>
                    <a:pt x="427" y="632"/>
                    <a:pt x="429" y="577"/>
                    <a:pt x="466" y="551"/>
                  </a:cubicBezTo>
                  <a:cubicBezTo>
                    <a:pt x="484" y="538"/>
                    <a:pt x="509" y="540"/>
                    <a:pt x="530" y="533"/>
                  </a:cubicBezTo>
                  <a:cubicBezTo>
                    <a:pt x="606" y="558"/>
                    <a:pt x="595" y="563"/>
                    <a:pt x="649" y="624"/>
                  </a:cubicBezTo>
                  <a:cubicBezTo>
                    <a:pt x="663" y="640"/>
                    <a:pt x="695" y="670"/>
                    <a:pt x="695" y="670"/>
                  </a:cubicBezTo>
                  <a:cubicBezTo>
                    <a:pt x="722" y="651"/>
                    <a:pt x="737" y="634"/>
                    <a:pt x="768" y="624"/>
                  </a:cubicBezTo>
                  <a:cubicBezTo>
                    <a:pt x="826" y="652"/>
                    <a:pt x="796" y="625"/>
                    <a:pt x="814" y="697"/>
                  </a:cubicBezTo>
                  <a:cubicBezTo>
                    <a:pt x="819" y="716"/>
                    <a:pt x="826" y="734"/>
                    <a:pt x="832" y="752"/>
                  </a:cubicBezTo>
                  <a:cubicBezTo>
                    <a:pt x="835" y="761"/>
                    <a:pt x="841" y="779"/>
                    <a:pt x="841" y="779"/>
                  </a:cubicBezTo>
                  <a:cubicBezTo>
                    <a:pt x="834" y="817"/>
                    <a:pt x="823" y="841"/>
                    <a:pt x="841" y="880"/>
                  </a:cubicBezTo>
                  <a:cubicBezTo>
                    <a:pt x="858" y="918"/>
                    <a:pt x="986" y="977"/>
                    <a:pt x="1024" y="990"/>
                  </a:cubicBezTo>
                  <a:cubicBezTo>
                    <a:pt x="1063" y="977"/>
                    <a:pt x="1061" y="962"/>
                    <a:pt x="1088" y="935"/>
                  </a:cubicBezTo>
                  <a:cubicBezTo>
                    <a:pt x="1091" y="932"/>
                    <a:pt x="1129" y="903"/>
                    <a:pt x="1134" y="898"/>
                  </a:cubicBezTo>
                  <a:cubicBezTo>
                    <a:pt x="1160" y="821"/>
                    <a:pt x="1129" y="713"/>
                    <a:pt x="1115" y="633"/>
                  </a:cubicBezTo>
                  <a:cubicBezTo>
                    <a:pt x="1109" y="596"/>
                    <a:pt x="1097" y="523"/>
                    <a:pt x="1097" y="523"/>
                  </a:cubicBezTo>
                  <a:cubicBezTo>
                    <a:pt x="1105" y="437"/>
                    <a:pt x="1118" y="365"/>
                    <a:pt x="1170" y="295"/>
                  </a:cubicBezTo>
                  <a:cubicBezTo>
                    <a:pt x="1185" y="232"/>
                    <a:pt x="1217" y="179"/>
                    <a:pt x="1280" y="158"/>
                  </a:cubicBezTo>
                  <a:cubicBezTo>
                    <a:pt x="1313" y="124"/>
                    <a:pt x="1341" y="123"/>
                    <a:pt x="1381" y="94"/>
                  </a:cubicBezTo>
                  <a:cubicBezTo>
                    <a:pt x="1423" y="64"/>
                    <a:pt x="1447" y="34"/>
                    <a:pt x="1499" y="21"/>
                  </a:cubicBezTo>
                  <a:cubicBezTo>
                    <a:pt x="1505" y="15"/>
                    <a:pt x="1509" y="0"/>
                    <a:pt x="1518" y="2"/>
                  </a:cubicBezTo>
                  <a:cubicBezTo>
                    <a:pt x="1529" y="5"/>
                    <a:pt x="1533" y="19"/>
                    <a:pt x="1536" y="30"/>
                  </a:cubicBezTo>
                  <a:cubicBezTo>
                    <a:pt x="1545" y="57"/>
                    <a:pt x="1547" y="85"/>
                    <a:pt x="1554" y="112"/>
                  </a:cubicBezTo>
                  <a:cubicBezTo>
                    <a:pt x="1577" y="198"/>
                    <a:pt x="1630" y="256"/>
                    <a:pt x="1710" y="295"/>
                  </a:cubicBezTo>
                  <a:cubicBezTo>
                    <a:pt x="1751" y="267"/>
                    <a:pt x="1782" y="246"/>
                    <a:pt x="1829" y="231"/>
                  </a:cubicBezTo>
                  <a:cubicBezTo>
                    <a:pt x="1914" y="174"/>
                    <a:pt x="1832" y="222"/>
                    <a:pt x="2057" y="203"/>
                  </a:cubicBezTo>
                  <a:cubicBezTo>
                    <a:pt x="2100" y="199"/>
                    <a:pt x="2185" y="185"/>
                    <a:pt x="2185" y="185"/>
                  </a:cubicBezTo>
                  <a:cubicBezTo>
                    <a:pt x="2216" y="195"/>
                    <a:pt x="2203" y="194"/>
                    <a:pt x="2222" y="194"/>
                  </a:cubicBezTo>
                </a:path>
              </a:pathLst>
            </a:custGeom>
            <a:noFill/>
            <a:ln w="38100">
              <a:solidFill>
                <a:schemeClr val="tx1"/>
              </a:solidFill>
              <a:round/>
              <a:headEnd/>
              <a:tailEnd/>
            </a:ln>
          </p:spPr>
          <p:txBody>
            <a:bodyPr/>
            <a:lstStyle/>
            <a:p>
              <a:endParaRPr lang="en-US">
                <a:solidFill>
                  <a:srgbClr val="FFFFFF"/>
                </a:solidFill>
              </a:endParaRPr>
            </a:p>
          </p:txBody>
        </p:sp>
        <p:sp>
          <p:nvSpPr>
            <p:cNvPr id="44062" name="Text Box 7"/>
            <p:cNvSpPr txBox="1">
              <a:spLocks noChangeArrowheads="1"/>
            </p:cNvSpPr>
            <p:nvPr/>
          </p:nvSpPr>
          <p:spPr bwMode="auto">
            <a:xfrm>
              <a:off x="4199" y="2812"/>
              <a:ext cx="624" cy="236"/>
            </a:xfrm>
            <a:prstGeom prst="rect">
              <a:avLst/>
            </a:prstGeom>
            <a:noFill/>
            <a:ln w="38100">
              <a:solidFill>
                <a:schemeClr val="tx1"/>
              </a:solidFill>
              <a:miter lim="800000"/>
              <a:headEnd/>
              <a:tailEnd/>
            </a:ln>
          </p:spPr>
          <p:txBody>
            <a:bodyPr>
              <a:spAutoFit/>
            </a:bodyPr>
            <a:lstStyle/>
            <a:p>
              <a:r>
                <a:rPr lang="en-US" sz="1600" b="0">
                  <a:solidFill>
                    <a:srgbClr val="FFFFFF"/>
                  </a:solidFill>
                  <a:cs typeface="Arial" pitchFamily="34" charset="0"/>
                </a:rPr>
                <a:t>Spelling</a:t>
              </a:r>
            </a:p>
          </p:txBody>
        </p:sp>
      </p:grpSp>
      <p:grpSp>
        <p:nvGrpSpPr>
          <p:cNvPr id="4" name="Group 8"/>
          <p:cNvGrpSpPr>
            <a:grpSpLocks/>
          </p:cNvGrpSpPr>
          <p:nvPr/>
        </p:nvGrpSpPr>
        <p:grpSpPr bwMode="auto">
          <a:xfrm>
            <a:off x="7115175" y="3473450"/>
            <a:ext cx="1608138" cy="865188"/>
            <a:chOff x="3787" y="1776"/>
            <a:chExt cx="1013" cy="545"/>
          </a:xfrm>
        </p:grpSpPr>
        <p:sp>
          <p:nvSpPr>
            <p:cNvPr id="44059" name="Freeform 9"/>
            <p:cNvSpPr>
              <a:spLocks/>
            </p:cNvSpPr>
            <p:nvPr/>
          </p:nvSpPr>
          <p:spPr bwMode="auto">
            <a:xfrm>
              <a:off x="3787" y="1873"/>
              <a:ext cx="211" cy="448"/>
            </a:xfrm>
            <a:custGeom>
              <a:avLst/>
              <a:gdLst>
                <a:gd name="T0" fmla="*/ 0 w 211"/>
                <a:gd name="T1" fmla="*/ 448 h 448"/>
                <a:gd name="T2" fmla="*/ 37 w 211"/>
                <a:gd name="T3" fmla="*/ 357 h 448"/>
                <a:gd name="T4" fmla="*/ 101 w 211"/>
                <a:gd name="T5" fmla="*/ 247 h 448"/>
                <a:gd name="T6" fmla="*/ 92 w 211"/>
                <a:gd name="T7" fmla="*/ 156 h 448"/>
                <a:gd name="T8" fmla="*/ 156 w 211"/>
                <a:gd name="T9" fmla="*/ 37 h 448"/>
                <a:gd name="T10" fmla="*/ 211 w 211"/>
                <a:gd name="T11" fmla="*/ 0 h 448"/>
                <a:gd name="T12" fmla="*/ 0 60000 65536"/>
                <a:gd name="T13" fmla="*/ 0 60000 65536"/>
                <a:gd name="T14" fmla="*/ 0 60000 65536"/>
                <a:gd name="T15" fmla="*/ 0 60000 65536"/>
                <a:gd name="T16" fmla="*/ 0 60000 65536"/>
                <a:gd name="T17" fmla="*/ 0 60000 65536"/>
                <a:gd name="T18" fmla="*/ 0 w 211"/>
                <a:gd name="T19" fmla="*/ 0 h 448"/>
                <a:gd name="T20" fmla="*/ 211 w 211"/>
                <a:gd name="T21" fmla="*/ 448 h 448"/>
              </a:gdLst>
              <a:ahLst/>
              <a:cxnLst>
                <a:cxn ang="T12">
                  <a:pos x="T0" y="T1"/>
                </a:cxn>
                <a:cxn ang="T13">
                  <a:pos x="T2" y="T3"/>
                </a:cxn>
                <a:cxn ang="T14">
                  <a:pos x="T4" y="T5"/>
                </a:cxn>
                <a:cxn ang="T15">
                  <a:pos x="T6" y="T7"/>
                </a:cxn>
                <a:cxn ang="T16">
                  <a:pos x="T8" y="T9"/>
                </a:cxn>
                <a:cxn ang="T17">
                  <a:pos x="T10" y="T11"/>
                </a:cxn>
              </a:cxnLst>
              <a:rect l="T18" t="T19" r="T20" b="T21"/>
              <a:pathLst>
                <a:path w="211" h="448">
                  <a:moveTo>
                    <a:pt x="0" y="448"/>
                  </a:moveTo>
                  <a:cubicBezTo>
                    <a:pt x="11" y="419"/>
                    <a:pt x="22" y="384"/>
                    <a:pt x="37" y="357"/>
                  </a:cubicBezTo>
                  <a:cubicBezTo>
                    <a:pt x="60" y="316"/>
                    <a:pt x="87" y="290"/>
                    <a:pt x="101" y="247"/>
                  </a:cubicBezTo>
                  <a:cubicBezTo>
                    <a:pt x="98" y="217"/>
                    <a:pt x="92" y="186"/>
                    <a:pt x="92" y="156"/>
                  </a:cubicBezTo>
                  <a:cubicBezTo>
                    <a:pt x="92" y="102"/>
                    <a:pt x="129" y="77"/>
                    <a:pt x="156" y="37"/>
                  </a:cubicBezTo>
                  <a:cubicBezTo>
                    <a:pt x="167" y="3"/>
                    <a:pt x="176" y="0"/>
                    <a:pt x="211" y="0"/>
                  </a:cubicBezTo>
                </a:path>
              </a:pathLst>
            </a:custGeom>
            <a:noFill/>
            <a:ln w="38100">
              <a:solidFill>
                <a:schemeClr val="tx1"/>
              </a:solidFill>
              <a:round/>
              <a:headEnd/>
              <a:tailEnd/>
            </a:ln>
          </p:spPr>
          <p:txBody>
            <a:bodyPr/>
            <a:lstStyle/>
            <a:p>
              <a:endParaRPr lang="en-US">
                <a:solidFill>
                  <a:srgbClr val="FFFFFF"/>
                </a:solidFill>
              </a:endParaRPr>
            </a:p>
          </p:txBody>
        </p:sp>
        <p:sp>
          <p:nvSpPr>
            <p:cNvPr id="44060" name="Text Box 10"/>
            <p:cNvSpPr txBox="1">
              <a:spLocks noChangeArrowheads="1"/>
            </p:cNvSpPr>
            <p:nvPr/>
          </p:nvSpPr>
          <p:spPr bwMode="auto">
            <a:xfrm>
              <a:off x="4032" y="1776"/>
              <a:ext cx="768" cy="255"/>
            </a:xfrm>
            <a:prstGeom prst="rect">
              <a:avLst/>
            </a:prstGeom>
            <a:noFill/>
            <a:ln w="38100">
              <a:solidFill>
                <a:schemeClr val="tx1"/>
              </a:solidFill>
              <a:miter lim="800000"/>
              <a:headEnd/>
              <a:tailEnd/>
            </a:ln>
          </p:spPr>
          <p:txBody>
            <a:bodyPr>
              <a:spAutoFit/>
            </a:bodyPr>
            <a:lstStyle/>
            <a:p>
              <a:r>
                <a:rPr lang="en-US" sz="1800">
                  <a:solidFill>
                    <a:srgbClr val="FFFFFF"/>
                  </a:solidFill>
                  <a:cs typeface="Arial" pitchFamily="34" charset="0"/>
                </a:rPr>
                <a:t>Shape</a:t>
              </a:r>
            </a:p>
          </p:txBody>
        </p:sp>
      </p:grpSp>
      <p:grpSp>
        <p:nvGrpSpPr>
          <p:cNvPr id="5" name="Group 11"/>
          <p:cNvGrpSpPr>
            <a:grpSpLocks/>
          </p:cNvGrpSpPr>
          <p:nvPr/>
        </p:nvGrpSpPr>
        <p:grpSpPr bwMode="auto">
          <a:xfrm>
            <a:off x="1582738" y="2482850"/>
            <a:ext cx="2341562" cy="3309938"/>
            <a:chOff x="302" y="1152"/>
            <a:chExt cx="1475" cy="2085"/>
          </a:xfrm>
        </p:grpSpPr>
        <p:sp>
          <p:nvSpPr>
            <p:cNvPr id="44057" name="Freeform 12"/>
            <p:cNvSpPr>
              <a:spLocks/>
            </p:cNvSpPr>
            <p:nvPr/>
          </p:nvSpPr>
          <p:spPr bwMode="auto">
            <a:xfrm>
              <a:off x="302" y="1499"/>
              <a:ext cx="1475" cy="1738"/>
            </a:xfrm>
            <a:custGeom>
              <a:avLst/>
              <a:gdLst>
                <a:gd name="T0" fmla="*/ 1463 w 1475"/>
                <a:gd name="T1" fmla="*/ 1738 h 1738"/>
                <a:gd name="T2" fmla="*/ 1444 w 1475"/>
                <a:gd name="T3" fmla="*/ 1610 h 1738"/>
                <a:gd name="T4" fmla="*/ 1399 w 1475"/>
                <a:gd name="T5" fmla="*/ 1491 h 1738"/>
                <a:gd name="T6" fmla="*/ 1389 w 1475"/>
                <a:gd name="T7" fmla="*/ 1463 h 1738"/>
                <a:gd name="T8" fmla="*/ 1179 w 1475"/>
                <a:gd name="T9" fmla="*/ 1372 h 1738"/>
                <a:gd name="T10" fmla="*/ 1106 w 1475"/>
                <a:gd name="T11" fmla="*/ 1326 h 1738"/>
                <a:gd name="T12" fmla="*/ 960 w 1475"/>
                <a:gd name="T13" fmla="*/ 1235 h 1738"/>
                <a:gd name="T14" fmla="*/ 941 w 1475"/>
                <a:gd name="T15" fmla="*/ 1216 h 1738"/>
                <a:gd name="T16" fmla="*/ 887 w 1475"/>
                <a:gd name="T17" fmla="*/ 1207 h 1738"/>
                <a:gd name="T18" fmla="*/ 804 w 1475"/>
                <a:gd name="T19" fmla="*/ 1116 h 1738"/>
                <a:gd name="T20" fmla="*/ 813 w 1475"/>
                <a:gd name="T21" fmla="*/ 650 h 1738"/>
                <a:gd name="T22" fmla="*/ 759 w 1475"/>
                <a:gd name="T23" fmla="*/ 531 h 1738"/>
                <a:gd name="T24" fmla="*/ 740 w 1475"/>
                <a:gd name="T25" fmla="*/ 476 h 1738"/>
                <a:gd name="T26" fmla="*/ 731 w 1475"/>
                <a:gd name="T27" fmla="*/ 421 h 1738"/>
                <a:gd name="T28" fmla="*/ 640 w 1475"/>
                <a:gd name="T29" fmla="*/ 394 h 1738"/>
                <a:gd name="T30" fmla="*/ 484 w 1475"/>
                <a:gd name="T31" fmla="*/ 311 h 1738"/>
                <a:gd name="T32" fmla="*/ 402 w 1475"/>
                <a:gd name="T33" fmla="*/ 238 h 1738"/>
                <a:gd name="T34" fmla="*/ 365 w 1475"/>
                <a:gd name="T35" fmla="*/ 174 h 1738"/>
                <a:gd name="T36" fmla="*/ 347 w 1475"/>
                <a:gd name="T37" fmla="*/ 119 h 1738"/>
                <a:gd name="T38" fmla="*/ 338 w 1475"/>
                <a:gd name="T39" fmla="*/ 92 h 1738"/>
                <a:gd name="T40" fmla="*/ 274 w 1475"/>
                <a:gd name="T41" fmla="*/ 110 h 1738"/>
                <a:gd name="T42" fmla="*/ 247 w 1475"/>
                <a:gd name="T43" fmla="*/ 165 h 1738"/>
                <a:gd name="T44" fmla="*/ 201 w 1475"/>
                <a:gd name="T45" fmla="*/ 192 h 1738"/>
                <a:gd name="T46" fmla="*/ 173 w 1475"/>
                <a:gd name="T47" fmla="*/ 174 h 1738"/>
                <a:gd name="T48" fmla="*/ 119 w 1475"/>
                <a:gd name="T49" fmla="*/ 156 h 1738"/>
                <a:gd name="T50" fmla="*/ 55 w 1475"/>
                <a:gd name="T51" fmla="*/ 92 h 1738"/>
                <a:gd name="T52" fmla="*/ 0 w 1475"/>
                <a:gd name="T53" fmla="*/ 0 h 17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75"/>
                <a:gd name="T82" fmla="*/ 0 h 1738"/>
                <a:gd name="T83" fmla="*/ 1475 w 1475"/>
                <a:gd name="T84" fmla="*/ 1738 h 17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75" h="1738">
                  <a:moveTo>
                    <a:pt x="1463" y="1738"/>
                  </a:moveTo>
                  <a:cubicBezTo>
                    <a:pt x="1475" y="1687"/>
                    <a:pt x="1464" y="1658"/>
                    <a:pt x="1444" y="1610"/>
                  </a:cubicBezTo>
                  <a:cubicBezTo>
                    <a:pt x="1435" y="1563"/>
                    <a:pt x="1416" y="1535"/>
                    <a:pt x="1399" y="1491"/>
                  </a:cubicBezTo>
                  <a:cubicBezTo>
                    <a:pt x="1395" y="1482"/>
                    <a:pt x="1396" y="1470"/>
                    <a:pt x="1389" y="1463"/>
                  </a:cubicBezTo>
                  <a:cubicBezTo>
                    <a:pt x="1327" y="1402"/>
                    <a:pt x="1261" y="1384"/>
                    <a:pt x="1179" y="1372"/>
                  </a:cubicBezTo>
                  <a:cubicBezTo>
                    <a:pt x="1083" y="1334"/>
                    <a:pt x="1175" y="1378"/>
                    <a:pt x="1106" y="1326"/>
                  </a:cubicBezTo>
                  <a:cubicBezTo>
                    <a:pt x="1060" y="1292"/>
                    <a:pt x="1007" y="1267"/>
                    <a:pt x="960" y="1235"/>
                  </a:cubicBezTo>
                  <a:cubicBezTo>
                    <a:pt x="953" y="1230"/>
                    <a:pt x="949" y="1219"/>
                    <a:pt x="941" y="1216"/>
                  </a:cubicBezTo>
                  <a:cubicBezTo>
                    <a:pt x="924" y="1209"/>
                    <a:pt x="905" y="1210"/>
                    <a:pt x="887" y="1207"/>
                  </a:cubicBezTo>
                  <a:cubicBezTo>
                    <a:pt x="837" y="1183"/>
                    <a:pt x="826" y="1168"/>
                    <a:pt x="804" y="1116"/>
                  </a:cubicBezTo>
                  <a:cubicBezTo>
                    <a:pt x="811" y="935"/>
                    <a:pt x="827" y="828"/>
                    <a:pt x="813" y="650"/>
                  </a:cubicBezTo>
                  <a:cubicBezTo>
                    <a:pt x="809" y="603"/>
                    <a:pt x="784" y="569"/>
                    <a:pt x="759" y="531"/>
                  </a:cubicBezTo>
                  <a:cubicBezTo>
                    <a:pt x="748" y="515"/>
                    <a:pt x="740" y="476"/>
                    <a:pt x="740" y="476"/>
                  </a:cubicBezTo>
                  <a:cubicBezTo>
                    <a:pt x="737" y="458"/>
                    <a:pt x="743" y="435"/>
                    <a:pt x="731" y="421"/>
                  </a:cubicBezTo>
                  <a:cubicBezTo>
                    <a:pt x="725" y="414"/>
                    <a:pt x="656" y="398"/>
                    <a:pt x="640" y="394"/>
                  </a:cubicBezTo>
                  <a:cubicBezTo>
                    <a:pt x="591" y="361"/>
                    <a:pt x="535" y="340"/>
                    <a:pt x="484" y="311"/>
                  </a:cubicBezTo>
                  <a:cubicBezTo>
                    <a:pt x="448" y="291"/>
                    <a:pt x="435" y="260"/>
                    <a:pt x="402" y="238"/>
                  </a:cubicBezTo>
                  <a:cubicBezTo>
                    <a:pt x="391" y="216"/>
                    <a:pt x="375" y="197"/>
                    <a:pt x="365" y="174"/>
                  </a:cubicBezTo>
                  <a:cubicBezTo>
                    <a:pt x="357" y="156"/>
                    <a:pt x="353" y="137"/>
                    <a:pt x="347" y="119"/>
                  </a:cubicBezTo>
                  <a:cubicBezTo>
                    <a:pt x="344" y="110"/>
                    <a:pt x="338" y="92"/>
                    <a:pt x="338" y="92"/>
                  </a:cubicBezTo>
                  <a:cubicBezTo>
                    <a:pt x="336" y="93"/>
                    <a:pt x="280" y="105"/>
                    <a:pt x="274" y="110"/>
                  </a:cubicBezTo>
                  <a:cubicBezTo>
                    <a:pt x="247" y="133"/>
                    <a:pt x="263" y="139"/>
                    <a:pt x="247" y="165"/>
                  </a:cubicBezTo>
                  <a:cubicBezTo>
                    <a:pt x="235" y="185"/>
                    <a:pt x="222" y="185"/>
                    <a:pt x="201" y="192"/>
                  </a:cubicBezTo>
                  <a:cubicBezTo>
                    <a:pt x="192" y="186"/>
                    <a:pt x="183" y="178"/>
                    <a:pt x="173" y="174"/>
                  </a:cubicBezTo>
                  <a:cubicBezTo>
                    <a:pt x="156" y="166"/>
                    <a:pt x="119" y="156"/>
                    <a:pt x="119" y="156"/>
                  </a:cubicBezTo>
                  <a:cubicBezTo>
                    <a:pt x="102" y="140"/>
                    <a:pt x="62" y="103"/>
                    <a:pt x="55" y="92"/>
                  </a:cubicBezTo>
                  <a:cubicBezTo>
                    <a:pt x="53" y="89"/>
                    <a:pt x="9" y="11"/>
                    <a:pt x="0" y="0"/>
                  </a:cubicBezTo>
                </a:path>
              </a:pathLst>
            </a:custGeom>
            <a:noFill/>
            <a:ln w="38100">
              <a:solidFill>
                <a:schemeClr val="tx1"/>
              </a:solidFill>
              <a:round/>
              <a:headEnd/>
              <a:tailEnd/>
            </a:ln>
          </p:spPr>
          <p:txBody>
            <a:bodyPr/>
            <a:lstStyle/>
            <a:p>
              <a:endParaRPr lang="en-US">
                <a:solidFill>
                  <a:srgbClr val="FFFFFF"/>
                </a:solidFill>
              </a:endParaRPr>
            </a:p>
          </p:txBody>
        </p:sp>
        <p:sp>
          <p:nvSpPr>
            <p:cNvPr id="44058" name="Text Box 13"/>
            <p:cNvSpPr txBox="1">
              <a:spLocks noChangeArrowheads="1"/>
            </p:cNvSpPr>
            <p:nvPr/>
          </p:nvSpPr>
          <p:spPr bwMode="auto">
            <a:xfrm>
              <a:off x="384" y="1152"/>
              <a:ext cx="768" cy="255"/>
            </a:xfrm>
            <a:prstGeom prst="rect">
              <a:avLst/>
            </a:prstGeom>
            <a:solidFill>
              <a:srgbClr val="FFFF00"/>
            </a:solidFill>
            <a:ln w="38100">
              <a:solidFill>
                <a:schemeClr val="tx1"/>
              </a:solidFill>
              <a:miter lim="800000"/>
              <a:headEnd/>
              <a:tailEnd/>
            </a:ln>
          </p:spPr>
          <p:txBody>
            <a:bodyPr>
              <a:spAutoFit/>
            </a:bodyPr>
            <a:lstStyle/>
            <a:p>
              <a:r>
                <a:rPr lang="en-US" sz="1800" b="0">
                  <a:solidFill>
                    <a:srgbClr val="000000"/>
                  </a:solidFill>
                  <a:cs typeface="Arial" pitchFamily="34" charset="0"/>
                </a:rPr>
                <a:t>Emotions</a:t>
              </a:r>
            </a:p>
          </p:txBody>
        </p:sp>
      </p:grpSp>
      <p:grpSp>
        <p:nvGrpSpPr>
          <p:cNvPr id="6" name="Group 14"/>
          <p:cNvGrpSpPr>
            <a:grpSpLocks/>
          </p:cNvGrpSpPr>
          <p:nvPr/>
        </p:nvGrpSpPr>
        <p:grpSpPr bwMode="auto">
          <a:xfrm>
            <a:off x="2819400" y="3124200"/>
            <a:ext cx="1143000" cy="1231900"/>
            <a:chOff x="1776" y="1968"/>
            <a:chExt cx="720" cy="776"/>
          </a:xfrm>
        </p:grpSpPr>
        <p:sp>
          <p:nvSpPr>
            <p:cNvPr id="44055" name="Freeform 15"/>
            <p:cNvSpPr>
              <a:spLocks/>
            </p:cNvSpPr>
            <p:nvPr/>
          </p:nvSpPr>
          <p:spPr bwMode="auto">
            <a:xfrm>
              <a:off x="1824" y="2256"/>
              <a:ext cx="292" cy="488"/>
            </a:xfrm>
            <a:custGeom>
              <a:avLst/>
              <a:gdLst>
                <a:gd name="T0" fmla="*/ 0 w 292"/>
                <a:gd name="T1" fmla="*/ 488 h 488"/>
                <a:gd name="T2" fmla="*/ 210 w 292"/>
                <a:gd name="T3" fmla="*/ 461 h 488"/>
                <a:gd name="T4" fmla="*/ 238 w 292"/>
                <a:gd name="T5" fmla="*/ 360 h 488"/>
                <a:gd name="T6" fmla="*/ 292 w 292"/>
                <a:gd name="T7" fmla="*/ 186 h 488"/>
                <a:gd name="T8" fmla="*/ 292 w 292"/>
                <a:gd name="T9" fmla="*/ 49 h 488"/>
                <a:gd name="T10" fmla="*/ 265 w 292"/>
                <a:gd name="T11" fmla="*/ 31 h 488"/>
                <a:gd name="T12" fmla="*/ 247 w 292"/>
                <a:gd name="T13" fmla="*/ 3 h 488"/>
                <a:gd name="T14" fmla="*/ 0 60000 65536"/>
                <a:gd name="T15" fmla="*/ 0 60000 65536"/>
                <a:gd name="T16" fmla="*/ 0 60000 65536"/>
                <a:gd name="T17" fmla="*/ 0 60000 65536"/>
                <a:gd name="T18" fmla="*/ 0 60000 65536"/>
                <a:gd name="T19" fmla="*/ 0 60000 65536"/>
                <a:gd name="T20" fmla="*/ 0 60000 65536"/>
                <a:gd name="T21" fmla="*/ 0 w 292"/>
                <a:gd name="T22" fmla="*/ 0 h 488"/>
                <a:gd name="T23" fmla="*/ 292 w 292"/>
                <a:gd name="T24" fmla="*/ 488 h 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488">
                  <a:moveTo>
                    <a:pt x="0" y="488"/>
                  </a:moveTo>
                  <a:cubicBezTo>
                    <a:pt x="88" y="483"/>
                    <a:pt x="136" y="486"/>
                    <a:pt x="210" y="461"/>
                  </a:cubicBezTo>
                  <a:cubicBezTo>
                    <a:pt x="218" y="427"/>
                    <a:pt x="229" y="394"/>
                    <a:pt x="238" y="360"/>
                  </a:cubicBezTo>
                  <a:cubicBezTo>
                    <a:pt x="246" y="290"/>
                    <a:pt x="243" y="238"/>
                    <a:pt x="292" y="186"/>
                  </a:cubicBezTo>
                  <a:cubicBezTo>
                    <a:pt x="278" y="117"/>
                    <a:pt x="270" y="118"/>
                    <a:pt x="292" y="49"/>
                  </a:cubicBezTo>
                  <a:cubicBezTo>
                    <a:pt x="283" y="43"/>
                    <a:pt x="272" y="40"/>
                    <a:pt x="265" y="31"/>
                  </a:cubicBezTo>
                  <a:cubicBezTo>
                    <a:pt x="241" y="0"/>
                    <a:pt x="270" y="3"/>
                    <a:pt x="247" y="3"/>
                  </a:cubicBezTo>
                </a:path>
              </a:pathLst>
            </a:custGeom>
            <a:noFill/>
            <a:ln w="38100">
              <a:solidFill>
                <a:schemeClr val="tx1"/>
              </a:solidFill>
              <a:round/>
              <a:headEnd/>
              <a:tailEnd/>
            </a:ln>
          </p:spPr>
          <p:txBody>
            <a:bodyPr/>
            <a:lstStyle/>
            <a:p>
              <a:endParaRPr lang="en-US">
                <a:solidFill>
                  <a:srgbClr val="FFFFFF"/>
                </a:solidFill>
              </a:endParaRPr>
            </a:p>
          </p:txBody>
        </p:sp>
        <p:sp>
          <p:nvSpPr>
            <p:cNvPr id="44056" name="Text Box 16"/>
            <p:cNvSpPr txBox="1">
              <a:spLocks noChangeArrowheads="1"/>
            </p:cNvSpPr>
            <p:nvPr/>
          </p:nvSpPr>
          <p:spPr bwMode="auto">
            <a:xfrm>
              <a:off x="1776" y="1968"/>
              <a:ext cx="720" cy="255"/>
            </a:xfrm>
            <a:prstGeom prst="rect">
              <a:avLst/>
            </a:prstGeom>
            <a:noFill/>
            <a:ln w="38100">
              <a:solidFill>
                <a:schemeClr val="tx1"/>
              </a:solidFill>
              <a:miter lim="800000"/>
              <a:headEnd/>
              <a:tailEnd/>
            </a:ln>
          </p:spPr>
          <p:txBody>
            <a:bodyPr>
              <a:spAutoFit/>
            </a:bodyPr>
            <a:lstStyle/>
            <a:p>
              <a:r>
                <a:rPr lang="en-US" sz="1800" b="0">
                  <a:solidFill>
                    <a:srgbClr val="FFFFFF"/>
                  </a:solidFill>
                  <a:cs typeface="Arial" pitchFamily="34" charset="0"/>
                </a:rPr>
                <a:t>Story</a:t>
              </a:r>
            </a:p>
          </p:txBody>
        </p:sp>
      </p:grpSp>
      <p:grpSp>
        <p:nvGrpSpPr>
          <p:cNvPr id="7" name="Group 17"/>
          <p:cNvGrpSpPr>
            <a:grpSpLocks/>
          </p:cNvGrpSpPr>
          <p:nvPr/>
        </p:nvGrpSpPr>
        <p:grpSpPr bwMode="auto">
          <a:xfrm>
            <a:off x="1447800" y="3846513"/>
            <a:ext cx="1397000" cy="1282700"/>
            <a:chOff x="912" y="2423"/>
            <a:chExt cx="880" cy="808"/>
          </a:xfrm>
        </p:grpSpPr>
        <p:sp>
          <p:nvSpPr>
            <p:cNvPr id="44053" name="Freeform 18"/>
            <p:cNvSpPr>
              <a:spLocks/>
            </p:cNvSpPr>
            <p:nvPr/>
          </p:nvSpPr>
          <p:spPr bwMode="auto">
            <a:xfrm>
              <a:off x="994" y="2423"/>
              <a:ext cx="798" cy="622"/>
            </a:xfrm>
            <a:custGeom>
              <a:avLst/>
              <a:gdLst>
                <a:gd name="T0" fmla="*/ 798 w 798"/>
                <a:gd name="T1" fmla="*/ 622 h 622"/>
                <a:gd name="T2" fmla="*/ 752 w 798"/>
                <a:gd name="T3" fmla="*/ 521 h 622"/>
                <a:gd name="T4" fmla="*/ 716 w 798"/>
                <a:gd name="T5" fmla="*/ 484 h 622"/>
                <a:gd name="T6" fmla="*/ 707 w 798"/>
                <a:gd name="T7" fmla="*/ 512 h 622"/>
                <a:gd name="T8" fmla="*/ 688 w 798"/>
                <a:gd name="T9" fmla="*/ 530 h 622"/>
                <a:gd name="T10" fmla="*/ 643 w 798"/>
                <a:gd name="T11" fmla="*/ 521 h 622"/>
                <a:gd name="T12" fmla="*/ 569 w 798"/>
                <a:gd name="T13" fmla="*/ 475 h 622"/>
                <a:gd name="T14" fmla="*/ 551 w 798"/>
                <a:gd name="T15" fmla="*/ 448 h 622"/>
                <a:gd name="T16" fmla="*/ 505 w 798"/>
                <a:gd name="T17" fmla="*/ 402 h 622"/>
                <a:gd name="T18" fmla="*/ 469 w 798"/>
                <a:gd name="T19" fmla="*/ 311 h 622"/>
                <a:gd name="T20" fmla="*/ 460 w 798"/>
                <a:gd name="T21" fmla="*/ 283 h 622"/>
                <a:gd name="T22" fmla="*/ 414 w 798"/>
                <a:gd name="T23" fmla="*/ 119 h 622"/>
                <a:gd name="T24" fmla="*/ 387 w 798"/>
                <a:gd name="T25" fmla="*/ 0 h 622"/>
                <a:gd name="T26" fmla="*/ 341 w 798"/>
                <a:gd name="T27" fmla="*/ 9 h 622"/>
                <a:gd name="T28" fmla="*/ 304 w 798"/>
                <a:gd name="T29" fmla="*/ 110 h 622"/>
                <a:gd name="T30" fmla="*/ 85 w 798"/>
                <a:gd name="T31" fmla="*/ 137 h 622"/>
                <a:gd name="T32" fmla="*/ 12 w 798"/>
                <a:gd name="T33" fmla="*/ 155 h 622"/>
                <a:gd name="T34" fmla="*/ 21 w 798"/>
                <a:gd name="T35" fmla="*/ 192 h 622"/>
                <a:gd name="T36" fmla="*/ 48 w 798"/>
                <a:gd name="T37" fmla="*/ 247 h 622"/>
                <a:gd name="T38" fmla="*/ 57 w 798"/>
                <a:gd name="T39" fmla="*/ 320 h 622"/>
                <a:gd name="T40" fmla="*/ 57 w 798"/>
                <a:gd name="T41" fmla="*/ 411 h 622"/>
                <a:gd name="T42" fmla="*/ 103 w 798"/>
                <a:gd name="T43" fmla="*/ 448 h 622"/>
                <a:gd name="T44" fmla="*/ 176 w 798"/>
                <a:gd name="T45" fmla="*/ 466 h 622"/>
                <a:gd name="T46" fmla="*/ 195 w 798"/>
                <a:gd name="T47" fmla="*/ 494 h 622"/>
                <a:gd name="T48" fmla="*/ 249 w 798"/>
                <a:gd name="T49" fmla="*/ 512 h 622"/>
                <a:gd name="T50" fmla="*/ 231 w 798"/>
                <a:gd name="T51" fmla="*/ 548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8"/>
                <a:gd name="T79" fmla="*/ 0 h 622"/>
                <a:gd name="T80" fmla="*/ 798 w 798"/>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8" h="622">
                  <a:moveTo>
                    <a:pt x="798" y="622"/>
                  </a:moveTo>
                  <a:cubicBezTo>
                    <a:pt x="788" y="572"/>
                    <a:pt x="788" y="556"/>
                    <a:pt x="752" y="521"/>
                  </a:cubicBezTo>
                  <a:cubicBezTo>
                    <a:pt x="749" y="511"/>
                    <a:pt x="743" y="471"/>
                    <a:pt x="716" y="484"/>
                  </a:cubicBezTo>
                  <a:cubicBezTo>
                    <a:pt x="707" y="488"/>
                    <a:pt x="712" y="504"/>
                    <a:pt x="707" y="512"/>
                  </a:cubicBezTo>
                  <a:cubicBezTo>
                    <a:pt x="702" y="519"/>
                    <a:pt x="694" y="524"/>
                    <a:pt x="688" y="530"/>
                  </a:cubicBezTo>
                  <a:cubicBezTo>
                    <a:pt x="673" y="527"/>
                    <a:pt x="657" y="526"/>
                    <a:pt x="643" y="521"/>
                  </a:cubicBezTo>
                  <a:cubicBezTo>
                    <a:pt x="611" y="509"/>
                    <a:pt x="602" y="486"/>
                    <a:pt x="569" y="475"/>
                  </a:cubicBezTo>
                  <a:cubicBezTo>
                    <a:pt x="563" y="466"/>
                    <a:pt x="558" y="456"/>
                    <a:pt x="551" y="448"/>
                  </a:cubicBezTo>
                  <a:cubicBezTo>
                    <a:pt x="537" y="432"/>
                    <a:pt x="505" y="402"/>
                    <a:pt x="505" y="402"/>
                  </a:cubicBezTo>
                  <a:cubicBezTo>
                    <a:pt x="479" y="349"/>
                    <a:pt x="491" y="378"/>
                    <a:pt x="469" y="311"/>
                  </a:cubicBezTo>
                  <a:cubicBezTo>
                    <a:pt x="466" y="302"/>
                    <a:pt x="460" y="283"/>
                    <a:pt x="460" y="283"/>
                  </a:cubicBezTo>
                  <a:cubicBezTo>
                    <a:pt x="454" y="205"/>
                    <a:pt x="473" y="159"/>
                    <a:pt x="414" y="119"/>
                  </a:cubicBezTo>
                  <a:cubicBezTo>
                    <a:pt x="401" y="80"/>
                    <a:pt x="400" y="39"/>
                    <a:pt x="387" y="0"/>
                  </a:cubicBezTo>
                  <a:cubicBezTo>
                    <a:pt x="372" y="3"/>
                    <a:pt x="354" y="0"/>
                    <a:pt x="341" y="9"/>
                  </a:cubicBezTo>
                  <a:cubicBezTo>
                    <a:pt x="312" y="28"/>
                    <a:pt x="347" y="93"/>
                    <a:pt x="304" y="110"/>
                  </a:cubicBezTo>
                  <a:cubicBezTo>
                    <a:pt x="239" y="136"/>
                    <a:pt x="149" y="133"/>
                    <a:pt x="85" y="137"/>
                  </a:cubicBezTo>
                  <a:cubicBezTo>
                    <a:pt x="61" y="143"/>
                    <a:pt x="36" y="149"/>
                    <a:pt x="12" y="155"/>
                  </a:cubicBezTo>
                  <a:cubicBezTo>
                    <a:pt x="0" y="158"/>
                    <a:pt x="18" y="180"/>
                    <a:pt x="21" y="192"/>
                  </a:cubicBezTo>
                  <a:cubicBezTo>
                    <a:pt x="30" y="224"/>
                    <a:pt x="29" y="217"/>
                    <a:pt x="48" y="247"/>
                  </a:cubicBezTo>
                  <a:cubicBezTo>
                    <a:pt x="51" y="271"/>
                    <a:pt x="57" y="295"/>
                    <a:pt x="57" y="320"/>
                  </a:cubicBezTo>
                  <a:cubicBezTo>
                    <a:pt x="57" y="375"/>
                    <a:pt x="33" y="357"/>
                    <a:pt x="57" y="411"/>
                  </a:cubicBezTo>
                  <a:cubicBezTo>
                    <a:pt x="61" y="421"/>
                    <a:pt x="96" y="445"/>
                    <a:pt x="103" y="448"/>
                  </a:cubicBezTo>
                  <a:cubicBezTo>
                    <a:pt x="127" y="456"/>
                    <a:pt x="176" y="466"/>
                    <a:pt x="176" y="466"/>
                  </a:cubicBezTo>
                  <a:cubicBezTo>
                    <a:pt x="182" y="475"/>
                    <a:pt x="185" y="488"/>
                    <a:pt x="195" y="494"/>
                  </a:cubicBezTo>
                  <a:cubicBezTo>
                    <a:pt x="211" y="504"/>
                    <a:pt x="249" y="512"/>
                    <a:pt x="249" y="512"/>
                  </a:cubicBezTo>
                  <a:cubicBezTo>
                    <a:pt x="285" y="546"/>
                    <a:pt x="254" y="525"/>
                    <a:pt x="231" y="548"/>
                  </a:cubicBezTo>
                </a:path>
              </a:pathLst>
            </a:custGeom>
            <a:noFill/>
            <a:ln w="38100">
              <a:solidFill>
                <a:schemeClr val="tx1"/>
              </a:solidFill>
              <a:round/>
              <a:headEnd/>
              <a:tailEnd/>
            </a:ln>
          </p:spPr>
          <p:txBody>
            <a:bodyPr/>
            <a:lstStyle/>
            <a:p>
              <a:endParaRPr lang="en-US">
                <a:solidFill>
                  <a:srgbClr val="FFFFFF"/>
                </a:solidFill>
              </a:endParaRPr>
            </a:p>
          </p:txBody>
        </p:sp>
        <p:sp>
          <p:nvSpPr>
            <p:cNvPr id="44054" name="Text Box 19"/>
            <p:cNvSpPr txBox="1">
              <a:spLocks noChangeArrowheads="1"/>
            </p:cNvSpPr>
            <p:nvPr/>
          </p:nvSpPr>
          <p:spPr bwMode="auto">
            <a:xfrm>
              <a:off x="912" y="2976"/>
              <a:ext cx="720" cy="255"/>
            </a:xfrm>
            <a:prstGeom prst="rect">
              <a:avLst/>
            </a:prstGeom>
            <a:noFill/>
            <a:ln w="38100">
              <a:solidFill>
                <a:schemeClr val="tx1"/>
              </a:solidFill>
              <a:miter lim="800000"/>
              <a:headEnd/>
              <a:tailEnd/>
            </a:ln>
          </p:spPr>
          <p:txBody>
            <a:bodyPr>
              <a:spAutoFit/>
            </a:bodyPr>
            <a:lstStyle/>
            <a:p>
              <a:r>
                <a:rPr lang="en-US" sz="1800" b="0">
                  <a:solidFill>
                    <a:srgbClr val="FFFFFF"/>
                  </a:solidFill>
                  <a:cs typeface="Arial" pitchFamily="34" charset="0"/>
                </a:rPr>
                <a:t>Smell</a:t>
              </a:r>
            </a:p>
          </p:txBody>
        </p:sp>
      </p:grpSp>
      <p:grpSp>
        <p:nvGrpSpPr>
          <p:cNvPr id="8" name="Group 20"/>
          <p:cNvGrpSpPr>
            <a:grpSpLocks/>
          </p:cNvGrpSpPr>
          <p:nvPr/>
        </p:nvGrpSpPr>
        <p:grpSpPr bwMode="auto">
          <a:xfrm>
            <a:off x="4114800" y="1143000"/>
            <a:ext cx="4648200" cy="4702175"/>
            <a:chOff x="2560" y="960"/>
            <a:chExt cx="2807" cy="2818"/>
          </a:xfrm>
        </p:grpSpPr>
        <p:sp>
          <p:nvSpPr>
            <p:cNvPr id="44051" name="Freeform 21"/>
            <p:cNvSpPr>
              <a:spLocks/>
            </p:cNvSpPr>
            <p:nvPr/>
          </p:nvSpPr>
          <p:spPr bwMode="auto">
            <a:xfrm>
              <a:off x="2560" y="1271"/>
              <a:ext cx="2807" cy="2507"/>
            </a:xfrm>
            <a:custGeom>
              <a:avLst/>
              <a:gdLst>
                <a:gd name="T0" fmla="*/ 0 w 2807"/>
                <a:gd name="T1" fmla="*/ 2276 h 2507"/>
                <a:gd name="T2" fmla="*/ 110 w 2807"/>
                <a:gd name="T3" fmla="*/ 2240 h 2507"/>
                <a:gd name="T4" fmla="*/ 146 w 2807"/>
                <a:gd name="T5" fmla="*/ 2231 h 2507"/>
                <a:gd name="T6" fmla="*/ 293 w 2807"/>
                <a:gd name="T7" fmla="*/ 2322 h 2507"/>
                <a:gd name="T8" fmla="*/ 311 w 2807"/>
                <a:gd name="T9" fmla="*/ 2350 h 2507"/>
                <a:gd name="T10" fmla="*/ 366 w 2807"/>
                <a:gd name="T11" fmla="*/ 2368 h 2507"/>
                <a:gd name="T12" fmla="*/ 512 w 2807"/>
                <a:gd name="T13" fmla="*/ 2313 h 2507"/>
                <a:gd name="T14" fmla="*/ 631 w 2807"/>
                <a:gd name="T15" fmla="*/ 2340 h 2507"/>
                <a:gd name="T16" fmla="*/ 786 w 2807"/>
                <a:gd name="T17" fmla="*/ 2423 h 2507"/>
                <a:gd name="T18" fmla="*/ 969 w 2807"/>
                <a:gd name="T19" fmla="*/ 2459 h 2507"/>
                <a:gd name="T20" fmla="*/ 1207 w 2807"/>
                <a:gd name="T21" fmla="*/ 2468 h 2507"/>
                <a:gd name="T22" fmla="*/ 1262 w 2807"/>
                <a:gd name="T23" fmla="*/ 2395 h 2507"/>
                <a:gd name="T24" fmla="*/ 1317 w 2807"/>
                <a:gd name="T25" fmla="*/ 2313 h 2507"/>
                <a:gd name="T26" fmla="*/ 1573 w 2807"/>
                <a:gd name="T27" fmla="*/ 2322 h 2507"/>
                <a:gd name="T28" fmla="*/ 1536 w 2807"/>
                <a:gd name="T29" fmla="*/ 2167 h 2507"/>
                <a:gd name="T30" fmla="*/ 1490 w 2807"/>
                <a:gd name="T31" fmla="*/ 2057 h 2507"/>
                <a:gd name="T32" fmla="*/ 1545 w 2807"/>
                <a:gd name="T33" fmla="*/ 2066 h 2507"/>
                <a:gd name="T34" fmla="*/ 1673 w 2807"/>
                <a:gd name="T35" fmla="*/ 2094 h 2507"/>
                <a:gd name="T36" fmla="*/ 1755 w 2807"/>
                <a:gd name="T37" fmla="*/ 2130 h 2507"/>
                <a:gd name="T38" fmla="*/ 1783 w 2807"/>
                <a:gd name="T39" fmla="*/ 2139 h 2507"/>
                <a:gd name="T40" fmla="*/ 1810 w 2807"/>
                <a:gd name="T41" fmla="*/ 2148 h 2507"/>
                <a:gd name="T42" fmla="*/ 2030 w 2807"/>
                <a:gd name="T43" fmla="*/ 2094 h 2507"/>
                <a:gd name="T44" fmla="*/ 2139 w 2807"/>
                <a:gd name="T45" fmla="*/ 2075 h 2507"/>
                <a:gd name="T46" fmla="*/ 2213 w 2807"/>
                <a:gd name="T47" fmla="*/ 1993 h 2507"/>
                <a:gd name="T48" fmla="*/ 2249 w 2807"/>
                <a:gd name="T49" fmla="*/ 1847 h 2507"/>
                <a:gd name="T50" fmla="*/ 2267 w 2807"/>
                <a:gd name="T51" fmla="*/ 1563 h 2507"/>
                <a:gd name="T52" fmla="*/ 2331 w 2807"/>
                <a:gd name="T53" fmla="*/ 1499 h 2507"/>
                <a:gd name="T54" fmla="*/ 2386 w 2807"/>
                <a:gd name="T55" fmla="*/ 1454 h 2507"/>
                <a:gd name="T56" fmla="*/ 2423 w 2807"/>
                <a:gd name="T57" fmla="*/ 1408 h 2507"/>
                <a:gd name="T58" fmla="*/ 2478 w 2807"/>
                <a:gd name="T59" fmla="*/ 1390 h 2507"/>
                <a:gd name="T60" fmla="*/ 2560 w 2807"/>
                <a:gd name="T61" fmla="*/ 1326 h 2507"/>
                <a:gd name="T62" fmla="*/ 2688 w 2807"/>
                <a:gd name="T63" fmla="*/ 1143 h 2507"/>
                <a:gd name="T64" fmla="*/ 2715 w 2807"/>
                <a:gd name="T65" fmla="*/ 1079 h 2507"/>
                <a:gd name="T66" fmla="*/ 2789 w 2807"/>
                <a:gd name="T67" fmla="*/ 896 h 2507"/>
                <a:gd name="T68" fmla="*/ 2807 w 2807"/>
                <a:gd name="T69" fmla="*/ 795 h 2507"/>
                <a:gd name="T70" fmla="*/ 2789 w 2807"/>
                <a:gd name="T71" fmla="*/ 695 h 2507"/>
                <a:gd name="T72" fmla="*/ 2706 w 2807"/>
                <a:gd name="T73" fmla="*/ 247 h 2507"/>
                <a:gd name="T74" fmla="*/ 2688 w 2807"/>
                <a:gd name="T75" fmla="*/ 73 h 2507"/>
                <a:gd name="T76" fmla="*/ 2642 w 2807"/>
                <a:gd name="T77" fmla="*/ 27 h 2507"/>
                <a:gd name="T78" fmla="*/ 2624 w 2807"/>
                <a:gd name="T79" fmla="*/ 46 h 2507"/>
                <a:gd name="T80" fmla="*/ 2523 w 2807"/>
                <a:gd name="T81" fmla="*/ 110 h 2507"/>
                <a:gd name="T82" fmla="*/ 2395 w 2807"/>
                <a:gd name="T83" fmla="*/ 55 h 2507"/>
                <a:gd name="T84" fmla="*/ 2322 w 2807"/>
                <a:gd name="T85" fmla="*/ 36 h 2507"/>
                <a:gd name="T86" fmla="*/ 2075 w 2807"/>
                <a:gd name="T87" fmla="*/ 73 h 2507"/>
                <a:gd name="T88" fmla="*/ 1865 w 2807"/>
                <a:gd name="T89" fmla="*/ 110 h 2507"/>
                <a:gd name="T90" fmla="*/ 1829 w 2807"/>
                <a:gd name="T91" fmla="*/ 128 h 2507"/>
                <a:gd name="T92" fmla="*/ 1755 w 2807"/>
                <a:gd name="T93" fmla="*/ 146 h 2507"/>
                <a:gd name="T94" fmla="*/ 1627 w 2807"/>
                <a:gd name="T95" fmla="*/ 256 h 2507"/>
                <a:gd name="T96" fmla="*/ 1536 w 2807"/>
                <a:gd name="T97" fmla="*/ 192 h 2507"/>
                <a:gd name="T98" fmla="*/ 1499 w 2807"/>
                <a:gd name="T99" fmla="*/ 164 h 2507"/>
                <a:gd name="T100" fmla="*/ 1362 w 2807"/>
                <a:gd name="T101" fmla="*/ 36 h 2507"/>
                <a:gd name="T102" fmla="*/ 1280 w 2807"/>
                <a:gd name="T103" fmla="*/ 119 h 2507"/>
                <a:gd name="T104" fmla="*/ 1216 w 2807"/>
                <a:gd name="T105" fmla="*/ 100 h 2507"/>
                <a:gd name="T106" fmla="*/ 1170 w 2807"/>
                <a:gd name="T107" fmla="*/ 64 h 2507"/>
                <a:gd name="T108" fmla="*/ 1061 w 2807"/>
                <a:gd name="T109" fmla="*/ 0 h 2507"/>
                <a:gd name="T110" fmla="*/ 1024 w 2807"/>
                <a:gd name="T111" fmla="*/ 18 h 2507"/>
                <a:gd name="T112" fmla="*/ 1006 w 2807"/>
                <a:gd name="T113" fmla="*/ 46 h 2507"/>
                <a:gd name="T114" fmla="*/ 933 w 2807"/>
                <a:gd name="T115" fmla="*/ 64 h 2507"/>
                <a:gd name="T116" fmla="*/ 832 w 2807"/>
                <a:gd name="T117" fmla="*/ 91 h 2507"/>
                <a:gd name="T118" fmla="*/ 777 w 2807"/>
                <a:gd name="T119" fmla="*/ 155 h 2507"/>
                <a:gd name="T120" fmla="*/ 704 w 2807"/>
                <a:gd name="T121" fmla="*/ 110 h 2507"/>
                <a:gd name="T122" fmla="*/ 475 w 2807"/>
                <a:gd name="T123" fmla="*/ 27 h 25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07"/>
                <a:gd name="T187" fmla="*/ 0 h 2507"/>
                <a:gd name="T188" fmla="*/ 2807 w 2807"/>
                <a:gd name="T189" fmla="*/ 2507 h 25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07" h="2507">
                  <a:moveTo>
                    <a:pt x="0" y="2276"/>
                  </a:moveTo>
                  <a:cubicBezTo>
                    <a:pt x="60" y="2247"/>
                    <a:pt x="23" y="2261"/>
                    <a:pt x="110" y="2240"/>
                  </a:cubicBezTo>
                  <a:cubicBezTo>
                    <a:pt x="122" y="2237"/>
                    <a:pt x="146" y="2231"/>
                    <a:pt x="146" y="2231"/>
                  </a:cubicBezTo>
                  <a:cubicBezTo>
                    <a:pt x="214" y="2253"/>
                    <a:pt x="221" y="2304"/>
                    <a:pt x="293" y="2322"/>
                  </a:cubicBezTo>
                  <a:cubicBezTo>
                    <a:pt x="299" y="2331"/>
                    <a:pt x="302" y="2344"/>
                    <a:pt x="311" y="2350"/>
                  </a:cubicBezTo>
                  <a:cubicBezTo>
                    <a:pt x="327" y="2360"/>
                    <a:pt x="366" y="2368"/>
                    <a:pt x="366" y="2368"/>
                  </a:cubicBezTo>
                  <a:cubicBezTo>
                    <a:pt x="416" y="2352"/>
                    <a:pt x="465" y="2336"/>
                    <a:pt x="512" y="2313"/>
                  </a:cubicBezTo>
                  <a:cubicBezTo>
                    <a:pt x="613" y="2333"/>
                    <a:pt x="574" y="2322"/>
                    <a:pt x="631" y="2340"/>
                  </a:cubicBezTo>
                  <a:cubicBezTo>
                    <a:pt x="678" y="2390"/>
                    <a:pt x="722" y="2412"/>
                    <a:pt x="786" y="2423"/>
                  </a:cubicBezTo>
                  <a:cubicBezTo>
                    <a:pt x="845" y="2404"/>
                    <a:pt x="910" y="2447"/>
                    <a:pt x="969" y="2459"/>
                  </a:cubicBezTo>
                  <a:cubicBezTo>
                    <a:pt x="1056" y="2495"/>
                    <a:pt x="1067" y="2507"/>
                    <a:pt x="1207" y="2468"/>
                  </a:cubicBezTo>
                  <a:cubicBezTo>
                    <a:pt x="1236" y="2460"/>
                    <a:pt x="1240" y="2417"/>
                    <a:pt x="1262" y="2395"/>
                  </a:cubicBezTo>
                  <a:cubicBezTo>
                    <a:pt x="1273" y="2361"/>
                    <a:pt x="1296" y="2342"/>
                    <a:pt x="1317" y="2313"/>
                  </a:cubicBezTo>
                  <a:cubicBezTo>
                    <a:pt x="1411" y="2318"/>
                    <a:pt x="1485" y="2334"/>
                    <a:pt x="1573" y="2322"/>
                  </a:cubicBezTo>
                  <a:cubicBezTo>
                    <a:pt x="1566" y="2260"/>
                    <a:pt x="1569" y="2217"/>
                    <a:pt x="1536" y="2167"/>
                  </a:cubicBezTo>
                  <a:cubicBezTo>
                    <a:pt x="1523" y="2128"/>
                    <a:pt x="1504" y="2097"/>
                    <a:pt x="1490" y="2057"/>
                  </a:cubicBezTo>
                  <a:cubicBezTo>
                    <a:pt x="1484" y="2039"/>
                    <a:pt x="1527" y="2063"/>
                    <a:pt x="1545" y="2066"/>
                  </a:cubicBezTo>
                  <a:cubicBezTo>
                    <a:pt x="1588" y="2074"/>
                    <a:pt x="1630" y="2085"/>
                    <a:pt x="1673" y="2094"/>
                  </a:cubicBezTo>
                  <a:cubicBezTo>
                    <a:pt x="1716" y="2122"/>
                    <a:pt x="1691" y="2109"/>
                    <a:pt x="1755" y="2130"/>
                  </a:cubicBezTo>
                  <a:cubicBezTo>
                    <a:pt x="1764" y="2133"/>
                    <a:pt x="1774" y="2136"/>
                    <a:pt x="1783" y="2139"/>
                  </a:cubicBezTo>
                  <a:cubicBezTo>
                    <a:pt x="1792" y="2142"/>
                    <a:pt x="1810" y="2148"/>
                    <a:pt x="1810" y="2148"/>
                  </a:cubicBezTo>
                  <a:cubicBezTo>
                    <a:pt x="1886" y="2136"/>
                    <a:pt x="1954" y="2109"/>
                    <a:pt x="2030" y="2094"/>
                  </a:cubicBezTo>
                  <a:cubicBezTo>
                    <a:pt x="2066" y="2087"/>
                    <a:pt x="2139" y="2075"/>
                    <a:pt x="2139" y="2075"/>
                  </a:cubicBezTo>
                  <a:cubicBezTo>
                    <a:pt x="2174" y="2053"/>
                    <a:pt x="2188" y="2026"/>
                    <a:pt x="2213" y="1993"/>
                  </a:cubicBezTo>
                  <a:cubicBezTo>
                    <a:pt x="2232" y="1937"/>
                    <a:pt x="2242" y="1913"/>
                    <a:pt x="2249" y="1847"/>
                  </a:cubicBezTo>
                  <a:cubicBezTo>
                    <a:pt x="2234" y="1752"/>
                    <a:pt x="2212" y="1650"/>
                    <a:pt x="2267" y="1563"/>
                  </a:cubicBezTo>
                  <a:cubicBezTo>
                    <a:pt x="2303" y="1505"/>
                    <a:pt x="2284" y="1546"/>
                    <a:pt x="2331" y="1499"/>
                  </a:cubicBezTo>
                  <a:cubicBezTo>
                    <a:pt x="2379" y="1451"/>
                    <a:pt x="2336" y="1471"/>
                    <a:pt x="2386" y="1454"/>
                  </a:cubicBezTo>
                  <a:cubicBezTo>
                    <a:pt x="2396" y="1423"/>
                    <a:pt x="2390" y="1422"/>
                    <a:pt x="2423" y="1408"/>
                  </a:cubicBezTo>
                  <a:cubicBezTo>
                    <a:pt x="2441" y="1400"/>
                    <a:pt x="2478" y="1390"/>
                    <a:pt x="2478" y="1390"/>
                  </a:cubicBezTo>
                  <a:cubicBezTo>
                    <a:pt x="2507" y="1370"/>
                    <a:pt x="2531" y="1346"/>
                    <a:pt x="2560" y="1326"/>
                  </a:cubicBezTo>
                  <a:cubicBezTo>
                    <a:pt x="2602" y="1264"/>
                    <a:pt x="2647" y="1205"/>
                    <a:pt x="2688" y="1143"/>
                  </a:cubicBezTo>
                  <a:cubicBezTo>
                    <a:pt x="2721" y="1041"/>
                    <a:pt x="2666" y="1208"/>
                    <a:pt x="2715" y="1079"/>
                  </a:cubicBezTo>
                  <a:cubicBezTo>
                    <a:pt x="2739" y="1016"/>
                    <a:pt x="2747" y="950"/>
                    <a:pt x="2789" y="896"/>
                  </a:cubicBezTo>
                  <a:cubicBezTo>
                    <a:pt x="2795" y="862"/>
                    <a:pt x="2807" y="829"/>
                    <a:pt x="2807" y="795"/>
                  </a:cubicBezTo>
                  <a:cubicBezTo>
                    <a:pt x="2807" y="761"/>
                    <a:pt x="2794" y="728"/>
                    <a:pt x="2789" y="695"/>
                  </a:cubicBezTo>
                  <a:cubicBezTo>
                    <a:pt x="2782" y="505"/>
                    <a:pt x="2787" y="401"/>
                    <a:pt x="2706" y="247"/>
                  </a:cubicBezTo>
                  <a:cubicBezTo>
                    <a:pt x="2685" y="163"/>
                    <a:pt x="2678" y="174"/>
                    <a:pt x="2688" y="73"/>
                  </a:cubicBezTo>
                  <a:cubicBezTo>
                    <a:pt x="2680" y="61"/>
                    <a:pt x="2662" y="27"/>
                    <a:pt x="2642" y="27"/>
                  </a:cubicBezTo>
                  <a:cubicBezTo>
                    <a:pt x="2633" y="27"/>
                    <a:pt x="2631" y="40"/>
                    <a:pt x="2624" y="46"/>
                  </a:cubicBezTo>
                  <a:cubicBezTo>
                    <a:pt x="2593" y="72"/>
                    <a:pt x="2561" y="96"/>
                    <a:pt x="2523" y="110"/>
                  </a:cubicBezTo>
                  <a:cubicBezTo>
                    <a:pt x="2454" y="91"/>
                    <a:pt x="2498" y="105"/>
                    <a:pt x="2395" y="55"/>
                  </a:cubicBezTo>
                  <a:cubicBezTo>
                    <a:pt x="2372" y="44"/>
                    <a:pt x="2346" y="44"/>
                    <a:pt x="2322" y="36"/>
                  </a:cubicBezTo>
                  <a:cubicBezTo>
                    <a:pt x="2235" y="47"/>
                    <a:pt x="2163" y="66"/>
                    <a:pt x="2075" y="73"/>
                  </a:cubicBezTo>
                  <a:cubicBezTo>
                    <a:pt x="2006" y="101"/>
                    <a:pt x="1932" y="81"/>
                    <a:pt x="1865" y="110"/>
                  </a:cubicBezTo>
                  <a:cubicBezTo>
                    <a:pt x="1853" y="115"/>
                    <a:pt x="1842" y="124"/>
                    <a:pt x="1829" y="128"/>
                  </a:cubicBezTo>
                  <a:cubicBezTo>
                    <a:pt x="1805" y="136"/>
                    <a:pt x="1755" y="146"/>
                    <a:pt x="1755" y="146"/>
                  </a:cubicBezTo>
                  <a:cubicBezTo>
                    <a:pt x="1707" y="178"/>
                    <a:pt x="1675" y="225"/>
                    <a:pt x="1627" y="256"/>
                  </a:cubicBezTo>
                  <a:cubicBezTo>
                    <a:pt x="1574" y="243"/>
                    <a:pt x="1573" y="229"/>
                    <a:pt x="1536" y="192"/>
                  </a:cubicBezTo>
                  <a:cubicBezTo>
                    <a:pt x="1525" y="181"/>
                    <a:pt x="1510" y="175"/>
                    <a:pt x="1499" y="164"/>
                  </a:cubicBezTo>
                  <a:cubicBezTo>
                    <a:pt x="1452" y="117"/>
                    <a:pt x="1426" y="59"/>
                    <a:pt x="1362" y="36"/>
                  </a:cubicBezTo>
                  <a:cubicBezTo>
                    <a:pt x="1329" y="59"/>
                    <a:pt x="1308" y="90"/>
                    <a:pt x="1280" y="119"/>
                  </a:cubicBezTo>
                  <a:cubicBezTo>
                    <a:pt x="1259" y="112"/>
                    <a:pt x="1236" y="109"/>
                    <a:pt x="1216" y="100"/>
                  </a:cubicBezTo>
                  <a:cubicBezTo>
                    <a:pt x="1185" y="87"/>
                    <a:pt x="1194" y="82"/>
                    <a:pt x="1170" y="64"/>
                  </a:cubicBezTo>
                  <a:cubicBezTo>
                    <a:pt x="1135" y="38"/>
                    <a:pt x="1102" y="14"/>
                    <a:pt x="1061" y="0"/>
                  </a:cubicBezTo>
                  <a:cubicBezTo>
                    <a:pt x="1049" y="6"/>
                    <a:pt x="1035" y="9"/>
                    <a:pt x="1024" y="18"/>
                  </a:cubicBezTo>
                  <a:cubicBezTo>
                    <a:pt x="1015" y="25"/>
                    <a:pt x="1015" y="39"/>
                    <a:pt x="1006" y="46"/>
                  </a:cubicBezTo>
                  <a:cubicBezTo>
                    <a:pt x="997" y="53"/>
                    <a:pt x="935" y="64"/>
                    <a:pt x="933" y="64"/>
                  </a:cubicBezTo>
                  <a:cubicBezTo>
                    <a:pt x="899" y="72"/>
                    <a:pt x="865" y="80"/>
                    <a:pt x="832" y="91"/>
                  </a:cubicBezTo>
                  <a:cubicBezTo>
                    <a:pt x="812" y="113"/>
                    <a:pt x="794" y="130"/>
                    <a:pt x="777" y="155"/>
                  </a:cubicBezTo>
                  <a:cubicBezTo>
                    <a:pt x="742" y="143"/>
                    <a:pt x="739" y="122"/>
                    <a:pt x="704" y="110"/>
                  </a:cubicBezTo>
                  <a:cubicBezTo>
                    <a:pt x="635" y="62"/>
                    <a:pt x="549" y="62"/>
                    <a:pt x="475" y="27"/>
                  </a:cubicBezTo>
                </a:path>
              </a:pathLst>
            </a:custGeom>
            <a:noFill/>
            <a:ln w="38100">
              <a:solidFill>
                <a:schemeClr val="tx1"/>
              </a:solidFill>
              <a:round/>
              <a:headEnd/>
              <a:tailEnd/>
            </a:ln>
          </p:spPr>
          <p:txBody>
            <a:bodyPr/>
            <a:lstStyle/>
            <a:p>
              <a:endParaRPr lang="en-US">
                <a:solidFill>
                  <a:srgbClr val="FFFFFF"/>
                </a:solidFill>
              </a:endParaRPr>
            </a:p>
          </p:txBody>
        </p:sp>
        <p:sp>
          <p:nvSpPr>
            <p:cNvPr id="44052" name="Text Box 22"/>
            <p:cNvSpPr txBox="1">
              <a:spLocks noChangeArrowheads="1"/>
            </p:cNvSpPr>
            <p:nvPr/>
          </p:nvSpPr>
          <p:spPr bwMode="auto">
            <a:xfrm>
              <a:off x="3552" y="960"/>
              <a:ext cx="1200" cy="407"/>
            </a:xfrm>
            <a:prstGeom prst="rect">
              <a:avLst/>
            </a:prstGeom>
            <a:noFill/>
            <a:ln w="38100">
              <a:solidFill>
                <a:schemeClr val="tx1"/>
              </a:solidFill>
              <a:miter lim="800000"/>
              <a:headEnd/>
              <a:tailEnd/>
            </a:ln>
          </p:spPr>
          <p:txBody>
            <a:bodyPr>
              <a:spAutoFit/>
            </a:bodyPr>
            <a:lstStyle/>
            <a:p>
              <a:r>
                <a:rPr lang="en-US" sz="1800" b="0">
                  <a:solidFill>
                    <a:srgbClr val="FFFFFF"/>
                  </a:solidFill>
                  <a:cs typeface="Arial" pitchFamily="34" charset="0"/>
                </a:rPr>
                <a:t>Picture (worth 1000 words)</a:t>
              </a:r>
            </a:p>
          </p:txBody>
        </p:sp>
      </p:grpSp>
      <p:grpSp>
        <p:nvGrpSpPr>
          <p:cNvPr id="9" name="Group 23"/>
          <p:cNvGrpSpPr>
            <a:grpSpLocks/>
          </p:cNvGrpSpPr>
          <p:nvPr/>
        </p:nvGrpSpPr>
        <p:grpSpPr bwMode="auto">
          <a:xfrm>
            <a:off x="-76200" y="552450"/>
            <a:ext cx="9220200" cy="5543550"/>
            <a:chOff x="-48" y="348"/>
            <a:chExt cx="5808" cy="3492"/>
          </a:xfrm>
        </p:grpSpPr>
        <p:sp>
          <p:nvSpPr>
            <p:cNvPr id="44049" name="Freeform 24"/>
            <p:cNvSpPr>
              <a:spLocks/>
            </p:cNvSpPr>
            <p:nvPr/>
          </p:nvSpPr>
          <p:spPr bwMode="auto">
            <a:xfrm>
              <a:off x="384" y="348"/>
              <a:ext cx="5376" cy="3492"/>
            </a:xfrm>
            <a:custGeom>
              <a:avLst/>
              <a:gdLst>
                <a:gd name="T0" fmla="*/ 1990 w 5462"/>
                <a:gd name="T1" fmla="*/ 2123 h 3682"/>
                <a:gd name="T2" fmla="*/ 2123 w 5462"/>
                <a:gd name="T3" fmla="*/ 2220 h 3682"/>
                <a:gd name="T4" fmla="*/ 2235 w 5462"/>
                <a:gd name="T5" fmla="*/ 2258 h 3682"/>
                <a:gd name="T6" fmla="*/ 2362 w 5462"/>
                <a:gd name="T7" fmla="*/ 2237 h 3682"/>
                <a:gd name="T8" fmla="*/ 2734 w 5462"/>
                <a:gd name="T9" fmla="*/ 2270 h 3682"/>
                <a:gd name="T10" fmla="*/ 3155 w 5462"/>
                <a:gd name="T11" fmla="*/ 2270 h 3682"/>
                <a:gd name="T12" fmla="*/ 3344 w 5462"/>
                <a:gd name="T13" fmla="*/ 2253 h 3682"/>
                <a:gd name="T14" fmla="*/ 3321 w 5462"/>
                <a:gd name="T15" fmla="*/ 2207 h 3682"/>
                <a:gd name="T16" fmla="*/ 3611 w 5462"/>
                <a:gd name="T17" fmla="*/ 2196 h 3682"/>
                <a:gd name="T18" fmla="*/ 4090 w 5462"/>
                <a:gd name="T19" fmla="*/ 2111 h 3682"/>
                <a:gd name="T20" fmla="*/ 4194 w 5462"/>
                <a:gd name="T21" fmla="*/ 1873 h 3682"/>
                <a:gd name="T22" fmla="*/ 4558 w 5462"/>
                <a:gd name="T23" fmla="*/ 1642 h 3682"/>
                <a:gd name="T24" fmla="*/ 4676 w 5462"/>
                <a:gd name="T25" fmla="*/ 1522 h 3682"/>
                <a:gd name="T26" fmla="*/ 4723 w 5462"/>
                <a:gd name="T27" fmla="*/ 983 h 3682"/>
                <a:gd name="T28" fmla="*/ 4590 w 5462"/>
                <a:gd name="T29" fmla="*/ 465 h 3682"/>
                <a:gd name="T30" fmla="*/ 4470 w 5462"/>
                <a:gd name="T31" fmla="*/ 380 h 3682"/>
                <a:gd name="T32" fmla="*/ 4415 w 5462"/>
                <a:gd name="T33" fmla="*/ 256 h 3682"/>
                <a:gd name="T34" fmla="*/ 3885 w 5462"/>
                <a:gd name="T35" fmla="*/ 182 h 3682"/>
                <a:gd name="T36" fmla="*/ 3657 w 5462"/>
                <a:gd name="T37" fmla="*/ 148 h 3682"/>
                <a:gd name="T38" fmla="*/ 3076 w 5462"/>
                <a:gd name="T39" fmla="*/ 63 h 3682"/>
                <a:gd name="T40" fmla="*/ 2456 w 5462"/>
                <a:gd name="T41" fmla="*/ 63 h 3682"/>
                <a:gd name="T42" fmla="*/ 2061 w 5462"/>
                <a:gd name="T43" fmla="*/ 0 h 3682"/>
                <a:gd name="T44" fmla="*/ 1578 w 5462"/>
                <a:gd name="T45" fmla="*/ 58 h 3682"/>
                <a:gd name="T46" fmla="*/ 1443 w 5462"/>
                <a:gd name="T47" fmla="*/ 113 h 3682"/>
                <a:gd name="T48" fmla="*/ 1173 w 5462"/>
                <a:gd name="T49" fmla="*/ 285 h 3682"/>
                <a:gd name="T50" fmla="*/ 1007 w 5462"/>
                <a:gd name="T51" fmla="*/ 358 h 3682"/>
                <a:gd name="T52" fmla="*/ 864 w 5462"/>
                <a:gd name="T53" fmla="*/ 415 h 3682"/>
                <a:gd name="T54" fmla="*/ 428 w 5462"/>
                <a:gd name="T55" fmla="*/ 449 h 3682"/>
                <a:gd name="T56" fmla="*/ 277 w 5462"/>
                <a:gd name="T57" fmla="*/ 512 h 3682"/>
                <a:gd name="T58" fmla="*/ 200 w 5462"/>
                <a:gd name="T59" fmla="*/ 665 h 3682"/>
                <a:gd name="T60" fmla="*/ 37 w 5462"/>
                <a:gd name="T61" fmla="*/ 739 h 3682"/>
                <a:gd name="T62" fmla="*/ 0 w 5462"/>
                <a:gd name="T63" fmla="*/ 789 h 3682"/>
                <a:gd name="T64" fmla="*/ 18 w 5462"/>
                <a:gd name="T65" fmla="*/ 944 h 3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62"/>
                <a:gd name="T100" fmla="*/ 0 h 3682"/>
                <a:gd name="T101" fmla="*/ 5462 w 5462"/>
                <a:gd name="T102" fmla="*/ 3682 h 3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62" h="3682">
                  <a:moveTo>
                    <a:pt x="2140" y="3429"/>
                  </a:moveTo>
                  <a:cubicBezTo>
                    <a:pt x="2207" y="3412"/>
                    <a:pt x="2212" y="3412"/>
                    <a:pt x="2295" y="3420"/>
                  </a:cubicBezTo>
                  <a:cubicBezTo>
                    <a:pt x="2339" y="3449"/>
                    <a:pt x="2370" y="3491"/>
                    <a:pt x="2414" y="3520"/>
                  </a:cubicBezTo>
                  <a:cubicBezTo>
                    <a:pt x="2426" y="3538"/>
                    <a:pt x="2438" y="3557"/>
                    <a:pt x="2450" y="3575"/>
                  </a:cubicBezTo>
                  <a:cubicBezTo>
                    <a:pt x="2456" y="3584"/>
                    <a:pt x="2469" y="3603"/>
                    <a:pt x="2469" y="3603"/>
                  </a:cubicBezTo>
                  <a:cubicBezTo>
                    <a:pt x="2489" y="3663"/>
                    <a:pt x="2516" y="3647"/>
                    <a:pt x="2578" y="3639"/>
                  </a:cubicBezTo>
                  <a:cubicBezTo>
                    <a:pt x="2632" y="3622"/>
                    <a:pt x="2578" y="3638"/>
                    <a:pt x="2652" y="3621"/>
                  </a:cubicBezTo>
                  <a:cubicBezTo>
                    <a:pt x="2676" y="3615"/>
                    <a:pt x="2725" y="3603"/>
                    <a:pt x="2725" y="3603"/>
                  </a:cubicBezTo>
                  <a:cubicBezTo>
                    <a:pt x="2791" y="3614"/>
                    <a:pt x="2860" y="3643"/>
                    <a:pt x="2926" y="3648"/>
                  </a:cubicBezTo>
                  <a:cubicBezTo>
                    <a:pt x="3002" y="3653"/>
                    <a:pt x="3078" y="3654"/>
                    <a:pt x="3154" y="3657"/>
                  </a:cubicBezTo>
                  <a:cubicBezTo>
                    <a:pt x="3337" y="3682"/>
                    <a:pt x="3246" y="3679"/>
                    <a:pt x="3429" y="3667"/>
                  </a:cubicBezTo>
                  <a:cubicBezTo>
                    <a:pt x="3523" y="3650"/>
                    <a:pt x="3521" y="3649"/>
                    <a:pt x="3639" y="3657"/>
                  </a:cubicBezTo>
                  <a:cubicBezTo>
                    <a:pt x="3694" y="3654"/>
                    <a:pt x="3749" y="3655"/>
                    <a:pt x="3804" y="3648"/>
                  </a:cubicBezTo>
                  <a:cubicBezTo>
                    <a:pt x="3823" y="3646"/>
                    <a:pt x="3858" y="3630"/>
                    <a:pt x="3858" y="3630"/>
                  </a:cubicBezTo>
                  <a:cubicBezTo>
                    <a:pt x="3855" y="3615"/>
                    <a:pt x="3854" y="3599"/>
                    <a:pt x="3849" y="3584"/>
                  </a:cubicBezTo>
                  <a:cubicBezTo>
                    <a:pt x="3845" y="3574"/>
                    <a:pt x="3831" y="3568"/>
                    <a:pt x="3831" y="3557"/>
                  </a:cubicBezTo>
                  <a:cubicBezTo>
                    <a:pt x="3831" y="3512"/>
                    <a:pt x="3904" y="3500"/>
                    <a:pt x="3932" y="3493"/>
                  </a:cubicBezTo>
                  <a:cubicBezTo>
                    <a:pt x="4015" y="3502"/>
                    <a:pt x="4087" y="3526"/>
                    <a:pt x="4169" y="3539"/>
                  </a:cubicBezTo>
                  <a:cubicBezTo>
                    <a:pt x="4257" y="3567"/>
                    <a:pt x="4328" y="3537"/>
                    <a:pt x="4407" y="3511"/>
                  </a:cubicBezTo>
                  <a:cubicBezTo>
                    <a:pt x="4458" y="3434"/>
                    <a:pt x="4631" y="3413"/>
                    <a:pt x="4718" y="3401"/>
                  </a:cubicBezTo>
                  <a:cubicBezTo>
                    <a:pt x="4779" y="3381"/>
                    <a:pt x="4783" y="3322"/>
                    <a:pt x="4791" y="3264"/>
                  </a:cubicBezTo>
                  <a:cubicBezTo>
                    <a:pt x="4801" y="3192"/>
                    <a:pt x="4801" y="3085"/>
                    <a:pt x="4837" y="3017"/>
                  </a:cubicBezTo>
                  <a:cubicBezTo>
                    <a:pt x="4908" y="2884"/>
                    <a:pt x="5015" y="2857"/>
                    <a:pt x="5129" y="2780"/>
                  </a:cubicBezTo>
                  <a:cubicBezTo>
                    <a:pt x="5182" y="2745"/>
                    <a:pt x="5217" y="2691"/>
                    <a:pt x="5257" y="2643"/>
                  </a:cubicBezTo>
                  <a:cubicBezTo>
                    <a:pt x="5287" y="2607"/>
                    <a:pt x="5326" y="2574"/>
                    <a:pt x="5349" y="2533"/>
                  </a:cubicBezTo>
                  <a:cubicBezTo>
                    <a:pt x="5409" y="2425"/>
                    <a:pt x="5350" y="2518"/>
                    <a:pt x="5394" y="2451"/>
                  </a:cubicBezTo>
                  <a:cubicBezTo>
                    <a:pt x="5403" y="2417"/>
                    <a:pt x="5414" y="2384"/>
                    <a:pt x="5422" y="2350"/>
                  </a:cubicBezTo>
                  <a:cubicBezTo>
                    <a:pt x="5437" y="2095"/>
                    <a:pt x="5424" y="1838"/>
                    <a:pt x="5449" y="1582"/>
                  </a:cubicBezTo>
                  <a:cubicBezTo>
                    <a:pt x="5446" y="1508"/>
                    <a:pt x="5462" y="1301"/>
                    <a:pt x="5413" y="1225"/>
                  </a:cubicBezTo>
                  <a:cubicBezTo>
                    <a:pt x="5383" y="1075"/>
                    <a:pt x="5432" y="854"/>
                    <a:pt x="5294" y="750"/>
                  </a:cubicBezTo>
                  <a:cubicBezTo>
                    <a:pt x="5282" y="729"/>
                    <a:pt x="5274" y="703"/>
                    <a:pt x="5257" y="686"/>
                  </a:cubicBezTo>
                  <a:cubicBezTo>
                    <a:pt x="5228" y="657"/>
                    <a:pt x="5157" y="613"/>
                    <a:pt x="5157" y="613"/>
                  </a:cubicBezTo>
                  <a:cubicBezTo>
                    <a:pt x="5133" y="573"/>
                    <a:pt x="5099" y="538"/>
                    <a:pt x="5084" y="494"/>
                  </a:cubicBezTo>
                  <a:cubicBezTo>
                    <a:pt x="5087" y="467"/>
                    <a:pt x="5093" y="439"/>
                    <a:pt x="5093" y="412"/>
                  </a:cubicBezTo>
                  <a:cubicBezTo>
                    <a:pt x="5093" y="85"/>
                    <a:pt x="5138" y="190"/>
                    <a:pt x="4764" y="201"/>
                  </a:cubicBezTo>
                  <a:cubicBezTo>
                    <a:pt x="4667" y="227"/>
                    <a:pt x="4579" y="274"/>
                    <a:pt x="4480" y="293"/>
                  </a:cubicBezTo>
                  <a:cubicBezTo>
                    <a:pt x="4419" y="287"/>
                    <a:pt x="4358" y="285"/>
                    <a:pt x="4297" y="275"/>
                  </a:cubicBezTo>
                  <a:cubicBezTo>
                    <a:pt x="4279" y="272"/>
                    <a:pt x="4233" y="245"/>
                    <a:pt x="4215" y="238"/>
                  </a:cubicBezTo>
                  <a:cubicBezTo>
                    <a:pt x="4133" y="206"/>
                    <a:pt x="4044" y="189"/>
                    <a:pt x="3959" y="165"/>
                  </a:cubicBezTo>
                  <a:cubicBezTo>
                    <a:pt x="3823" y="127"/>
                    <a:pt x="3688" y="113"/>
                    <a:pt x="3548" y="101"/>
                  </a:cubicBezTo>
                  <a:cubicBezTo>
                    <a:pt x="3425" y="61"/>
                    <a:pt x="3317" y="118"/>
                    <a:pt x="3200" y="137"/>
                  </a:cubicBezTo>
                  <a:cubicBezTo>
                    <a:pt x="3032" y="131"/>
                    <a:pt x="2971" y="134"/>
                    <a:pt x="2834" y="101"/>
                  </a:cubicBezTo>
                  <a:cubicBezTo>
                    <a:pt x="2731" y="50"/>
                    <a:pt x="2617" y="35"/>
                    <a:pt x="2505" y="19"/>
                  </a:cubicBezTo>
                  <a:cubicBezTo>
                    <a:pt x="2462" y="13"/>
                    <a:pt x="2377" y="0"/>
                    <a:pt x="2377" y="0"/>
                  </a:cubicBezTo>
                  <a:cubicBezTo>
                    <a:pt x="2183" y="13"/>
                    <a:pt x="2024" y="14"/>
                    <a:pt x="1847" y="73"/>
                  </a:cubicBezTo>
                  <a:cubicBezTo>
                    <a:pt x="1838" y="79"/>
                    <a:pt x="1830" y="87"/>
                    <a:pt x="1820" y="92"/>
                  </a:cubicBezTo>
                  <a:cubicBezTo>
                    <a:pt x="1802" y="102"/>
                    <a:pt x="1782" y="108"/>
                    <a:pt x="1765" y="119"/>
                  </a:cubicBezTo>
                  <a:cubicBezTo>
                    <a:pt x="1656" y="189"/>
                    <a:pt x="1730" y="162"/>
                    <a:pt x="1664" y="183"/>
                  </a:cubicBezTo>
                  <a:cubicBezTo>
                    <a:pt x="1601" y="225"/>
                    <a:pt x="1559" y="276"/>
                    <a:pt x="1518" y="339"/>
                  </a:cubicBezTo>
                  <a:cubicBezTo>
                    <a:pt x="1481" y="396"/>
                    <a:pt x="1408" y="423"/>
                    <a:pt x="1353" y="457"/>
                  </a:cubicBezTo>
                  <a:cubicBezTo>
                    <a:pt x="1308" y="486"/>
                    <a:pt x="1262" y="512"/>
                    <a:pt x="1216" y="540"/>
                  </a:cubicBezTo>
                  <a:cubicBezTo>
                    <a:pt x="1197" y="551"/>
                    <a:pt x="1161" y="576"/>
                    <a:pt x="1161" y="576"/>
                  </a:cubicBezTo>
                  <a:cubicBezTo>
                    <a:pt x="1137" y="613"/>
                    <a:pt x="1149" y="626"/>
                    <a:pt x="1106" y="640"/>
                  </a:cubicBezTo>
                  <a:cubicBezTo>
                    <a:pt x="1061" y="672"/>
                    <a:pt x="1079" y="665"/>
                    <a:pt x="997" y="668"/>
                  </a:cubicBezTo>
                  <a:cubicBezTo>
                    <a:pt x="845" y="673"/>
                    <a:pt x="692" y="674"/>
                    <a:pt x="540" y="677"/>
                  </a:cubicBezTo>
                  <a:cubicBezTo>
                    <a:pt x="449" y="721"/>
                    <a:pt x="540" y="666"/>
                    <a:pt x="494" y="723"/>
                  </a:cubicBezTo>
                  <a:cubicBezTo>
                    <a:pt x="475" y="747"/>
                    <a:pt x="431" y="770"/>
                    <a:pt x="402" y="777"/>
                  </a:cubicBezTo>
                  <a:cubicBezTo>
                    <a:pt x="378" y="802"/>
                    <a:pt x="350" y="804"/>
                    <a:pt x="320" y="823"/>
                  </a:cubicBezTo>
                  <a:cubicBezTo>
                    <a:pt x="300" y="854"/>
                    <a:pt x="276" y="866"/>
                    <a:pt x="256" y="896"/>
                  </a:cubicBezTo>
                  <a:cubicBezTo>
                    <a:pt x="237" y="955"/>
                    <a:pt x="243" y="1010"/>
                    <a:pt x="229" y="1070"/>
                  </a:cubicBezTo>
                  <a:cubicBezTo>
                    <a:pt x="227" y="1078"/>
                    <a:pt x="217" y="1083"/>
                    <a:pt x="210" y="1088"/>
                  </a:cubicBezTo>
                  <a:cubicBezTo>
                    <a:pt x="170" y="1118"/>
                    <a:pt x="93" y="1173"/>
                    <a:pt x="46" y="1189"/>
                  </a:cubicBezTo>
                  <a:cubicBezTo>
                    <a:pt x="37" y="1198"/>
                    <a:pt x="24" y="1205"/>
                    <a:pt x="18" y="1216"/>
                  </a:cubicBezTo>
                  <a:cubicBezTo>
                    <a:pt x="9" y="1233"/>
                    <a:pt x="0" y="1271"/>
                    <a:pt x="0" y="1271"/>
                  </a:cubicBezTo>
                  <a:cubicBezTo>
                    <a:pt x="15" y="1303"/>
                    <a:pt x="27" y="1333"/>
                    <a:pt x="46" y="1363"/>
                  </a:cubicBezTo>
                  <a:cubicBezTo>
                    <a:pt x="44" y="1383"/>
                    <a:pt x="50" y="1489"/>
                    <a:pt x="18" y="1518"/>
                  </a:cubicBezTo>
                </a:path>
              </a:pathLst>
            </a:custGeom>
            <a:noFill/>
            <a:ln w="38100">
              <a:solidFill>
                <a:schemeClr val="tx1"/>
              </a:solidFill>
              <a:round/>
              <a:headEnd/>
              <a:tailEnd/>
            </a:ln>
          </p:spPr>
          <p:txBody>
            <a:bodyPr/>
            <a:lstStyle/>
            <a:p>
              <a:endParaRPr lang="en-US">
                <a:solidFill>
                  <a:srgbClr val="FFFFFF"/>
                </a:solidFill>
              </a:endParaRPr>
            </a:p>
          </p:txBody>
        </p:sp>
        <p:sp>
          <p:nvSpPr>
            <p:cNvPr id="44050" name="Text Box 25"/>
            <p:cNvSpPr txBox="1">
              <a:spLocks noChangeArrowheads="1"/>
            </p:cNvSpPr>
            <p:nvPr/>
          </p:nvSpPr>
          <p:spPr bwMode="auto">
            <a:xfrm>
              <a:off x="-48" y="720"/>
              <a:ext cx="1464" cy="428"/>
            </a:xfrm>
            <a:prstGeom prst="rect">
              <a:avLst/>
            </a:prstGeom>
            <a:noFill/>
            <a:ln w="38100">
              <a:solidFill>
                <a:schemeClr val="tx1"/>
              </a:solidFill>
              <a:miter lim="800000"/>
              <a:headEnd/>
              <a:tailEnd/>
            </a:ln>
          </p:spPr>
          <p:txBody>
            <a:bodyPr>
              <a:spAutoFit/>
            </a:bodyPr>
            <a:lstStyle/>
            <a:p>
              <a:r>
                <a:rPr lang="en-US" sz="1800" b="0">
                  <a:solidFill>
                    <a:srgbClr val="FFFFFF"/>
                  </a:solidFill>
                  <a:cs typeface="Arial" pitchFamily="34" charset="0"/>
                </a:rPr>
                <a:t>Movement / action / film / movie</a:t>
              </a:r>
            </a:p>
          </p:txBody>
        </p:sp>
      </p:grpSp>
      <p:sp>
        <p:nvSpPr>
          <p:cNvPr id="44042" name="Rectangle 26"/>
          <p:cNvSpPr>
            <a:spLocks noChangeArrowheads="1"/>
          </p:cNvSpPr>
          <p:nvPr/>
        </p:nvSpPr>
        <p:spPr bwMode="auto">
          <a:xfrm>
            <a:off x="609600" y="76200"/>
            <a:ext cx="8153400" cy="1143000"/>
          </a:xfrm>
          <a:prstGeom prst="rect">
            <a:avLst/>
          </a:prstGeom>
          <a:noFill/>
          <a:ln w="9525">
            <a:noFill/>
            <a:miter lim="800000"/>
            <a:headEnd/>
            <a:tailEnd/>
          </a:ln>
        </p:spPr>
        <p:txBody>
          <a:bodyPr anchor="ctr"/>
          <a:lstStyle/>
          <a:p>
            <a:pPr eaLnBrk="0" hangingPunct="0">
              <a:spcBef>
                <a:spcPct val="0"/>
              </a:spcBef>
            </a:pPr>
            <a:r>
              <a:rPr lang="en-US" sz="3600" b="0">
                <a:solidFill>
                  <a:srgbClr val="FFFF00"/>
                </a:solidFill>
                <a:cs typeface="Arial" pitchFamily="34" charset="0"/>
              </a:rPr>
              <a:t>First Method: Create flashes in the brain!</a:t>
            </a:r>
            <a:endParaRPr lang="ur-PK" sz="3600" b="0">
              <a:solidFill>
                <a:srgbClr val="FFFF00"/>
              </a:solidFill>
              <a:cs typeface="Arial" pitchFamily="34" charset="0"/>
            </a:endParaRPr>
          </a:p>
        </p:txBody>
      </p:sp>
      <p:grpSp>
        <p:nvGrpSpPr>
          <p:cNvPr id="10" name="Group 27"/>
          <p:cNvGrpSpPr>
            <a:grpSpLocks/>
          </p:cNvGrpSpPr>
          <p:nvPr/>
        </p:nvGrpSpPr>
        <p:grpSpPr bwMode="auto">
          <a:xfrm>
            <a:off x="3657600" y="2209800"/>
            <a:ext cx="1676400" cy="4448175"/>
            <a:chOff x="2304" y="1392"/>
            <a:chExt cx="1056" cy="2802"/>
          </a:xfrm>
        </p:grpSpPr>
        <p:sp>
          <p:nvSpPr>
            <p:cNvPr id="44047" name="Text Box 28"/>
            <p:cNvSpPr txBox="1">
              <a:spLocks noChangeArrowheads="1"/>
            </p:cNvSpPr>
            <p:nvPr/>
          </p:nvSpPr>
          <p:spPr bwMode="auto">
            <a:xfrm>
              <a:off x="2632" y="1392"/>
              <a:ext cx="728" cy="255"/>
            </a:xfrm>
            <a:prstGeom prst="rect">
              <a:avLst/>
            </a:prstGeom>
            <a:solidFill>
              <a:srgbClr val="FFFF00"/>
            </a:solidFill>
            <a:ln w="38100">
              <a:solidFill>
                <a:schemeClr val="tx1"/>
              </a:solidFill>
              <a:miter lim="800000"/>
              <a:headEnd/>
              <a:tailEnd/>
            </a:ln>
          </p:spPr>
          <p:txBody>
            <a:bodyPr>
              <a:spAutoFit/>
            </a:bodyPr>
            <a:lstStyle/>
            <a:p>
              <a:r>
                <a:rPr lang="en-US" sz="1800">
                  <a:solidFill>
                    <a:srgbClr val="000000"/>
                  </a:solidFill>
                  <a:cs typeface="Arial" pitchFamily="34" charset="0"/>
                </a:rPr>
                <a:t>Context</a:t>
              </a:r>
            </a:p>
          </p:txBody>
        </p:sp>
        <p:sp>
          <p:nvSpPr>
            <p:cNvPr id="44048" name="Freeform 29"/>
            <p:cNvSpPr>
              <a:spLocks/>
            </p:cNvSpPr>
            <p:nvPr/>
          </p:nvSpPr>
          <p:spPr bwMode="auto">
            <a:xfrm>
              <a:off x="2304" y="1718"/>
              <a:ext cx="472" cy="2476"/>
            </a:xfrm>
            <a:custGeom>
              <a:avLst/>
              <a:gdLst>
                <a:gd name="T0" fmla="*/ 355 w 472"/>
                <a:gd name="T1" fmla="*/ 0 h 2476"/>
                <a:gd name="T2" fmla="*/ 285 w 472"/>
                <a:gd name="T3" fmla="*/ 179 h 2476"/>
                <a:gd name="T4" fmla="*/ 345 w 472"/>
                <a:gd name="T5" fmla="*/ 556 h 2476"/>
                <a:gd name="T6" fmla="*/ 395 w 472"/>
                <a:gd name="T7" fmla="*/ 894 h 2476"/>
                <a:gd name="T8" fmla="*/ 385 w 472"/>
                <a:gd name="T9" fmla="*/ 1102 h 2476"/>
                <a:gd name="T10" fmla="*/ 355 w 472"/>
                <a:gd name="T11" fmla="*/ 1539 h 2476"/>
                <a:gd name="T12" fmla="*/ 325 w 472"/>
                <a:gd name="T13" fmla="*/ 1599 h 2476"/>
                <a:gd name="T14" fmla="*/ 305 w 472"/>
                <a:gd name="T15" fmla="*/ 1659 h 2476"/>
                <a:gd name="T16" fmla="*/ 295 w 472"/>
                <a:gd name="T17" fmla="*/ 1738 h 2476"/>
                <a:gd name="T18" fmla="*/ 176 w 472"/>
                <a:gd name="T19" fmla="*/ 1887 h 2476"/>
                <a:gd name="T20" fmla="*/ 166 w 472"/>
                <a:gd name="T21" fmla="*/ 2046 h 2476"/>
                <a:gd name="T22" fmla="*/ 116 w 472"/>
                <a:gd name="T23" fmla="*/ 2135 h 2476"/>
                <a:gd name="T24" fmla="*/ 67 w 472"/>
                <a:gd name="T25" fmla="*/ 2215 h 2476"/>
                <a:gd name="T26" fmla="*/ 37 w 472"/>
                <a:gd name="T27" fmla="*/ 2334 h 2476"/>
                <a:gd name="T28" fmla="*/ 17 w 472"/>
                <a:gd name="T29" fmla="*/ 2393 h 2476"/>
                <a:gd name="T30" fmla="*/ 37 w 472"/>
                <a:gd name="T31" fmla="*/ 2473 h 24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
                <a:gd name="T49" fmla="*/ 0 h 2476"/>
                <a:gd name="T50" fmla="*/ 472 w 472"/>
                <a:gd name="T51" fmla="*/ 2476 h 24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 h="2476">
                  <a:moveTo>
                    <a:pt x="355" y="0"/>
                  </a:moveTo>
                  <a:cubicBezTo>
                    <a:pt x="342" y="194"/>
                    <a:pt x="378" y="117"/>
                    <a:pt x="285" y="179"/>
                  </a:cubicBezTo>
                  <a:cubicBezTo>
                    <a:pt x="257" y="263"/>
                    <a:pt x="248" y="492"/>
                    <a:pt x="345" y="556"/>
                  </a:cubicBezTo>
                  <a:cubicBezTo>
                    <a:pt x="379" y="658"/>
                    <a:pt x="287" y="822"/>
                    <a:pt x="395" y="894"/>
                  </a:cubicBezTo>
                  <a:cubicBezTo>
                    <a:pt x="432" y="953"/>
                    <a:pt x="472" y="1072"/>
                    <a:pt x="385" y="1102"/>
                  </a:cubicBezTo>
                  <a:cubicBezTo>
                    <a:pt x="289" y="1246"/>
                    <a:pt x="375" y="1106"/>
                    <a:pt x="355" y="1539"/>
                  </a:cubicBezTo>
                  <a:cubicBezTo>
                    <a:pt x="354" y="1569"/>
                    <a:pt x="337" y="1573"/>
                    <a:pt x="325" y="1599"/>
                  </a:cubicBezTo>
                  <a:cubicBezTo>
                    <a:pt x="316" y="1618"/>
                    <a:pt x="305" y="1659"/>
                    <a:pt x="305" y="1659"/>
                  </a:cubicBezTo>
                  <a:cubicBezTo>
                    <a:pt x="302" y="1685"/>
                    <a:pt x="304" y="1713"/>
                    <a:pt x="295" y="1738"/>
                  </a:cubicBezTo>
                  <a:cubicBezTo>
                    <a:pt x="273" y="1799"/>
                    <a:pt x="211" y="1835"/>
                    <a:pt x="176" y="1887"/>
                  </a:cubicBezTo>
                  <a:cubicBezTo>
                    <a:pt x="173" y="1940"/>
                    <a:pt x="172" y="1993"/>
                    <a:pt x="166" y="2046"/>
                  </a:cubicBezTo>
                  <a:cubicBezTo>
                    <a:pt x="162" y="2080"/>
                    <a:pt x="116" y="2135"/>
                    <a:pt x="116" y="2135"/>
                  </a:cubicBezTo>
                  <a:cubicBezTo>
                    <a:pt x="93" y="2206"/>
                    <a:pt x="114" y="2183"/>
                    <a:pt x="67" y="2215"/>
                  </a:cubicBezTo>
                  <a:cubicBezTo>
                    <a:pt x="25" y="2276"/>
                    <a:pt x="61" y="2214"/>
                    <a:pt x="37" y="2334"/>
                  </a:cubicBezTo>
                  <a:cubicBezTo>
                    <a:pt x="33" y="2354"/>
                    <a:pt x="17" y="2393"/>
                    <a:pt x="17" y="2393"/>
                  </a:cubicBezTo>
                  <a:cubicBezTo>
                    <a:pt x="27" y="2476"/>
                    <a:pt x="0" y="2473"/>
                    <a:pt x="37" y="2473"/>
                  </a:cubicBezTo>
                </a:path>
              </a:pathLst>
            </a:custGeom>
            <a:noFill/>
            <a:ln w="76200">
              <a:solidFill>
                <a:schemeClr val="tx2"/>
              </a:solidFill>
              <a:round/>
              <a:headEnd/>
              <a:tailEnd/>
            </a:ln>
          </p:spPr>
          <p:txBody>
            <a:bodyPr>
              <a:spAutoFit/>
            </a:bodyPr>
            <a:lstStyle/>
            <a:p>
              <a:endParaRPr lang="en-US">
                <a:solidFill>
                  <a:srgbClr val="FFFFFF"/>
                </a:solidFill>
              </a:endParaRPr>
            </a:p>
          </p:txBody>
        </p:sp>
      </p:grpSp>
      <p:grpSp>
        <p:nvGrpSpPr>
          <p:cNvPr id="11" name="Group 30"/>
          <p:cNvGrpSpPr>
            <a:grpSpLocks/>
          </p:cNvGrpSpPr>
          <p:nvPr/>
        </p:nvGrpSpPr>
        <p:grpSpPr bwMode="auto">
          <a:xfrm>
            <a:off x="4713288" y="2414588"/>
            <a:ext cx="1916112" cy="1574800"/>
            <a:chOff x="2969" y="1521"/>
            <a:chExt cx="1207" cy="992"/>
          </a:xfrm>
        </p:grpSpPr>
        <p:sp>
          <p:nvSpPr>
            <p:cNvPr id="44045" name="Text Box 31"/>
            <p:cNvSpPr txBox="1">
              <a:spLocks noChangeArrowheads="1"/>
            </p:cNvSpPr>
            <p:nvPr/>
          </p:nvSpPr>
          <p:spPr bwMode="auto">
            <a:xfrm>
              <a:off x="3456" y="1521"/>
              <a:ext cx="720" cy="255"/>
            </a:xfrm>
            <a:prstGeom prst="rect">
              <a:avLst/>
            </a:prstGeom>
            <a:noFill/>
            <a:ln w="38100">
              <a:solidFill>
                <a:schemeClr val="tx1"/>
              </a:solidFill>
              <a:miter lim="800000"/>
              <a:headEnd/>
              <a:tailEnd/>
            </a:ln>
          </p:spPr>
          <p:txBody>
            <a:bodyPr lIns="0" rIns="0">
              <a:spAutoFit/>
            </a:bodyPr>
            <a:lstStyle/>
            <a:p>
              <a:pPr algn="ctr"/>
              <a:r>
                <a:rPr lang="en-US" sz="1800">
                  <a:solidFill>
                    <a:srgbClr val="FFFFFF"/>
                  </a:solidFill>
                  <a:cs typeface="Arial" pitchFamily="34" charset="0"/>
                </a:rPr>
                <a:t>Pronncn</a:t>
              </a:r>
            </a:p>
          </p:txBody>
        </p:sp>
        <p:sp>
          <p:nvSpPr>
            <p:cNvPr id="44046" name="Freeform 32"/>
            <p:cNvSpPr>
              <a:spLocks/>
            </p:cNvSpPr>
            <p:nvPr/>
          </p:nvSpPr>
          <p:spPr bwMode="auto">
            <a:xfrm>
              <a:off x="2969" y="1788"/>
              <a:ext cx="557" cy="725"/>
            </a:xfrm>
            <a:custGeom>
              <a:avLst/>
              <a:gdLst>
                <a:gd name="T0" fmla="*/ 0 w 557"/>
                <a:gd name="T1" fmla="*/ 725 h 725"/>
                <a:gd name="T2" fmla="*/ 30 w 557"/>
                <a:gd name="T3" fmla="*/ 655 h 725"/>
                <a:gd name="T4" fmla="*/ 50 w 557"/>
                <a:gd name="T5" fmla="*/ 625 h 725"/>
                <a:gd name="T6" fmla="*/ 70 w 557"/>
                <a:gd name="T7" fmla="*/ 566 h 725"/>
                <a:gd name="T8" fmla="*/ 70 w 557"/>
                <a:gd name="T9" fmla="*/ 307 h 725"/>
                <a:gd name="T10" fmla="*/ 139 w 557"/>
                <a:gd name="T11" fmla="*/ 238 h 725"/>
                <a:gd name="T12" fmla="*/ 179 w 557"/>
                <a:gd name="T13" fmla="*/ 188 h 725"/>
                <a:gd name="T14" fmla="*/ 219 w 557"/>
                <a:gd name="T15" fmla="*/ 129 h 725"/>
                <a:gd name="T16" fmla="*/ 388 w 557"/>
                <a:gd name="T17" fmla="*/ 99 h 725"/>
                <a:gd name="T18" fmla="*/ 417 w 557"/>
                <a:gd name="T19" fmla="*/ 89 h 725"/>
                <a:gd name="T20" fmla="*/ 447 w 557"/>
                <a:gd name="T21" fmla="*/ 69 h 725"/>
                <a:gd name="T22" fmla="*/ 537 w 557"/>
                <a:gd name="T23" fmla="*/ 29 h 725"/>
                <a:gd name="T24" fmla="*/ 557 w 557"/>
                <a:gd name="T25" fmla="*/ 0 h 7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7"/>
                <a:gd name="T40" fmla="*/ 0 h 725"/>
                <a:gd name="T41" fmla="*/ 557 w 557"/>
                <a:gd name="T42" fmla="*/ 725 h 7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7" h="725">
                  <a:moveTo>
                    <a:pt x="0" y="725"/>
                  </a:moveTo>
                  <a:cubicBezTo>
                    <a:pt x="10" y="702"/>
                    <a:pt x="19" y="678"/>
                    <a:pt x="30" y="655"/>
                  </a:cubicBezTo>
                  <a:cubicBezTo>
                    <a:pt x="35" y="644"/>
                    <a:pt x="45" y="636"/>
                    <a:pt x="50" y="625"/>
                  </a:cubicBezTo>
                  <a:cubicBezTo>
                    <a:pt x="59" y="606"/>
                    <a:pt x="70" y="566"/>
                    <a:pt x="70" y="566"/>
                  </a:cubicBezTo>
                  <a:cubicBezTo>
                    <a:pt x="58" y="437"/>
                    <a:pt x="54" y="451"/>
                    <a:pt x="70" y="307"/>
                  </a:cubicBezTo>
                  <a:cubicBezTo>
                    <a:pt x="74" y="275"/>
                    <a:pt x="139" y="238"/>
                    <a:pt x="139" y="238"/>
                  </a:cubicBezTo>
                  <a:cubicBezTo>
                    <a:pt x="161" y="171"/>
                    <a:pt x="131" y="243"/>
                    <a:pt x="179" y="188"/>
                  </a:cubicBezTo>
                  <a:cubicBezTo>
                    <a:pt x="195" y="170"/>
                    <a:pt x="196" y="137"/>
                    <a:pt x="219" y="129"/>
                  </a:cubicBezTo>
                  <a:cubicBezTo>
                    <a:pt x="313" y="97"/>
                    <a:pt x="257" y="111"/>
                    <a:pt x="388" y="99"/>
                  </a:cubicBezTo>
                  <a:cubicBezTo>
                    <a:pt x="398" y="96"/>
                    <a:pt x="408" y="94"/>
                    <a:pt x="417" y="89"/>
                  </a:cubicBezTo>
                  <a:cubicBezTo>
                    <a:pt x="428" y="84"/>
                    <a:pt x="436" y="74"/>
                    <a:pt x="447" y="69"/>
                  </a:cubicBezTo>
                  <a:cubicBezTo>
                    <a:pt x="554" y="21"/>
                    <a:pt x="469" y="74"/>
                    <a:pt x="537" y="29"/>
                  </a:cubicBezTo>
                  <a:cubicBezTo>
                    <a:pt x="544" y="19"/>
                    <a:pt x="557" y="0"/>
                    <a:pt x="557" y="0"/>
                  </a:cubicBezTo>
                </a:path>
              </a:pathLst>
            </a:custGeom>
            <a:noFill/>
            <a:ln w="38100">
              <a:solidFill>
                <a:schemeClr val="tx1"/>
              </a:solidFill>
              <a:round/>
              <a:headEnd/>
              <a:tailEnd/>
            </a:ln>
          </p:spPr>
          <p:txBody>
            <a:bodyPr>
              <a:spAutoFit/>
            </a:bodyPr>
            <a:lstStyle/>
            <a:p>
              <a:endParaRPr lang="en-US">
                <a:solidFill>
                  <a:srgbClr val="FFFFFF"/>
                </a:solidFill>
              </a:endParaRPr>
            </a:p>
          </p:txBody>
        </p:sp>
      </p:grpSp>
    </p:spTree>
    <p:extLst>
      <p:ext uri="{BB962C8B-B14F-4D97-AF65-F5344CB8AC3E}">
        <p14:creationId xmlns:p14="http://schemas.microsoft.com/office/powerpoint/2010/main" val="30544453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76200"/>
            <a:ext cx="8458200" cy="1143000"/>
          </a:xfrm>
          <a:noFill/>
        </p:spPr>
        <p:txBody>
          <a:bodyPr/>
          <a:lstStyle/>
          <a:p>
            <a:r>
              <a:rPr lang="en-US" sz="4800" smtClean="0"/>
              <a:t>The more flashes you create…</a:t>
            </a:r>
          </a:p>
        </p:txBody>
      </p:sp>
      <p:sp>
        <p:nvSpPr>
          <p:cNvPr id="45059" name="Rectangle 3"/>
          <p:cNvSpPr>
            <a:spLocks noGrp="1" noChangeArrowheads="1"/>
          </p:cNvSpPr>
          <p:nvPr>
            <p:ph idx="1"/>
          </p:nvPr>
        </p:nvSpPr>
        <p:spPr>
          <a:xfrm>
            <a:off x="609600" y="1981200"/>
            <a:ext cx="8153400" cy="4530725"/>
          </a:xfrm>
        </p:spPr>
        <p:txBody>
          <a:bodyPr/>
          <a:lstStyle/>
          <a:p>
            <a:pPr marL="569913" indent="-569913">
              <a:lnSpc>
                <a:spcPct val="125000"/>
              </a:lnSpc>
            </a:pPr>
            <a:r>
              <a:rPr lang="en-US" sz="3600" smtClean="0"/>
              <a:t>The easier it is to memorize / remember.</a:t>
            </a:r>
          </a:p>
          <a:p>
            <a:pPr marL="569913" indent="-569913">
              <a:lnSpc>
                <a:spcPct val="125000"/>
              </a:lnSpc>
            </a:pPr>
            <a:r>
              <a:rPr lang="en-US" sz="3600" smtClean="0"/>
              <a:t>The easier it is to retain</a:t>
            </a:r>
          </a:p>
          <a:p>
            <a:pPr marL="569913" indent="-569913">
              <a:lnSpc>
                <a:spcPct val="125000"/>
              </a:lnSpc>
            </a:pPr>
            <a:r>
              <a:rPr lang="en-US" sz="3600" smtClean="0"/>
              <a:t>The easier it is to recall.</a:t>
            </a:r>
          </a:p>
          <a:p>
            <a:pPr marL="569913" indent="-569913">
              <a:lnSpc>
                <a:spcPct val="125000"/>
              </a:lnSpc>
              <a:buFont typeface="Wingdings" pitchFamily="2" charset="2"/>
              <a:buNone/>
            </a:pPr>
            <a:r>
              <a:rPr lang="en-US" sz="2800" smtClean="0"/>
              <a:t>TPI is just that!</a:t>
            </a:r>
            <a:endParaRPr lang="ar-SA" sz="2800" smtClean="0"/>
          </a:p>
        </p:txBody>
      </p:sp>
      <p:sp>
        <p:nvSpPr>
          <p:cNvPr id="45060" name="Line 4"/>
          <p:cNvSpPr>
            <a:spLocks noChangeShapeType="1"/>
          </p:cNvSpPr>
          <p:nvPr/>
        </p:nvSpPr>
        <p:spPr bwMode="auto">
          <a:xfrm>
            <a:off x="0" y="1143000"/>
            <a:ext cx="9144000" cy="0"/>
          </a:xfrm>
          <a:prstGeom prst="line">
            <a:avLst/>
          </a:prstGeom>
          <a:noFill/>
          <a:ln w="9525">
            <a:solidFill>
              <a:schemeClr val="folHlink"/>
            </a:solidFill>
            <a:round/>
            <a:headEnd/>
            <a:tailEnd/>
          </a:ln>
        </p:spPr>
        <p:txBody>
          <a:bodyPr>
            <a:spAutoFit/>
          </a:bodyPr>
          <a:lstStyle/>
          <a:p>
            <a:endParaRPr lang="en-US">
              <a:solidFill>
                <a:srgbClr val="FFFFFF"/>
              </a:solidFill>
            </a:endParaRPr>
          </a:p>
        </p:txBody>
      </p:sp>
    </p:spTree>
    <p:extLst>
      <p:ext uri="{BB962C8B-B14F-4D97-AF65-F5344CB8AC3E}">
        <p14:creationId xmlns:p14="http://schemas.microsoft.com/office/powerpoint/2010/main" val="378401903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5042" name="Text Box 2"/>
          <p:cNvSpPr txBox="1">
            <a:spLocks noChangeArrowheads="1"/>
          </p:cNvSpPr>
          <p:nvPr/>
        </p:nvSpPr>
        <p:spPr bwMode="auto">
          <a:xfrm>
            <a:off x="1600200" y="304800"/>
            <a:ext cx="5524500" cy="584775"/>
          </a:xfrm>
          <a:prstGeom prst="rect">
            <a:avLst/>
          </a:prstGeom>
          <a:noFill/>
          <a:ln w="9525">
            <a:noFill/>
            <a:miter lim="800000"/>
            <a:headEnd/>
            <a:tailEnd/>
          </a:ln>
          <a:effectLst/>
        </p:spPr>
        <p:txBody>
          <a:bodyPr wrap="square">
            <a:spAutoFit/>
          </a:bodyPr>
          <a:lstStyle/>
          <a:p>
            <a:pPr algn="ctr" rtl="1" eaLnBrk="0" hangingPunct="0"/>
            <a:r>
              <a:rPr lang="fr-FR" sz="3200" dirty="0" smtClean="0">
                <a:solidFill>
                  <a:srgbClr val="FFFFFF"/>
                </a:solidFill>
                <a:latin typeface="Arial" charset="0"/>
              </a:rPr>
              <a:t>Use your RIGHT </a:t>
            </a:r>
            <a:r>
              <a:rPr lang="en-AU" sz="3200" dirty="0" smtClean="0">
                <a:solidFill>
                  <a:srgbClr val="FFFFFF"/>
                </a:solidFill>
                <a:latin typeface="Arial" charset="0"/>
              </a:rPr>
              <a:t>brain</a:t>
            </a:r>
            <a:r>
              <a:rPr lang="fr-FR" sz="3200" dirty="0" smtClean="0">
                <a:solidFill>
                  <a:srgbClr val="FFFFFF"/>
                </a:solidFill>
                <a:latin typeface="Arial" charset="0"/>
              </a:rPr>
              <a:t> </a:t>
            </a:r>
            <a:r>
              <a:rPr lang="en-AU" sz="3200" dirty="0" smtClean="0">
                <a:solidFill>
                  <a:srgbClr val="FFFFFF"/>
                </a:solidFill>
                <a:latin typeface="Arial" charset="0"/>
              </a:rPr>
              <a:t>too</a:t>
            </a:r>
            <a:r>
              <a:rPr lang="fr-FR" sz="3200" dirty="0" smtClean="0">
                <a:solidFill>
                  <a:srgbClr val="FFFFFF"/>
                </a:solidFill>
                <a:latin typeface="Arial" charset="0"/>
              </a:rPr>
              <a:t>!!</a:t>
            </a:r>
            <a:endParaRPr lang="en-US" sz="3200" dirty="0">
              <a:solidFill>
                <a:srgbClr val="FFFFFF"/>
              </a:solidFill>
              <a:latin typeface="Arial" charset="0"/>
            </a:endParaRPr>
          </a:p>
        </p:txBody>
      </p:sp>
      <p:sp>
        <p:nvSpPr>
          <p:cNvPr id="2135043" name="Text Box 3"/>
          <p:cNvSpPr txBox="1">
            <a:spLocks noChangeArrowheads="1"/>
          </p:cNvSpPr>
          <p:nvPr/>
        </p:nvSpPr>
        <p:spPr bwMode="auto">
          <a:xfrm>
            <a:off x="76200" y="393700"/>
            <a:ext cx="2286000" cy="6286500"/>
          </a:xfrm>
          <a:prstGeom prst="rect">
            <a:avLst/>
          </a:prstGeom>
          <a:noFill/>
          <a:ln w="9525" algn="ctr">
            <a:noFill/>
            <a:miter lim="800000"/>
            <a:headEnd/>
            <a:tailEnd/>
          </a:ln>
          <a:effectLst/>
        </p:spPr>
        <p:txBody>
          <a:bodyPr>
            <a:spAutoFit/>
          </a:bodyPr>
          <a:lstStyle/>
          <a:p>
            <a:pPr algn="r" eaLnBrk="0" hangingPunct="0"/>
            <a:endParaRPr lang="en-US" sz="2800" b="0">
              <a:solidFill>
                <a:srgbClr val="FFFFFF"/>
              </a:solidFill>
              <a:latin typeface="Arial Narrow" pitchFamily="34" charset="0"/>
            </a:endParaRPr>
          </a:p>
          <a:p>
            <a:pPr algn="r" eaLnBrk="0" hangingPunct="0"/>
            <a:r>
              <a:rPr lang="en-US" sz="2800" b="0">
                <a:solidFill>
                  <a:srgbClr val="FFFFFF"/>
                </a:solidFill>
                <a:latin typeface="Arial Narrow" pitchFamily="34" charset="0"/>
              </a:rPr>
              <a:t>Logical</a:t>
            </a:r>
            <a:br>
              <a:rPr lang="en-US" sz="2800" b="0">
                <a:solidFill>
                  <a:srgbClr val="FFFFFF"/>
                </a:solidFill>
                <a:latin typeface="Arial Narrow" pitchFamily="34" charset="0"/>
              </a:rPr>
            </a:br>
            <a:r>
              <a:rPr lang="en-US" sz="2800" b="0">
                <a:solidFill>
                  <a:srgbClr val="FFFFFF"/>
                </a:solidFill>
                <a:latin typeface="Arial Narrow" pitchFamily="34" charset="0"/>
              </a:rPr>
              <a:t>Analyzer</a:t>
            </a:r>
            <a:br>
              <a:rPr lang="en-US" sz="2800" b="0">
                <a:solidFill>
                  <a:srgbClr val="FFFFFF"/>
                </a:solidFill>
                <a:latin typeface="Arial Narrow" pitchFamily="34" charset="0"/>
              </a:rPr>
            </a:br>
            <a:r>
              <a:rPr lang="en-US" sz="2800" b="0">
                <a:solidFill>
                  <a:srgbClr val="FFFFFF"/>
                </a:solidFill>
                <a:latin typeface="Arial Narrow" pitchFamily="34" charset="0"/>
              </a:rPr>
              <a:t>Technical</a:t>
            </a:r>
            <a:br>
              <a:rPr lang="en-US" sz="2800" b="0">
                <a:solidFill>
                  <a:srgbClr val="FFFFFF"/>
                </a:solidFill>
                <a:latin typeface="Arial Narrow" pitchFamily="34" charset="0"/>
              </a:rPr>
            </a:br>
            <a:r>
              <a:rPr lang="en-US" sz="2800" b="0">
                <a:solidFill>
                  <a:srgbClr val="FFFFFF"/>
                </a:solidFill>
                <a:latin typeface="Arial Narrow" pitchFamily="34" charset="0"/>
              </a:rPr>
              <a:t>Mathematical</a:t>
            </a:r>
            <a:br>
              <a:rPr lang="en-US" sz="2800" b="0">
                <a:solidFill>
                  <a:srgbClr val="FFFFFF"/>
                </a:solidFill>
                <a:latin typeface="Arial Narrow" pitchFamily="34" charset="0"/>
              </a:rPr>
            </a:br>
            <a:r>
              <a:rPr lang="en-US" sz="2800" b="0">
                <a:solidFill>
                  <a:srgbClr val="FFFFFF"/>
                </a:solidFill>
                <a:latin typeface="Arial Narrow" pitchFamily="34" charset="0"/>
              </a:rPr>
              <a:t>Problem Solver</a:t>
            </a:r>
          </a:p>
          <a:p>
            <a:pPr algn="r" eaLnBrk="0" hangingPunct="0"/>
            <a:r>
              <a:rPr lang="en-US" sz="2800" b="0">
                <a:solidFill>
                  <a:srgbClr val="FFFFFF"/>
                </a:solidFill>
                <a:latin typeface="Arial Narrow" pitchFamily="34" charset="0"/>
              </a:rPr>
              <a:t>Organizational</a:t>
            </a:r>
            <a:br>
              <a:rPr lang="en-US" sz="2800" b="0">
                <a:solidFill>
                  <a:srgbClr val="FFFFFF"/>
                </a:solidFill>
                <a:latin typeface="Arial Narrow" pitchFamily="34" charset="0"/>
              </a:rPr>
            </a:br>
            <a:r>
              <a:rPr lang="en-US" sz="2800" b="0">
                <a:solidFill>
                  <a:srgbClr val="FFFFFF"/>
                </a:solidFill>
                <a:latin typeface="Arial Narrow" pitchFamily="34" charset="0"/>
              </a:rPr>
              <a:t>Administrative</a:t>
            </a:r>
            <a:br>
              <a:rPr lang="en-US" sz="2800" b="0">
                <a:solidFill>
                  <a:srgbClr val="FFFFFF"/>
                </a:solidFill>
                <a:latin typeface="Arial Narrow" pitchFamily="34" charset="0"/>
              </a:rPr>
            </a:br>
            <a:r>
              <a:rPr lang="en-US" sz="2800" b="0">
                <a:solidFill>
                  <a:srgbClr val="FFFFFF"/>
                </a:solidFill>
                <a:latin typeface="Arial Narrow" pitchFamily="34" charset="0"/>
              </a:rPr>
              <a:t>Conservative</a:t>
            </a:r>
            <a:br>
              <a:rPr lang="en-US" sz="2800" b="0">
                <a:solidFill>
                  <a:srgbClr val="FFFFFF"/>
                </a:solidFill>
                <a:latin typeface="Arial Narrow" pitchFamily="34" charset="0"/>
              </a:rPr>
            </a:br>
            <a:r>
              <a:rPr lang="en-US" sz="2800" b="0">
                <a:solidFill>
                  <a:srgbClr val="FFFFFF"/>
                </a:solidFill>
                <a:latin typeface="Arial Narrow" pitchFamily="34" charset="0"/>
              </a:rPr>
              <a:t>Controlled</a:t>
            </a:r>
            <a:br>
              <a:rPr lang="en-US" sz="2800" b="0">
                <a:solidFill>
                  <a:srgbClr val="FFFFFF"/>
                </a:solidFill>
                <a:latin typeface="Arial Narrow" pitchFamily="34" charset="0"/>
              </a:rPr>
            </a:br>
            <a:r>
              <a:rPr lang="en-US" sz="2800" b="0">
                <a:solidFill>
                  <a:srgbClr val="FFFFFF"/>
                </a:solidFill>
                <a:latin typeface="Arial Narrow" pitchFamily="34" charset="0"/>
              </a:rPr>
              <a:t>Planner</a:t>
            </a:r>
            <a:br>
              <a:rPr lang="en-US" sz="2800" b="0">
                <a:solidFill>
                  <a:srgbClr val="FFFFFF"/>
                </a:solidFill>
                <a:latin typeface="Arial Narrow" pitchFamily="34" charset="0"/>
              </a:rPr>
            </a:br>
            <a:endParaRPr lang="en-US" sz="2800" b="0">
              <a:solidFill>
                <a:srgbClr val="99FF66"/>
              </a:solidFill>
              <a:latin typeface="Arial Narrow" pitchFamily="34" charset="0"/>
            </a:endParaRPr>
          </a:p>
          <a:p>
            <a:pPr algn="r" eaLnBrk="0" hangingPunct="0"/>
            <a:endParaRPr lang="en-US" sz="2800" b="0">
              <a:solidFill>
                <a:srgbClr val="FFFFFF"/>
              </a:solidFill>
              <a:latin typeface="Arial Narrow" pitchFamily="34" charset="0"/>
            </a:endParaRPr>
          </a:p>
        </p:txBody>
      </p:sp>
      <p:sp>
        <p:nvSpPr>
          <p:cNvPr id="2135044" name="Text Box 4"/>
          <p:cNvSpPr txBox="1">
            <a:spLocks noChangeArrowheads="1"/>
          </p:cNvSpPr>
          <p:nvPr/>
        </p:nvSpPr>
        <p:spPr bwMode="auto">
          <a:xfrm>
            <a:off x="6477000" y="787400"/>
            <a:ext cx="2209800" cy="5984875"/>
          </a:xfrm>
          <a:prstGeom prst="rect">
            <a:avLst/>
          </a:prstGeom>
          <a:noFill/>
          <a:ln w="9525">
            <a:noFill/>
            <a:miter lim="800000"/>
            <a:headEnd/>
            <a:tailEnd/>
          </a:ln>
          <a:effectLst/>
        </p:spPr>
        <p:txBody>
          <a:bodyPr>
            <a:spAutoFit/>
          </a:bodyPr>
          <a:lstStyle/>
          <a:p>
            <a:pPr eaLnBrk="0" hangingPunct="0"/>
            <a:r>
              <a:rPr lang="en-US" sz="2800" b="0" dirty="0">
                <a:solidFill>
                  <a:srgbClr val="99FF66"/>
                </a:solidFill>
                <a:latin typeface="Arial Narrow" pitchFamily="34" charset="0"/>
              </a:rPr>
              <a:t/>
            </a:r>
            <a:br>
              <a:rPr lang="en-US" sz="2800" b="0" dirty="0">
                <a:solidFill>
                  <a:srgbClr val="99FF66"/>
                </a:solidFill>
                <a:latin typeface="Arial Narrow" pitchFamily="34" charset="0"/>
              </a:rPr>
            </a:br>
            <a:r>
              <a:rPr lang="en-US" sz="2800" b="0" dirty="0">
                <a:solidFill>
                  <a:srgbClr val="FFFFFF"/>
                </a:solidFill>
                <a:latin typeface="Arial Narrow" pitchFamily="34" charset="0"/>
              </a:rPr>
              <a:t>Artistic</a:t>
            </a:r>
            <a:br>
              <a:rPr lang="en-US" sz="2800" b="0" dirty="0">
                <a:solidFill>
                  <a:srgbClr val="FFFFFF"/>
                </a:solidFill>
                <a:latin typeface="Arial Narrow" pitchFamily="34" charset="0"/>
              </a:rPr>
            </a:br>
            <a:r>
              <a:rPr lang="en-US" sz="2800" b="0" dirty="0">
                <a:solidFill>
                  <a:srgbClr val="FFFFFF"/>
                </a:solidFill>
                <a:latin typeface="Arial Narrow" pitchFamily="34" charset="0"/>
              </a:rPr>
              <a:t>Holistic</a:t>
            </a:r>
            <a:br>
              <a:rPr lang="en-US" sz="2800" b="0" dirty="0">
                <a:solidFill>
                  <a:srgbClr val="FFFFFF"/>
                </a:solidFill>
                <a:latin typeface="Arial Narrow" pitchFamily="34" charset="0"/>
              </a:rPr>
            </a:br>
            <a:r>
              <a:rPr lang="en-US" sz="2800" b="0" dirty="0">
                <a:solidFill>
                  <a:srgbClr val="FFFFFF"/>
                </a:solidFill>
                <a:latin typeface="Arial Narrow" pitchFamily="34" charset="0"/>
              </a:rPr>
              <a:t>Imaginative</a:t>
            </a:r>
            <a:br>
              <a:rPr lang="en-US" sz="2800" b="0" dirty="0">
                <a:solidFill>
                  <a:srgbClr val="FFFFFF"/>
                </a:solidFill>
                <a:latin typeface="Arial Narrow" pitchFamily="34" charset="0"/>
              </a:rPr>
            </a:br>
            <a:r>
              <a:rPr lang="en-US" sz="2800" b="0" dirty="0">
                <a:solidFill>
                  <a:srgbClr val="FFFFFF"/>
                </a:solidFill>
                <a:latin typeface="Arial Narrow" pitchFamily="34" charset="0"/>
              </a:rPr>
              <a:t>Synthesizer</a:t>
            </a:r>
            <a:br>
              <a:rPr lang="en-US" sz="2800" b="0" dirty="0">
                <a:solidFill>
                  <a:srgbClr val="FFFFFF"/>
                </a:solidFill>
                <a:latin typeface="Arial Narrow" pitchFamily="34" charset="0"/>
              </a:rPr>
            </a:br>
            <a:r>
              <a:rPr lang="en-US" sz="2800" b="0" dirty="0" err="1">
                <a:solidFill>
                  <a:srgbClr val="FFFFFF"/>
                </a:solidFill>
                <a:latin typeface="Arial Narrow" pitchFamily="34" charset="0"/>
              </a:rPr>
              <a:t>Conceptualizer</a:t>
            </a:r>
            <a:endParaRPr lang="en-US" sz="2800" b="0" dirty="0">
              <a:solidFill>
                <a:srgbClr val="FFFFFF"/>
              </a:solidFill>
              <a:latin typeface="Arial Narrow" pitchFamily="34" charset="0"/>
            </a:endParaRPr>
          </a:p>
          <a:p>
            <a:pPr eaLnBrk="0" hangingPunct="0">
              <a:spcBef>
                <a:spcPts val="500"/>
              </a:spcBef>
              <a:spcAft>
                <a:spcPts val="500"/>
              </a:spcAft>
            </a:pPr>
            <a:r>
              <a:rPr lang="en-US" sz="2800" b="0" dirty="0">
                <a:solidFill>
                  <a:srgbClr val="FFFFFF"/>
                </a:solidFill>
                <a:latin typeface="Arial Narrow" pitchFamily="34" charset="0"/>
              </a:rPr>
              <a:t>Interpersonal</a:t>
            </a:r>
            <a:br>
              <a:rPr lang="en-US" sz="2800" b="0" dirty="0">
                <a:solidFill>
                  <a:srgbClr val="FFFFFF"/>
                </a:solidFill>
                <a:latin typeface="Arial Narrow" pitchFamily="34" charset="0"/>
              </a:rPr>
            </a:br>
            <a:r>
              <a:rPr lang="en-US" sz="2800" b="0" dirty="0">
                <a:solidFill>
                  <a:srgbClr val="FFFFFF"/>
                </a:solidFill>
                <a:latin typeface="Arial Narrow" pitchFamily="34" charset="0"/>
              </a:rPr>
              <a:t>Emotional</a:t>
            </a:r>
            <a:br>
              <a:rPr lang="en-US" sz="2800" b="0" dirty="0">
                <a:solidFill>
                  <a:srgbClr val="FFFFFF"/>
                </a:solidFill>
                <a:latin typeface="Arial Narrow" pitchFamily="34" charset="0"/>
              </a:rPr>
            </a:br>
            <a:r>
              <a:rPr lang="en-US" sz="2800" b="0" dirty="0">
                <a:solidFill>
                  <a:srgbClr val="FFFFFF"/>
                </a:solidFill>
                <a:latin typeface="Arial Narrow" pitchFamily="34" charset="0"/>
              </a:rPr>
              <a:t>Musical</a:t>
            </a:r>
            <a:br>
              <a:rPr lang="en-US" sz="2800" b="0" dirty="0">
                <a:solidFill>
                  <a:srgbClr val="FFFFFF"/>
                </a:solidFill>
                <a:latin typeface="Arial Narrow" pitchFamily="34" charset="0"/>
              </a:rPr>
            </a:br>
            <a:r>
              <a:rPr lang="en-US" sz="2800" b="0" dirty="0">
                <a:solidFill>
                  <a:srgbClr val="FFFFFF"/>
                </a:solidFill>
                <a:latin typeface="Arial Narrow" pitchFamily="34" charset="0"/>
              </a:rPr>
              <a:t>Spiritual</a:t>
            </a:r>
            <a:br>
              <a:rPr lang="en-US" sz="2800" b="0" dirty="0">
                <a:solidFill>
                  <a:srgbClr val="FFFFFF"/>
                </a:solidFill>
                <a:latin typeface="Arial Narrow" pitchFamily="34" charset="0"/>
              </a:rPr>
            </a:br>
            <a:r>
              <a:rPr lang="en-US" sz="2800" b="0" dirty="0">
                <a:solidFill>
                  <a:srgbClr val="FFFFFF"/>
                </a:solidFill>
                <a:latin typeface="Arial Narrow" pitchFamily="34" charset="0"/>
              </a:rPr>
              <a:t>Talker</a:t>
            </a:r>
            <a:br>
              <a:rPr lang="en-US" sz="2800" b="0" dirty="0">
                <a:solidFill>
                  <a:srgbClr val="FFFFFF"/>
                </a:solidFill>
                <a:latin typeface="Arial Narrow" pitchFamily="34" charset="0"/>
              </a:rPr>
            </a:br>
            <a:endParaRPr lang="en-US" sz="2800" b="0" dirty="0">
              <a:solidFill>
                <a:srgbClr val="99FF66"/>
              </a:solidFill>
              <a:latin typeface="Arial Narrow" pitchFamily="34" charset="0"/>
            </a:endParaRPr>
          </a:p>
          <a:p>
            <a:pPr eaLnBrk="0" hangingPunct="0"/>
            <a:endParaRPr lang="en-US" sz="2800" b="0" dirty="0">
              <a:solidFill>
                <a:srgbClr val="FFFFFF"/>
              </a:solidFill>
              <a:latin typeface="Arial Narrow" pitchFamily="34" charset="0"/>
            </a:endParaRPr>
          </a:p>
        </p:txBody>
      </p:sp>
      <p:sp>
        <p:nvSpPr>
          <p:cNvPr id="2135045" name="Text Box 5"/>
          <p:cNvSpPr txBox="1">
            <a:spLocks noChangeArrowheads="1"/>
          </p:cNvSpPr>
          <p:nvPr/>
        </p:nvSpPr>
        <p:spPr bwMode="auto">
          <a:xfrm>
            <a:off x="3732213" y="6537325"/>
            <a:ext cx="4972050" cy="320675"/>
          </a:xfrm>
          <a:prstGeom prst="rect">
            <a:avLst/>
          </a:prstGeom>
          <a:noFill/>
          <a:ln w="9525">
            <a:noFill/>
            <a:miter lim="800000"/>
            <a:headEnd/>
            <a:tailEnd/>
          </a:ln>
          <a:effectLst/>
        </p:spPr>
        <p:txBody>
          <a:bodyPr>
            <a:spAutoFit/>
          </a:bodyPr>
          <a:lstStyle/>
          <a:p>
            <a:pPr algn="ctr"/>
            <a:r>
              <a:rPr lang="en-US" sz="1500">
                <a:solidFill>
                  <a:srgbClr val="FFFFFF"/>
                </a:solidFill>
                <a:latin typeface="Times New Roman" pitchFamily="18" charset="0"/>
                <a:cs typeface="Times New Roman" pitchFamily="18" charset="0"/>
              </a:rPr>
              <a:t>© </a:t>
            </a:r>
            <a:r>
              <a:rPr lang="en-US" sz="1500">
                <a:solidFill>
                  <a:srgbClr val="FFFFFF"/>
                </a:solidFill>
                <a:latin typeface="Times New Roman" pitchFamily="18" charset="0"/>
              </a:rPr>
              <a:t>Herrmann International Group</a:t>
            </a:r>
            <a:r>
              <a:rPr lang="en-US" sz="1500">
                <a:solidFill>
                  <a:srgbClr val="FFFFFF"/>
                </a:solidFill>
                <a:latin typeface="Times New Roman" pitchFamily="18" charset="0"/>
                <a:cs typeface="Times New Roman" pitchFamily="18" charset="0"/>
              </a:rPr>
              <a:t>™</a:t>
            </a:r>
            <a:r>
              <a:rPr lang="en-US" sz="1500">
                <a:solidFill>
                  <a:srgbClr val="FFFFFF"/>
                </a:solidFill>
                <a:latin typeface="Times New Roman" pitchFamily="18" charset="0"/>
              </a:rPr>
              <a:t> 2000-2003</a:t>
            </a:r>
            <a:r>
              <a:rPr lang="en-US" sz="1500">
                <a:solidFill>
                  <a:srgbClr val="FFFFFF"/>
                </a:solidFill>
                <a:latin typeface="Times New Roman" pitchFamily="18" charset="0"/>
                <a:cs typeface="Times New Roman" pitchFamily="18" charset="0"/>
              </a:rPr>
              <a:t> </a:t>
            </a:r>
            <a:endParaRPr lang="en-GB" sz="1500">
              <a:solidFill>
                <a:srgbClr val="FFFFFF"/>
              </a:solidFill>
              <a:latin typeface="Times New Roman" pitchFamily="18" charset="0"/>
              <a:cs typeface="Times New Roman" pitchFamily="18" charset="0"/>
            </a:endParaRPr>
          </a:p>
        </p:txBody>
      </p:sp>
      <p:pic>
        <p:nvPicPr>
          <p:cNvPr id="2135046" name="Picture 6" descr="brain"/>
          <p:cNvPicPr>
            <a:picLocks noChangeAspect="1" noChangeArrowheads="1"/>
          </p:cNvPicPr>
          <p:nvPr/>
        </p:nvPicPr>
        <p:blipFill>
          <a:blip r:embed="rId3" cstate="print"/>
          <a:srcRect/>
          <a:stretch>
            <a:fillRect/>
          </a:stretch>
        </p:blipFill>
        <p:spPr bwMode="auto">
          <a:xfrm>
            <a:off x="2819400" y="1676400"/>
            <a:ext cx="3241675" cy="4038600"/>
          </a:xfrm>
          <a:prstGeom prst="rect">
            <a:avLst/>
          </a:prstGeom>
          <a:noFill/>
        </p:spPr>
      </p:pic>
    </p:spTree>
    <p:extLst>
      <p:ext uri="{BB962C8B-B14F-4D97-AF65-F5344CB8AC3E}">
        <p14:creationId xmlns:p14="http://schemas.microsoft.com/office/powerpoint/2010/main" val="1857096077"/>
      </p:ext>
    </p:extLst>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90" name="Rectangle 2"/>
          <p:cNvSpPr>
            <a:spLocks noGrp="1" noChangeArrowheads="1"/>
          </p:cNvSpPr>
          <p:nvPr>
            <p:ph type="title"/>
          </p:nvPr>
        </p:nvSpPr>
        <p:spPr>
          <a:xfrm>
            <a:off x="457200" y="152400"/>
            <a:ext cx="8229600" cy="1143000"/>
          </a:xfrm>
        </p:spPr>
        <p:txBody>
          <a:bodyPr/>
          <a:lstStyle/>
          <a:p>
            <a:pPr rtl="0"/>
            <a:r>
              <a:rPr lang="en-US" dirty="0"/>
              <a:t>Use the </a:t>
            </a:r>
            <a:r>
              <a:rPr lang="en-US" dirty="0" smtClean="0"/>
              <a:t>Right Brain</a:t>
            </a:r>
            <a:endParaRPr lang="en-US" dirty="0"/>
          </a:p>
        </p:txBody>
      </p:sp>
      <p:sp>
        <p:nvSpPr>
          <p:cNvPr id="2137091" name="Rectangle 3"/>
          <p:cNvSpPr>
            <a:spLocks noGrp="1" noChangeArrowheads="1"/>
          </p:cNvSpPr>
          <p:nvPr>
            <p:ph type="body" idx="1"/>
          </p:nvPr>
        </p:nvSpPr>
        <p:spPr>
          <a:xfrm>
            <a:off x="228600" y="1752600"/>
            <a:ext cx="8686800" cy="4911725"/>
          </a:xfrm>
        </p:spPr>
        <p:txBody>
          <a:bodyPr/>
          <a:lstStyle/>
          <a:p>
            <a:pPr marL="804863" indent="-804863" algn="l" rtl="0">
              <a:lnSpc>
                <a:spcPct val="120000"/>
              </a:lnSpc>
              <a:spcBef>
                <a:spcPct val="0"/>
              </a:spcBef>
              <a:buFont typeface="Wingdings" pitchFamily="2" charset="2"/>
              <a:buNone/>
            </a:pPr>
            <a:r>
              <a:rPr lang="en-US" sz="4400" dirty="0">
                <a:latin typeface="Tahoma" pitchFamily="34" charset="0"/>
                <a:cs typeface="Tahoma" pitchFamily="34" charset="0"/>
              </a:rPr>
              <a:t>An Important Secret</a:t>
            </a:r>
            <a:endParaRPr lang="ar-SA" sz="4400" dirty="0">
              <a:latin typeface="Tahoma" pitchFamily="34" charset="0"/>
              <a:cs typeface="Tahoma" pitchFamily="34" charset="0"/>
            </a:endParaRPr>
          </a:p>
          <a:p>
            <a:pPr marL="804863" indent="-804863" algn="l" rtl="0">
              <a:lnSpc>
                <a:spcPct val="120000"/>
              </a:lnSpc>
              <a:spcBef>
                <a:spcPct val="0"/>
              </a:spcBef>
            </a:pPr>
            <a:r>
              <a:rPr lang="en-US" sz="4400" dirty="0" smtClean="0">
                <a:latin typeface="Tahoma" pitchFamily="34" charset="0"/>
                <a:cs typeface="Tahoma" pitchFamily="34" charset="0"/>
              </a:rPr>
              <a:t>Use Imagination &amp; Feelings</a:t>
            </a:r>
          </a:p>
          <a:p>
            <a:pPr marL="804863" indent="-804863" algn="l" rtl="0">
              <a:lnSpc>
                <a:spcPct val="120000"/>
              </a:lnSpc>
              <a:spcBef>
                <a:spcPct val="0"/>
              </a:spcBef>
            </a:pPr>
            <a:r>
              <a:rPr lang="en-US" sz="4400" dirty="0" smtClean="0">
                <a:latin typeface="Tahoma" pitchFamily="34" charset="0"/>
                <a:cs typeface="Tahoma" pitchFamily="34" charset="0"/>
              </a:rPr>
              <a:t>Think Big and Colorful</a:t>
            </a:r>
            <a:endParaRPr lang="en-US" sz="4400" dirty="0">
              <a:latin typeface="Tahoma" pitchFamily="34" charset="0"/>
              <a:cs typeface="Tahoma" pitchFamily="34" charset="0"/>
            </a:endParaRPr>
          </a:p>
          <a:p>
            <a:pPr marL="804863" indent="-804863" algn="l" rtl="0">
              <a:lnSpc>
                <a:spcPct val="120000"/>
              </a:lnSpc>
              <a:spcBef>
                <a:spcPct val="0"/>
              </a:spcBef>
            </a:pPr>
            <a:r>
              <a:rPr lang="en-US" sz="4400" dirty="0">
                <a:latin typeface="Tahoma" pitchFamily="34" charset="0"/>
                <a:cs typeface="Tahoma" pitchFamily="34" charset="0"/>
              </a:rPr>
              <a:t>Make the </a:t>
            </a:r>
            <a:r>
              <a:rPr lang="en-US" sz="4400" dirty="0" smtClean="0">
                <a:latin typeface="Tahoma" pitchFamily="34" charset="0"/>
                <a:cs typeface="Tahoma" pitchFamily="34" charset="0"/>
              </a:rPr>
              <a:t>Sky </a:t>
            </a:r>
            <a:r>
              <a:rPr lang="en-US" sz="4400" dirty="0">
                <a:latin typeface="Tahoma" pitchFamily="34" charset="0"/>
                <a:cs typeface="Tahoma" pitchFamily="34" charset="0"/>
              </a:rPr>
              <a:t>your </a:t>
            </a:r>
            <a:r>
              <a:rPr lang="en-US" sz="4400" dirty="0" smtClean="0">
                <a:latin typeface="Tahoma" pitchFamily="34" charset="0"/>
                <a:cs typeface="Tahoma" pitchFamily="34" charset="0"/>
              </a:rPr>
              <a:t>Screen</a:t>
            </a:r>
            <a:endParaRPr lang="ar-SA" sz="4400" dirty="0">
              <a:latin typeface="Tahoma" pitchFamily="34" charset="0"/>
              <a:cs typeface="Tahoma" pitchFamily="34" charset="0"/>
            </a:endParaRPr>
          </a:p>
          <a:p>
            <a:pPr marL="1204913" lvl="1" algn="r" rtl="1">
              <a:lnSpc>
                <a:spcPct val="180000"/>
              </a:lnSpc>
              <a:spcBef>
                <a:spcPct val="0"/>
              </a:spcBef>
            </a:pPr>
            <a:r>
              <a:rPr lang="ar-SA" sz="4000" dirty="0">
                <a:latin typeface="Nafees Web Naskh" pitchFamily="2" charset="-78"/>
                <a:cs typeface="Tajweed" pitchFamily="2" charset="-78"/>
              </a:rPr>
              <a:t>مثلاً  </a:t>
            </a:r>
            <a:r>
              <a:rPr lang="en-US" sz="4000" dirty="0" smtClean="0">
                <a:latin typeface="Nafees Web Naskh" pitchFamily="2" charset="-78"/>
                <a:cs typeface="Tajweed" pitchFamily="2" charset="-78"/>
              </a:rPr>
              <a:t>:</a:t>
            </a:r>
            <a:r>
              <a:rPr lang="ar-SA" sz="4000" dirty="0" smtClean="0">
                <a:latin typeface="Nafees Web Naskh" pitchFamily="2" charset="-78"/>
                <a:cs typeface="Tajweed" pitchFamily="2" charset="-78"/>
              </a:rPr>
              <a:t> </a:t>
            </a:r>
            <a:r>
              <a:rPr lang="ar-SA" sz="4000" dirty="0">
                <a:latin typeface="Nafees Web Naskh" pitchFamily="2" charset="-78"/>
                <a:cs typeface="Tajweed" pitchFamily="2" charset="-78"/>
              </a:rPr>
              <a:t>ولقد يسّرْنَا القرآن للذكر </a:t>
            </a:r>
          </a:p>
        </p:txBody>
      </p:sp>
      <p:sp>
        <p:nvSpPr>
          <p:cNvPr id="2137092" name="Line 4"/>
          <p:cNvSpPr>
            <a:spLocks noChangeShapeType="1"/>
          </p:cNvSpPr>
          <p:nvPr/>
        </p:nvSpPr>
        <p:spPr bwMode="auto">
          <a:xfrm>
            <a:off x="0" y="1295400"/>
            <a:ext cx="9144000" cy="0"/>
          </a:xfrm>
          <a:prstGeom prst="line">
            <a:avLst/>
          </a:prstGeom>
          <a:noFill/>
          <a:ln w="9525">
            <a:solidFill>
              <a:srgbClr val="CC9900"/>
            </a:solidFill>
            <a:round/>
            <a:headEnd/>
            <a:tailEnd/>
          </a:ln>
          <a:effectLst/>
        </p:spPr>
        <p:txBody>
          <a:bodyPr>
            <a:spAutoFit/>
          </a:bodyPr>
          <a:lstStyle/>
          <a:p>
            <a:endParaRPr lang="en-GB">
              <a:solidFill>
                <a:srgbClr val="FFFFFF"/>
              </a:solidFill>
            </a:endParaRPr>
          </a:p>
        </p:txBody>
      </p:sp>
      <p:pic>
        <p:nvPicPr>
          <p:cNvPr id="2137093" name="Picture 5" descr="j0252349"/>
          <p:cNvPicPr>
            <a:picLocks noChangeAspect="1" noChangeArrowheads="1"/>
          </p:cNvPicPr>
          <p:nvPr/>
        </p:nvPicPr>
        <p:blipFill>
          <a:blip r:embed="rId3" cstate="print"/>
          <a:srcRect/>
          <a:stretch>
            <a:fillRect/>
          </a:stretch>
        </p:blipFill>
        <p:spPr bwMode="auto">
          <a:xfrm rot="6063666" flipV="1">
            <a:off x="8194675" y="422275"/>
            <a:ext cx="990600" cy="603250"/>
          </a:xfrm>
          <a:prstGeom prst="rect">
            <a:avLst/>
          </a:prstGeom>
          <a:noFill/>
        </p:spPr>
      </p:pic>
    </p:spTree>
    <p:extLst>
      <p:ext uri="{BB962C8B-B14F-4D97-AF65-F5344CB8AC3E}">
        <p14:creationId xmlns:p14="http://schemas.microsoft.com/office/powerpoint/2010/main" val="15270564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9138" name="Rectangle 2"/>
          <p:cNvSpPr>
            <a:spLocks noGrp="1" noChangeArrowheads="1"/>
          </p:cNvSpPr>
          <p:nvPr>
            <p:ph type="title"/>
          </p:nvPr>
        </p:nvSpPr>
        <p:spPr>
          <a:xfrm>
            <a:off x="152400" y="277813"/>
            <a:ext cx="8229600" cy="1143000"/>
          </a:xfrm>
        </p:spPr>
        <p:txBody>
          <a:bodyPr/>
          <a:lstStyle/>
          <a:p>
            <a:r>
              <a:rPr lang="en-US"/>
              <a:t>Greatness of Allah and His Book</a:t>
            </a:r>
          </a:p>
        </p:txBody>
      </p:sp>
      <p:sp>
        <p:nvSpPr>
          <p:cNvPr id="2139139" name="Rectangle 3"/>
          <p:cNvSpPr>
            <a:spLocks noGrp="1" noChangeArrowheads="1"/>
          </p:cNvSpPr>
          <p:nvPr>
            <p:ph type="body" idx="1"/>
          </p:nvPr>
        </p:nvSpPr>
        <p:spPr>
          <a:xfrm>
            <a:off x="228600" y="1600200"/>
            <a:ext cx="8686800" cy="4911725"/>
          </a:xfrm>
        </p:spPr>
        <p:txBody>
          <a:bodyPr/>
          <a:lstStyle/>
          <a:p>
            <a:pPr marL="804863" indent="-804863" algn="l" rtl="0">
              <a:lnSpc>
                <a:spcPct val="180000"/>
              </a:lnSpc>
              <a:spcBef>
                <a:spcPct val="0"/>
              </a:spcBef>
            </a:pPr>
            <a:r>
              <a:rPr lang="en-US" sz="3600" dirty="0">
                <a:latin typeface="+mj-lt"/>
                <a:cs typeface="Nafees Web Naskh" pitchFamily="2" charset="-78"/>
              </a:rPr>
              <a:t>Ponder for a while on this great universe</a:t>
            </a:r>
          </a:p>
          <a:p>
            <a:pPr marL="804863" indent="-804863" algn="l" rtl="0">
              <a:lnSpc>
                <a:spcPct val="180000"/>
              </a:lnSpc>
              <a:spcBef>
                <a:spcPct val="0"/>
              </a:spcBef>
            </a:pPr>
            <a:r>
              <a:rPr lang="en-US" sz="3600" dirty="0">
                <a:latin typeface="+mj-lt"/>
                <a:cs typeface="Nafees Web Naskh" pitchFamily="2" charset="-78"/>
              </a:rPr>
              <a:t>And His Greatness… and His Book’s</a:t>
            </a:r>
          </a:p>
          <a:p>
            <a:pPr marL="804863" indent="-804863" algn="l" rtl="0">
              <a:lnSpc>
                <a:spcPct val="180000"/>
              </a:lnSpc>
              <a:spcBef>
                <a:spcPct val="0"/>
              </a:spcBef>
            </a:pPr>
            <a:r>
              <a:rPr lang="en-US" sz="3600" dirty="0">
                <a:latin typeface="+mj-lt"/>
                <a:cs typeface="Nafees Web Naskh" pitchFamily="2" charset="-78"/>
              </a:rPr>
              <a:t>Listen to the echo in the skies</a:t>
            </a:r>
          </a:p>
          <a:p>
            <a:pPr marL="804863" indent="-804863" algn="l" rtl="0">
              <a:lnSpc>
                <a:spcPct val="180000"/>
              </a:lnSpc>
              <a:spcBef>
                <a:spcPct val="0"/>
              </a:spcBef>
            </a:pPr>
            <a:r>
              <a:rPr lang="en-US" sz="3600" dirty="0">
                <a:latin typeface="+mj-lt"/>
                <a:cs typeface="Nafees Web Naskh" pitchFamily="2" charset="-78"/>
              </a:rPr>
              <a:t>Feel that Allah is watching me</a:t>
            </a:r>
            <a:endParaRPr lang="ar-SA" sz="3600" dirty="0">
              <a:latin typeface="+mj-lt"/>
              <a:cs typeface="Nafees Web Naskh" pitchFamily="2" charset="-78"/>
            </a:endParaRPr>
          </a:p>
          <a:p>
            <a:pPr marL="804863" indent="-804863" algn="l" rtl="0"/>
            <a:endParaRPr lang="ar-SA" sz="3600" dirty="0">
              <a:latin typeface="+mj-lt"/>
              <a:cs typeface="Nafees Web Naskh" pitchFamily="2" charset="-78"/>
            </a:endParaRPr>
          </a:p>
        </p:txBody>
      </p:sp>
      <p:sp>
        <p:nvSpPr>
          <p:cNvPr id="2139140" name="Line 4"/>
          <p:cNvSpPr>
            <a:spLocks noChangeShapeType="1"/>
          </p:cNvSpPr>
          <p:nvPr/>
        </p:nvSpPr>
        <p:spPr bwMode="auto">
          <a:xfrm>
            <a:off x="0" y="1295400"/>
            <a:ext cx="9144000" cy="0"/>
          </a:xfrm>
          <a:prstGeom prst="line">
            <a:avLst/>
          </a:prstGeom>
          <a:noFill/>
          <a:ln w="9525">
            <a:solidFill>
              <a:srgbClr val="CC9900"/>
            </a:solidFill>
            <a:round/>
            <a:headEnd/>
            <a:tailEnd/>
          </a:ln>
          <a:effectLst/>
        </p:spPr>
        <p:txBody>
          <a:bodyPr>
            <a:spAutoFit/>
          </a:bodyPr>
          <a:lstStyle/>
          <a:p>
            <a:endParaRPr lang="en-GB">
              <a:solidFill>
                <a:srgbClr val="FFFFFF"/>
              </a:solidFill>
            </a:endParaRPr>
          </a:p>
        </p:txBody>
      </p:sp>
      <p:pic>
        <p:nvPicPr>
          <p:cNvPr id="2139141" name="Picture 5" descr="j0252349"/>
          <p:cNvPicPr>
            <a:picLocks noChangeAspect="1" noChangeArrowheads="1"/>
          </p:cNvPicPr>
          <p:nvPr/>
        </p:nvPicPr>
        <p:blipFill>
          <a:blip r:embed="rId3" cstate="print"/>
          <a:srcRect/>
          <a:stretch>
            <a:fillRect/>
          </a:stretch>
        </p:blipFill>
        <p:spPr bwMode="auto">
          <a:xfrm rot="6063666" flipV="1">
            <a:off x="8194675" y="422275"/>
            <a:ext cx="990600" cy="603250"/>
          </a:xfrm>
          <a:prstGeom prst="rect">
            <a:avLst/>
          </a:prstGeom>
          <a:noFill/>
        </p:spPr>
      </p:pic>
    </p:spTree>
    <p:extLst>
      <p:ext uri="{BB962C8B-B14F-4D97-AF65-F5344CB8AC3E}">
        <p14:creationId xmlns:p14="http://schemas.microsoft.com/office/powerpoint/2010/main" val="380268975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1752600" y="304800"/>
            <a:ext cx="7010400" cy="1143000"/>
          </a:xfrm>
        </p:spPr>
        <p:txBody>
          <a:bodyPr/>
          <a:lstStyle/>
          <a:p>
            <a:pPr rtl="0" eaLnBrk="1" hangingPunct="1"/>
            <a:r>
              <a:rPr lang="en-US" sz="5400" dirty="0" smtClean="0">
                <a:cs typeface="Tahoma" pitchFamily="34" charset="0"/>
              </a:rPr>
              <a:t>In three lessons with the parts of </a:t>
            </a:r>
            <a:r>
              <a:rPr lang="en-US" sz="5400" dirty="0" err="1" smtClean="0">
                <a:cs typeface="Tahoma" pitchFamily="34" charset="0"/>
              </a:rPr>
              <a:t>Salah</a:t>
            </a:r>
            <a:r>
              <a:rPr lang="en-US" sz="5400" dirty="0" smtClean="0">
                <a:cs typeface="Tahoma" pitchFamily="34" charset="0"/>
              </a:rPr>
              <a:t> we</a:t>
            </a:r>
            <a:endParaRPr lang="en-US" sz="4400" dirty="0" smtClean="0">
              <a:cs typeface="Tahoma" pitchFamily="34" charset="0"/>
            </a:endParaRPr>
          </a:p>
        </p:txBody>
      </p:sp>
      <p:sp>
        <p:nvSpPr>
          <p:cNvPr id="46084" name="Rectangle 4"/>
          <p:cNvSpPr>
            <a:spLocks noGrp="1" noChangeArrowheads="1"/>
          </p:cNvSpPr>
          <p:nvPr>
            <p:ph type="body" sz="half" idx="1"/>
          </p:nvPr>
        </p:nvSpPr>
        <p:spPr>
          <a:xfrm>
            <a:off x="1524000" y="2027238"/>
            <a:ext cx="7620000" cy="4525962"/>
          </a:xfrm>
        </p:spPr>
        <p:txBody>
          <a:bodyPr/>
          <a:lstStyle/>
          <a:p>
            <a:pPr algn="ctr" eaLnBrk="1" hangingPunct="1">
              <a:buFont typeface="Wingdings" pitchFamily="2" charset="2"/>
              <a:buNone/>
            </a:pPr>
            <a:r>
              <a:rPr lang="en-US" sz="3600" b="1" dirty="0" smtClean="0"/>
              <a:t>Learned 17 words which occur in Quran almost 5958 times</a:t>
            </a:r>
            <a:endParaRPr lang="en-US" sz="2800" dirty="0" smtClean="0">
              <a:latin typeface="Alvi Nastaleeq" pitchFamily="2" charset="-78"/>
              <a:cs typeface="Alvi Nastaleeq" pitchFamily="2" charset="-78"/>
            </a:endParaRPr>
          </a:p>
          <a:p>
            <a:pPr algn="ctr" eaLnBrk="1" hangingPunct="1">
              <a:buFont typeface="Wingdings" pitchFamily="2" charset="2"/>
              <a:buNone/>
            </a:pPr>
            <a:endParaRPr lang="en-US" sz="4000" dirty="0" smtClean="0">
              <a:latin typeface="Alvi Nastaleeq" pitchFamily="2" charset="-78"/>
              <a:cs typeface="Alvi Nastaleeq" pitchFamily="2" charset="-78"/>
            </a:endParaRPr>
          </a:p>
          <a:p>
            <a:pPr algn="ctr" eaLnBrk="1" hangingPunct="1">
              <a:buFont typeface="Wingdings" pitchFamily="2" charset="2"/>
              <a:buNone/>
            </a:pPr>
            <a:endParaRPr lang="ur-PK" sz="4000" dirty="0" smtClean="0">
              <a:latin typeface="Alvi Nastaleeq" pitchFamily="2" charset="-78"/>
              <a:cs typeface="Alvi Nastaleeq" pitchFamily="2" charset="-78"/>
            </a:endParaRPr>
          </a:p>
          <a:p>
            <a:pPr algn="ctr" eaLnBrk="1" hangingPunct="1">
              <a:buFont typeface="Wingdings" pitchFamily="2" charset="2"/>
              <a:buNone/>
            </a:pPr>
            <a:r>
              <a:rPr lang="en-US" dirty="0" smtClean="0">
                <a:cs typeface="Tahoma" pitchFamily="34" charset="0"/>
              </a:rPr>
              <a:t>There are 4,500 words in Quran which are repeated almost 78,000 times</a:t>
            </a:r>
            <a:endParaRPr lang="ur-PK" dirty="0" smtClean="0">
              <a:cs typeface="Tahoma" pitchFamily="34" charset="0"/>
            </a:endParaRPr>
          </a:p>
        </p:txBody>
      </p:sp>
      <p:sp>
        <p:nvSpPr>
          <p:cNvPr id="10" name="Rectangle 2"/>
          <p:cNvSpPr>
            <a:spLocks noChangeArrowheads="1"/>
          </p:cNvSpPr>
          <p:nvPr/>
        </p:nvSpPr>
        <p:spPr bwMode="auto">
          <a:xfrm>
            <a:off x="0" y="0"/>
            <a:ext cx="1295400" cy="6858000"/>
          </a:xfrm>
          <a:prstGeom prst="rect">
            <a:avLst/>
          </a:prstGeom>
          <a:solidFill>
            <a:schemeClr val="tx1"/>
          </a:solidFill>
          <a:ln w="9525">
            <a:solidFill>
              <a:srgbClr val="003300"/>
            </a:solidFill>
            <a:miter lim="800000"/>
            <a:headEnd/>
            <a:tailEnd/>
          </a:ln>
        </p:spPr>
        <p:txBody>
          <a:bodyPr wrap="none" anchor="ctr"/>
          <a:lstStyle/>
          <a:p>
            <a:pPr algn="ctr"/>
            <a:endParaRPr lang="en-US">
              <a:solidFill>
                <a:srgbClr val="FFFFFF"/>
              </a:solidFill>
            </a:endParaRPr>
          </a:p>
        </p:txBody>
      </p:sp>
      <p:sp>
        <p:nvSpPr>
          <p:cNvPr id="11" name="Rectangle 5"/>
          <p:cNvSpPr>
            <a:spLocks noChangeArrowheads="1"/>
          </p:cNvSpPr>
          <p:nvPr/>
        </p:nvSpPr>
        <p:spPr bwMode="auto">
          <a:xfrm>
            <a:off x="190500" y="381000"/>
            <a:ext cx="914400" cy="6477000"/>
          </a:xfrm>
          <a:prstGeom prst="rect">
            <a:avLst/>
          </a:prstGeom>
          <a:solidFill>
            <a:srgbClr val="FFD5AB"/>
          </a:solidFill>
          <a:ln w="9525">
            <a:solidFill>
              <a:srgbClr val="003300"/>
            </a:solidFill>
            <a:miter lim="800000"/>
            <a:headEnd/>
            <a:tailEnd/>
          </a:ln>
        </p:spPr>
        <p:txBody>
          <a:bodyPr wrap="none" anchor="ctr"/>
          <a:lstStyle/>
          <a:p>
            <a:endParaRPr lang="en-US">
              <a:solidFill>
                <a:srgbClr val="FFFFFF"/>
              </a:solidFill>
            </a:endParaRPr>
          </a:p>
        </p:txBody>
      </p:sp>
      <p:sp>
        <p:nvSpPr>
          <p:cNvPr id="12" name="Rectangle 6"/>
          <p:cNvSpPr>
            <a:spLocks noChangeArrowheads="1"/>
          </p:cNvSpPr>
          <p:nvPr/>
        </p:nvSpPr>
        <p:spPr bwMode="auto">
          <a:xfrm>
            <a:off x="190500" y="6172200"/>
            <a:ext cx="914400" cy="685800"/>
          </a:xfrm>
          <a:prstGeom prst="rect">
            <a:avLst/>
          </a:prstGeom>
          <a:solidFill>
            <a:srgbClr val="FF0000"/>
          </a:solidFill>
          <a:ln w="9525">
            <a:solidFill>
              <a:srgbClr val="003300"/>
            </a:solidFill>
            <a:miter lim="800000"/>
            <a:headEnd/>
            <a:tailEnd/>
          </a:ln>
        </p:spPr>
        <p:txBody>
          <a:bodyPr wrap="none" anchor="ctr"/>
          <a:lstStyle/>
          <a:p>
            <a:endParaRPr lang="en-US">
              <a:solidFill>
                <a:srgbClr val="FFFFFF"/>
              </a:solidFill>
            </a:endParaRPr>
          </a:p>
        </p:txBody>
      </p:sp>
      <p:sp>
        <p:nvSpPr>
          <p:cNvPr id="13" name="AutoShape 7"/>
          <p:cNvSpPr>
            <a:spLocks noChangeArrowheads="1"/>
          </p:cNvSpPr>
          <p:nvPr/>
        </p:nvSpPr>
        <p:spPr bwMode="auto">
          <a:xfrm>
            <a:off x="333375" y="6172200"/>
            <a:ext cx="609600" cy="685800"/>
          </a:xfrm>
          <a:prstGeom prst="upArrow">
            <a:avLst>
              <a:gd name="adj1" fmla="val 50000"/>
              <a:gd name="adj2" fmla="val 53125"/>
            </a:avLst>
          </a:prstGeom>
          <a:solidFill>
            <a:srgbClr val="FFFF00"/>
          </a:solidFill>
          <a:ln w="9525">
            <a:solidFill>
              <a:srgbClr val="003300"/>
            </a:solidFill>
            <a:miter lim="800000"/>
            <a:headEnd/>
            <a:tailEnd/>
          </a:ln>
        </p:spPr>
        <p:txBody>
          <a:bodyPr vert="eaVert" wrap="none" anchor="ctr"/>
          <a:lstStyle/>
          <a:p>
            <a:endParaRPr lang="en-US">
              <a:solidFill>
                <a:srgbClr val="FFFFFF"/>
              </a:solidFill>
            </a:endParaRPr>
          </a:p>
        </p:txBody>
      </p:sp>
      <p:sp>
        <p:nvSpPr>
          <p:cNvPr id="14" name="Text Box 8"/>
          <p:cNvSpPr txBox="1">
            <a:spLocks noChangeArrowheads="1"/>
          </p:cNvSpPr>
          <p:nvPr/>
        </p:nvSpPr>
        <p:spPr bwMode="auto">
          <a:xfrm>
            <a:off x="228600" y="5791200"/>
            <a:ext cx="1219200" cy="427037"/>
          </a:xfrm>
          <a:prstGeom prst="rect">
            <a:avLst/>
          </a:prstGeom>
          <a:noFill/>
          <a:ln w="9525">
            <a:noFill/>
            <a:miter lim="800000"/>
            <a:headEnd/>
            <a:tailEnd/>
          </a:ln>
        </p:spPr>
        <p:txBody>
          <a:bodyPr>
            <a:spAutoFit/>
          </a:bodyPr>
          <a:lstStyle/>
          <a:p>
            <a:r>
              <a:rPr lang="en-US" sz="2200" dirty="0" smtClean="0">
                <a:solidFill>
                  <a:srgbClr val="003366"/>
                </a:solidFill>
                <a:latin typeface="Arial" pitchFamily="34" charset="0"/>
                <a:cs typeface="Arial" pitchFamily="34" charset="0"/>
              </a:rPr>
              <a:t>5,958</a:t>
            </a:r>
            <a:endParaRPr lang="en-US" sz="2200" dirty="0">
              <a:solidFill>
                <a:srgbClr val="003366"/>
              </a:solidFill>
              <a:latin typeface="Arial" pitchFamily="34" charset="0"/>
              <a:cs typeface="Arial" pitchFamily="34" charset="0"/>
            </a:endParaRPr>
          </a:p>
        </p:txBody>
      </p:sp>
      <p:sp>
        <p:nvSpPr>
          <p:cNvPr id="15" name="Text Box 9"/>
          <p:cNvSpPr txBox="1">
            <a:spLocks noChangeArrowheads="1"/>
          </p:cNvSpPr>
          <p:nvPr/>
        </p:nvSpPr>
        <p:spPr bwMode="auto">
          <a:xfrm>
            <a:off x="152400" y="30163"/>
            <a:ext cx="1219200" cy="427037"/>
          </a:xfrm>
          <a:prstGeom prst="rect">
            <a:avLst/>
          </a:prstGeom>
          <a:noFill/>
          <a:ln w="9525">
            <a:noFill/>
            <a:miter lim="800000"/>
            <a:headEnd/>
            <a:tailEnd/>
          </a:ln>
        </p:spPr>
        <p:txBody>
          <a:bodyPr>
            <a:spAutoFit/>
          </a:bodyPr>
          <a:lstStyle/>
          <a:p>
            <a:r>
              <a:rPr lang="en-US" sz="2200">
                <a:solidFill>
                  <a:srgbClr val="003366"/>
                </a:solidFill>
                <a:latin typeface="Arial" pitchFamily="34" charset="0"/>
                <a:cs typeface="Arial" pitchFamily="34" charset="0"/>
              </a:rPr>
              <a:t>78,000</a:t>
            </a:r>
          </a:p>
        </p:txBody>
      </p:sp>
    </p:spTree>
    <p:extLst>
      <p:ext uri="{BB962C8B-B14F-4D97-AF65-F5344CB8AC3E}">
        <p14:creationId xmlns:p14="http://schemas.microsoft.com/office/powerpoint/2010/main" val="8155013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457200"/>
            <a:ext cx="8229600" cy="1143000"/>
          </a:xfrm>
        </p:spPr>
        <p:txBody>
          <a:bodyPr/>
          <a:lstStyle/>
          <a:p>
            <a:pPr eaLnBrk="1" hangingPunct="1"/>
            <a:r>
              <a:rPr lang="en-US" sz="4400" smtClean="0">
                <a:cs typeface="Tahoma" pitchFamily="34" charset="0"/>
              </a:rPr>
              <a:t>The best amongst you is the one learns and teaches Quran</a:t>
            </a:r>
            <a:endParaRPr lang="ar-SA" sz="4400" smtClean="0">
              <a:cs typeface="Tahoma" pitchFamily="34" charset="0"/>
            </a:endParaRPr>
          </a:p>
        </p:txBody>
      </p:sp>
      <p:sp>
        <p:nvSpPr>
          <p:cNvPr id="47107" name="Rectangle 3"/>
          <p:cNvSpPr>
            <a:spLocks noGrp="1" noChangeArrowheads="1"/>
          </p:cNvSpPr>
          <p:nvPr>
            <p:ph type="body" idx="1"/>
          </p:nvPr>
        </p:nvSpPr>
        <p:spPr>
          <a:xfrm>
            <a:off x="-228600" y="1981200"/>
            <a:ext cx="8686800" cy="2209800"/>
          </a:xfrm>
        </p:spPr>
        <p:txBody>
          <a:bodyPr/>
          <a:lstStyle/>
          <a:p>
            <a:pPr marL="990600" lvl="1" indent="-250825" algn="ctr">
              <a:buFont typeface="Symbol" pitchFamily="18" charset="2"/>
              <a:buNone/>
            </a:pPr>
            <a:r>
              <a:rPr lang="en-US" sz="3200" b="1" smtClean="0">
                <a:cs typeface="Tahoma" pitchFamily="34" charset="0"/>
              </a:rPr>
              <a:t>Allah has chosen you to learn Qur’an.  Thank Him &amp; don’t reject his selection by walking away!</a:t>
            </a:r>
          </a:p>
          <a:p>
            <a:pPr marL="990600" lvl="1" indent="-250825" algn="ctr">
              <a:buFont typeface="Symbol" pitchFamily="18" charset="2"/>
              <a:buNone/>
            </a:pPr>
            <a:r>
              <a:rPr lang="en-US" sz="3200" b="1" smtClean="0">
                <a:cs typeface="Tahoma" pitchFamily="34" charset="0"/>
              </a:rPr>
              <a:t>Don’t give up!  </a:t>
            </a:r>
          </a:p>
        </p:txBody>
      </p:sp>
      <p:sp>
        <p:nvSpPr>
          <p:cNvPr id="47108" name="Rectangle 4"/>
          <p:cNvSpPr>
            <a:spLocks noChangeArrowheads="1"/>
          </p:cNvSpPr>
          <p:nvPr/>
        </p:nvSpPr>
        <p:spPr bwMode="auto">
          <a:xfrm>
            <a:off x="457200" y="4845050"/>
            <a:ext cx="8285163" cy="1555750"/>
          </a:xfrm>
          <a:prstGeom prst="rect">
            <a:avLst/>
          </a:prstGeom>
          <a:noFill/>
          <a:ln w="9525" algn="ctr">
            <a:noFill/>
            <a:miter lim="800000"/>
            <a:headEnd/>
            <a:tailEnd/>
          </a:ln>
        </p:spPr>
        <p:txBody>
          <a:bodyPr anchor="ctr">
            <a:spAutoFit/>
          </a:bodyPr>
          <a:lstStyle/>
          <a:p>
            <a:pPr algn="ctr" rtl="1">
              <a:spcBef>
                <a:spcPct val="0"/>
              </a:spcBef>
            </a:pPr>
            <a:r>
              <a:rPr lang="ar-SA">
                <a:solidFill>
                  <a:srgbClr val="FFFFFF"/>
                </a:solidFill>
                <a:cs typeface="Traditional Arabic" pitchFamily="18" charset="-78"/>
              </a:rPr>
              <a:t>سُبْحَانَ اللهِ وَبِحَمْدِهِ سُبْحَانَكَ اللهُمَّ وَبِحَمْدِكَ </a:t>
            </a:r>
          </a:p>
          <a:p>
            <a:pPr algn="ctr" rtl="1">
              <a:spcBef>
                <a:spcPct val="0"/>
              </a:spcBef>
            </a:pPr>
            <a:r>
              <a:rPr lang="ar-SA">
                <a:solidFill>
                  <a:srgbClr val="FFFFFF"/>
                </a:solidFill>
                <a:cs typeface="Traditional Arabic" pitchFamily="18" charset="-78"/>
              </a:rPr>
              <a:t>نَشْهَدُ أَن لاَّ إِلَهَ إِلاَّ أَنْتَ نَسْتَغْفِرُكَ وَنَتُوبُ إِلَيْكَ</a:t>
            </a:r>
          </a:p>
        </p:txBody>
      </p:sp>
    </p:spTree>
    <p:extLst>
      <p:ext uri="{BB962C8B-B14F-4D97-AF65-F5344CB8AC3E}">
        <p14:creationId xmlns:p14="http://schemas.microsoft.com/office/powerpoint/2010/main" val="226962205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429000" y="76200"/>
            <a:ext cx="2514600" cy="1403350"/>
          </a:xfrm>
          <a:prstGeom prst="rect">
            <a:avLst/>
          </a:prstGeom>
          <a:noFill/>
          <a:ln w="9525" algn="ctr">
            <a:noFill/>
            <a:miter lim="800000"/>
            <a:headEnd/>
            <a:tailEnd/>
          </a:ln>
        </p:spPr>
        <p:txBody>
          <a:bodyPr>
            <a:spAutoFit/>
          </a:bodyPr>
          <a:lstStyle/>
          <a:p>
            <a:pPr algn="ctr"/>
            <a:r>
              <a:rPr lang="en-US" sz="8600" b="0">
                <a:solidFill>
                  <a:srgbClr val="FFFFFF"/>
                </a:solidFill>
                <a:latin typeface="Alvi Nastaleeq" pitchFamily="2" charset="-78"/>
                <a:sym typeface="AGA Arabesque" pitchFamily="2" charset="2"/>
              </a:rPr>
              <a:t></a:t>
            </a:r>
          </a:p>
        </p:txBody>
      </p:sp>
      <p:sp>
        <p:nvSpPr>
          <p:cNvPr id="3075" name="Rectangle 3"/>
          <p:cNvSpPr>
            <a:spLocks noGrp="1" noChangeArrowheads="1"/>
          </p:cNvSpPr>
          <p:nvPr>
            <p:ph type="ctrTitle" idx="4294967295"/>
          </p:nvPr>
        </p:nvSpPr>
        <p:spPr>
          <a:xfrm>
            <a:off x="0" y="2743200"/>
            <a:ext cx="9144000" cy="1828800"/>
          </a:xfrm>
        </p:spPr>
        <p:txBody>
          <a:bodyPr/>
          <a:lstStyle/>
          <a:p>
            <a:pPr eaLnBrk="1" hangingPunct="1"/>
            <a:r>
              <a:rPr lang="en-US" sz="4800" b="1" smtClean="0">
                <a:solidFill>
                  <a:srgbClr val="FFFF00"/>
                </a:solidFill>
                <a:cs typeface="Tahoma" pitchFamily="34" charset="0"/>
              </a:rPr>
              <a:t>Understand Qur’an &amp; Salah</a:t>
            </a:r>
            <a:r>
              <a:rPr lang="ur-PK" sz="23900" smtClean="0">
                <a:solidFill>
                  <a:srgbClr val="FFFF00"/>
                </a:solidFill>
                <a:cs typeface="Tahoma" pitchFamily="34" charset="0"/>
              </a:rPr>
              <a:t/>
            </a:r>
            <a:br>
              <a:rPr lang="ur-PK" sz="23900" smtClean="0">
                <a:solidFill>
                  <a:srgbClr val="FFFF00"/>
                </a:solidFill>
                <a:cs typeface="Tahoma" pitchFamily="34" charset="0"/>
              </a:rPr>
            </a:br>
            <a:r>
              <a:rPr lang="en-US" sz="2800" b="1" smtClean="0">
                <a:solidFill>
                  <a:srgbClr val="FFFF00"/>
                </a:solidFill>
                <a:cs typeface="Tahoma" pitchFamily="34" charset="0"/>
              </a:rPr>
              <a:t>The Easy Way</a:t>
            </a:r>
            <a:r>
              <a:rPr lang="ar-SA" sz="4800" smtClean="0">
                <a:solidFill>
                  <a:srgbClr val="FFFF00"/>
                </a:solidFill>
                <a:cs typeface="Tahoma" pitchFamily="34" charset="0"/>
              </a:rPr>
              <a:t/>
            </a:r>
            <a:br>
              <a:rPr lang="ar-SA" sz="4800" smtClean="0">
                <a:solidFill>
                  <a:srgbClr val="FFFF00"/>
                </a:solidFill>
                <a:cs typeface="Tahoma" pitchFamily="34" charset="0"/>
              </a:rPr>
            </a:br>
            <a:r>
              <a:rPr lang="en-US" sz="2400" smtClean="0">
                <a:solidFill>
                  <a:srgbClr val="FFFF00"/>
                </a:solidFill>
                <a:cs typeface="Tahoma" pitchFamily="34" charset="0"/>
              </a:rPr>
              <a:t/>
            </a:r>
            <a:br>
              <a:rPr lang="en-US" sz="2400" smtClean="0">
                <a:solidFill>
                  <a:srgbClr val="FFFF00"/>
                </a:solidFill>
                <a:cs typeface="Tahoma" pitchFamily="34" charset="0"/>
              </a:rPr>
            </a:br>
            <a:endParaRPr lang="en-US" sz="4400" smtClean="0">
              <a:solidFill>
                <a:srgbClr val="FFFF00"/>
              </a:solidFill>
              <a:cs typeface="Tahoma" pitchFamily="34" charset="0"/>
            </a:endParaRPr>
          </a:p>
        </p:txBody>
      </p:sp>
      <p:sp>
        <p:nvSpPr>
          <p:cNvPr id="3076" name="Rectangle 4"/>
          <p:cNvSpPr>
            <a:spLocks noGrp="1" noChangeArrowheads="1"/>
          </p:cNvSpPr>
          <p:nvPr>
            <p:ph type="subTitle" idx="4294967295"/>
          </p:nvPr>
        </p:nvSpPr>
        <p:spPr>
          <a:xfrm>
            <a:off x="1371600" y="4800600"/>
            <a:ext cx="6400800" cy="1752600"/>
          </a:xfrm>
        </p:spPr>
        <p:txBody>
          <a:bodyPr/>
          <a:lstStyle/>
          <a:p>
            <a:pPr marL="0" indent="0" algn="ctr" rtl="0" eaLnBrk="1" hangingPunct="1">
              <a:buFont typeface="Wingdings" pitchFamily="2" charset="2"/>
              <a:buNone/>
            </a:pPr>
            <a:r>
              <a:rPr lang="en-US" sz="4000" b="1" dirty="0" smtClean="0">
                <a:solidFill>
                  <a:schemeClr val="tx1"/>
                </a:solidFill>
                <a:cs typeface="Tahoma" pitchFamily="34" charset="0"/>
              </a:rPr>
              <a:t>Lesson -4a</a:t>
            </a:r>
          </a:p>
        </p:txBody>
      </p:sp>
    </p:spTree>
    <p:extLst>
      <p:ext uri="{BB962C8B-B14F-4D97-AF65-F5344CB8AC3E}">
        <p14:creationId xmlns:p14="http://schemas.microsoft.com/office/powerpoint/2010/main" val="39526668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57200" y="457200"/>
            <a:ext cx="8229600" cy="768350"/>
          </a:xfrm>
          <a:prstGeom prst="rect">
            <a:avLst/>
          </a:prstGeom>
          <a:noFill/>
          <a:ln w="9525">
            <a:noFill/>
            <a:miter lim="800000"/>
            <a:headEnd/>
            <a:tailEnd/>
          </a:ln>
        </p:spPr>
        <p:txBody>
          <a:bodyPr anchor="ctr"/>
          <a:lstStyle/>
          <a:p>
            <a:pPr algn="ctr" eaLnBrk="0" hangingPunct="0">
              <a:spcBef>
                <a:spcPct val="0"/>
              </a:spcBef>
            </a:pPr>
            <a:r>
              <a:rPr lang="en-US">
                <a:solidFill>
                  <a:srgbClr val="FFFFFF"/>
                </a:solidFill>
                <a:cs typeface="Tahoma" pitchFamily="34" charset="0"/>
              </a:rPr>
              <a:t>In this lesson…</a:t>
            </a:r>
          </a:p>
        </p:txBody>
      </p:sp>
      <p:graphicFrame>
        <p:nvGraphicFramePr>
          <p:cNvPr id="186390" name="Group 22"/>
          <p:cNvGraphicFramePr>
            <a:graphicFrameLocks noGrp="1"/>
          </p:cNvGraphicFramePr>
          <p:nvPr/>
        </p:nvGraphicFramePr>
        <p:xfrm>
          <a:off x="152400" y="1600200"/>
          <a:ext cx="8839200" cy="3339783"/>
        </p:xfrm>
        <a:graphic>
          <a:graphicData uri="http://schemas.openxmlformats.org/drawingml/2006/table">
            <a:tbl>
              <a:tblPr/>
              <a:tblGrid>
                <a:gridCol w="8839200"/>
              </a:tblGrid>
              <a:tr h="1101725">
                <a:tc>
                  <a:txBody>
                    <a:bodyPr/>
                    <a:lstStyle/>
                    <a:p>
                      <a:pPr marL="0" marR="0" lvl="0" indent="0" algn="l" defTabSz="914400" rtl="0" eaLnBrk="0" fontAlgn="base" latinLnBrk="0" hangingPunct="0">
                        <a:lnSpc>
                          <a:spcPct val="140000"/>
                        </a:lnSpc>
                        <a:spcBef>
                          <a:spcPct val="20000"/>
                        </a:spcBef>
                        <a:spcAft>
                          <a:spcPct val="0"/>
                        </a:spcAft>
                        <a:buClr>
                          <a:srgbClr val="FFFFFF"/>
                        </a:buClr>
                        <a:buSzPct val="90000"/>
                        <a:buFont typeface="Wingdings" pitchFamily="2" charset="2"/>
                        <a:buNone/>
                        <a:tabLst/>
                      </a:pPr>
                      <a:r>
                        <a:rPr kumimoji="0" lang="en-US" sz="3600" b="1" i="0" u="none" strike="noStrike" cap="none" normalizeH="0" baseline="0" dirty="0" smtClean="0">
                          <a:ln>
                            <a:noFill/>
                          </a:ln>
                          <a:solidFill>
                            <a:srgbClr val="FFFF00"/>
                          </a:solidFill>
                          <a:effectLst/>
                          <a:latin typeface="Tahoma" pitchFamily="34" charset="0"/>
                          <a:cs typeface="Nafees Web Naskh" pitchFamily="2" charset="-78"/>
                        </a:rPr>
                        <a:t>Qur</a:t>
                      </a:r>
                      <a:r>
                        <a:rPr kumimoji="0" lang="en-US" sz="3600" b="1" i="0" u="none" strike="noStrike" cap="none" normalizeH="0" baseline="0" dirty="0" smtClean="0">
                          <a:ln>
                            <a:noFill/>
                          </a:ln>
                          <a:solidFill>
                            <a:srgbClr val="FFFF00"/>
                          </a:solidFill>
                          <a:effectLst/>
                          <a:latin typeface="Nafees Web Naskh"/>
                          <a:cs typeface="Nafees Web Naskh" pitchFamily="2" charset="-78"/>
                        </a:rPr>
                        <a:t>’</a:t>
                      </a:r>
                      <a:r>
                        <a:rPr kumimoji="0" lang="en-US" sz="3600" b="1" i="0" u="none" strike="noStrike" cap="none" normalizeH="0" baseline="0" dirty="0" smtClean="0">
                          <a:ln>
                            <a:noFill/>
                          </a:ln>
                          <a:solidFill>
                            <a:srgbClr val="FFFF00"/>
                          </a:solidFill>
                          <a:effectLst/>
                          <a:latin typeface="Tahoma" pitchFamily="34" charset="0"/>
                          <a:cs typeface="Nafees Web Naskh" pitchFamily="2" charset="-78"/>
                        </a:rPr>
                        <a:t>an:</a:t>
                      </a:r>
                      <a:r>
                        <a:rPr kumimoji="0" lang="en-US" sz="2800" b="1" i="0" u="none" strike="noStrike" cap="none" normalizeH="0" baseline="0" dirty="0" smtClean="0">
                          <a:ln>
                            <a:noFill/>
                          </a:ln>
                          <a:solidFill>
                            <a:srgbClr val="FFFF00"/>
                          </a:solidFill>
                          <a:effectLst/>
                          <a:latin typeface="Tahoma" pitchFamily="34" charset="0"/>
                          <a:cs typeface="Nafees Web Naskh" pitchFamily="2" charset="-78"/>
                        </a:rPr>
                        <a:t>	   </a:t>
                      </a:r>
                      <a:r>
                        <a:rPr kumimoji="0" lang="ar-SA" sz="2800" b="1" i="0" u="none" strike="noStrike" cap="none" normalizeH="0" baseline="0" dirty="0" smtClean="0">
                          <a:ln>
                            <a:noFill/>
                          </a:ln>
                          <a:solidFill>
                            <a:srgbClr val="FFFF00"/>
                          </a:solidFill>
                          <a:effectLst/>
                          <a:latin typeface="Tahoma" pitchFamily="34" charset="0"/>
                          <a:cs typeface="Nafees Web Naskh" pitchFamily="2" charset="-78"/>
                        </a:rPr>
                        <a:t>       </a:t>
                      </a:r>
                      <a:r>
                        <a:rPr kumimoji="0" lang="en-US" sz="2800" b="1" i="0" u="none" strike="noStrike" cap="none" normalizeH="0" baseline="0" dirty="0" smtClean="0">
                          <a:ln>
                            <a:noFill/>
                          </a:ln>
                          <a:solidFill>
                            <a:srgbClr val="FFFF00"/>
                          </a:solidFill>
                          <a:effectLst/>
                          <a:latin typeface="Tahoma" pitchFamily="34" charset="0"/>
                          <a:cs typeface="Nafees Web Naskh" pitchFamily="2" charset="-78"/>
                        </a:rPr>
                        <a:t>Al-</a:t>
                      </a:r>
                      <a:r>
                        <a:rPr kumimoji="0" lang="en-US" sz="2800" b="1" i="0" u="none" strike="noStrike" cap="none" normalizeH="0" baseline="0" dirty="0" err="1" smtClean="0">
                          <a:ln>
                            <a:noFill/>
                          </a:ln>
                          <a:solidFill>
                            <a:srgbClr val="FFFF00"/>
                          </a:solidFill>
                          <a:effectLst/>
                          <a:latin typeface="Tahoma" pitchFamily="34" charset="0"/>
                          <a:cs typeface="Nafees Web Naskh" pitchFamily="2" charset="-78"/>
                        </a:rPr>
                        <a:t>Fatihah</a:t>
                      </a:r>
                      <a:r>
                        <a:rPr kumimoji="0" lang="en-US" sz="2800" b="1" i="0" u="none" strike="noStrike" cap="none" normalizeH="0" baseline="0" dirty="0" smtClean="0">
                          <a:ln>
                            <a:noFill/>
                          </a:ln>
                          <a:solidFill>
                            <a:srgbClr val="FFFF00"/>
                          </a:solidFill>
                          <a:effectLst/>
                          <a:latin typeface="Tahoma" pitchFamily="34" charset="0"/>
                          <a:cs typeface="Nafees Web Naskh" pitchFamily="2" charset="-78"/>
                        </a:rPr>
                        <a:t> (Verses 6-7)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00"/>
                    </a:solidFill>
                  </a:tcPr>
                </a:tc>
              </a:tr>
              <a:tr h="1049338">
                <a:tc>
                  <a:txBody>
                    <a:bodyPr/>
                    <a:lstStyle/>
                    <a:p>
                      <a:pPr marL="0" marR="0" lvl="0" indent="0" algn="l" defTabSz="914400" rtl="0"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en-US" sz="3600" b="1" i="0" u="none" strike="noStrike" cap="none" normalizeH="0" baseline="0" smtClean="0">
                          <a:ln>
                            <a:noFill/>
                          </a:ln>
                          <a:solidFill>
                            <a:srgbClr val="FFFF00"/>
                          </a:solidFill>
                          <a:effectLst/>
                          <a:latin typeface="Tahoma" pitchFamily="34" charset="0"/>
                          <a:cs typeface="Tahoma" pitchFamily="34" charset="0"/>
                        </a:rPr>
                        <a:t>Grammar </a:t>
                      </a:r>
                      <a:r>
                        <a:rPr kumimoji="0" lang="en-US" altLang="zh-TW" sz="4000" b="0" i="0" u="none" strike="noStrike" cap="none" normalizeH="0" baseline="0" smtClean="0">
                          <a:ln>
                            <a:noFill/>
                          </a:ln>
                          <a:solidFill>
                            <a:srgbClr val="FFFF00"/>
                          </a:solidFill>
                          <a:effectLst/>
                          <a:latin typeface="Nafees Naskh" pitchFamily="2" charset="-78"/>
                          <a:ea typeface="PMingLiU" pitchFamily="18" charset="-120"/>
                          <a:cs typeface="Nafees Web Naskh" pitchFamily="2" charset="-78"/>
                        </a:rPr>
                        <a:t>:</a:t>
                      </a:r>
                      <a:r>
                        <a:rPr kumimoji="0" lang="ar-SA" altLang="zh-TW" sz="4000" b="0" i="0" u="none" strike="noStrike" cap="none" normalizeH="0" baseline="0" smtClean="0">
                          <a:ln>
                            <a:noFill/>
                          </a:ln>
                          <a:solidFill>
                            <a:srgbClr val="FFFF00"/>
                          </a:solidFill>
                          <a:effectLst/>
                          <a:latin typeface="Nafees Naskh" pitchFamily="2" charset="-78"/>
                          <a:cs typeface="Nafees Web Naskh" pitchFamily="2" charset="-78"/>
                        </a:rPr>
                        <a:t>     </a:t>
                      </a:r>
                      <a:r>
                        <a:rPr kumimoji="0" lang="en-US" altLang="zh-TW" sz="4000" b="0" i="0" u="none" strike="noStrike" cap="none" normalizeH="0" baseline="0" smtClean="0">
                          <a:ln>
                            <a:noFill/>
                          </a:ln>
                          <a:solidFill>
                            <a:srgbClr val="FFFF00"/>
                          </a:solidFill>
                          <a:effectLst/>
                          <a:latin typeface="Nafees Naskh" pitchFamily="2" charset="-78"/>
                          <a:ea typeface="PMingLiU" pitchFamily="18" charset="-120"/>
                          <a:cs typeface="Nafees Web Naskh" pitchFamily="2" charset="-78"/>
                        </a:rPr>
                        <a:t> </a:t>
                      </a:r>
                      <a:r>
                        <a:rPr kumimoji="0" lang="ar-SA" sz="2800" b="0" i="0" u="none" strike="noStrike" cap="none" normalizeH="0" baseline="0" smtClean="0">
                          <a:ln>
                            <a:noFill/>
                          </a:ln>
                          <a:solidFill>
                            <a:srgbClr val="FFFF00"/>
                          </a:solidFill>
                          <a:effectLst/>
                          <a:latin typeface="Tahoma" pitchFamily="34" charset="0"/>
                          <a:cs typeface="Majidi" pitchFamily="2" charset="-78"/>
                        </a:rPr>
                        <a:t>مُسْلِمةٌ،الْمُسْلِمَةُ، هِيَ، رَبُّهَا</a:t>
                      </a:r>
                      <a:endParaRPr kumimoji="0" lang="en-US" sz="2800" b="0" i="0" u="none" strike="noStrike" cap="none" normalizeH="0" baseline="0" smtClean="0">
                        <a:ln>
                          <a:noFill/>
                        </a:ln>
                        <a:solidFill>
                          <a:srgbClr val="FFFF00"/>
                        </a:solidFill>
                        <a:effectLst/>
                        <a:latin typeface="Tahoma" pitchFamily="34" charset="0"/>
                        <a:cs typeface="Majidi"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r>
              <a:tr h="1049338">
                <a:tc>
                  <a:txBody>
                    <a:bodyPr/>
                    <a:lstStyle/>
                    <a:p>
                      <a:pPr marL="0" marR="0" lvl="0" indent="0" algn="l" defTabSz="914400" rtl="0"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en-US" sz="3600" b="1" i="0" u="none" strike="noStrike" cap="none" normalizeH="0" baseline="0" dirty="0" smtClean="0">
                          <a:ln>
                            <a:noFill/>
                          </a:ln>
                          <a:solidFill>
                            <a:srgbClr val="FFFF00"/>
                          </a:solidFill>
                          <a:effectLst/>
                          <a:latin typeface="Tahoma" pitchFamily="34" charset="0"/>
                          <a:cs typeface="Nafees Web Naskh" pitchFamily="2" charset="-78"/>
                        </a:rPr>
                        <a:t>Educational tip: Deep Breathing to </a:t>
                      </a:r>
                      <a:br>
                        <a:rPr kumimoji="0" lang="en-US" sz="3600" b="1" i="0" u="none" strike="noStrike" cap="none" normalizeH="0" baseline="0" dirty="0" smtClean="0">
                          <a:ln>
                            <a:noFill/>
                          </a:ln>
                          <a:solidFill>
                            <a:srgbClr val="FFFF00"/>
                          </a:solidFill>
                          <a:effectLst/>
                          <a:latin typeface="Tahoma" pitchFamily="34" charset="0"/>
                          <a:cs typeface="Nafees Web Naskh" pitchFamily="2" charset="-78"/>
                        </a:rPr>
                      </a:br>
                      <a:r>
                        <a:rPr kumimoji="0" lang="en-US" sz="3600" b="1" i="0" u="none" strike="noStrike" cap="none" normalizeH="0" baseline="0" dirty="0" smtClean="0">
                          <a:ln>
                            <a:noFill/>
                          </a:ln>
                          <a:solidFill>
                            <a:srgbClr val="FFFF00"/>
                          </a:solidFill>
                          <a:effectLst/>
                          <a:latin typeface="Tahoma" pitchFamily="34" charset="0"/>
                          <a:cs typeface="Nafees Web Naskh" pitchFamily="2" charset="-78"/>
                        </a:rPr>
                        <a:t>                             Charge your Brain</a:t>
                      </a:r>
                      <a:endParaRPr kumimoji="0" lang="ar-SA" sz="2400" b="1" i="0" u="none" strike="noStrike" cap="none" normalizeH="0" baseline="0" dirty="0" smtClean="0">
                        <a:ln>
                          <a:noFill/>
                        </a:ln>
                        <a:solidFill>
                          <a:srgbClr val="FFFF00"/>
                        </a:solidFill>
                        <a:effectLst/>
                        <a:latin typeface="Tahoma" pitchFamily="34" charset="0"/>
                        <a:cs typeface="Nafees Web Naskh"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4109" name="Rectangle 13"/>
          <p:cNvSpPr>
            <a:spLocks noChangeArrowheads="1"/>
          </p:cNvSpPr>
          <p:nvPr/>
        </p:nvSpPr>
        <p:spPr bwMode="auto">
          <a:xfrm>
            <a:off x="228600" y="5334000"/>
            <a:ext cx="8686800" cy="1524000"/>
          </a:xfrm>
          <a:prstGeom prst="rect">
            <a:avLst/>
          </a:prstGeom>
          <a:noFill/>
          <a:ln w="9525">
            <a:noFill/>
            <a:miter lim="800000"/>
            <a:headEnd/>
            <a:tailEnd/>
          </a:ln>
        </p:spPr>
        <p:txBody>
          <a:bodyPr/>
          <a:lstStyle/>
          <a:p>
            <a:pPr marL="577850" indent="-577850" algn="ctr" eaLnBrk="0" hangingPunct="0">
              <a:lnSpc>
                <a:spcPct val="90000"/>
              </a:lnSpc>
              <a:spcBef>
                <a:spcPct val="20000"/>
              </a:spcBef>
              <a:buClr>
                <a:srgbClr val="FFFFFF"/>
              </a:buClr>
              <a:buSzPct val="90000"/>
              <a:buFont typeface="Wingdings" pitchFamily="2" charset="2"/>
              <a:buNone/>
            </a:pPr>
            <a:r>
              <a:rPr lang="en-US" sz="3200" b="0" dirty="0">
                <a:solidFill>
                  <a:srgbClr val="FFFF00"/>
                </a:solidFill>
                <a:cs typeface="Tahoma" pitchFamily="34" charset="0"/>
              </a:rPr>
              <a:t>In this lesson you will learn </a:t>
            </a:r>
            <a:r>
              <a:rPr lang="en-US" sz="4000" dirty="0">
                <a:solidFill>
                  <a:srgbClr val="FFFFFF"/>
                </a:solidFill>
                <a:cs typeface="Tahoma" pitchFamily="34" charset="0"/>
              </a:rPr>
              <a:t>6</a:t>
            </a:r>
            <a:r>
              <a:rPr lang="en-US" sz="3200" b="0" dirty="0">
                <a:solidFill>
                  <a:srgbClr val="FFFF00"/>
                </a:solidFill>
                <a:cs typeface="Tahoma" pitchFamily="34" charset="0"/>
              </a:rPr>
              <a:t> new words which occur in Quran almost </a:t>
            </a:r>
            <a:r>
              <a:rPr lang="en-US" sz="4000" dirty="0" smtClean="0">
                <a:solidFill>
                  <a:srgbClr val="FFFFFF"/>
                </a:solidFill>
                <a:cs typeface="Tahoma" pitchFamily="34" charset="0"/>
              </a:rPr>
              <a:t>3,128</a:t>
            </a:r>
            <a:r>
              <a:rPr lang="en-US" sz="3200" b="0" dirty="0" smtClean="0">
                <a:solidFill>
                  <a:srgbClr val="FFFF00"/>
                </a:solidFill>
                <a:cs typeface="Tahoma" pitchFamily="34" charset="0"/>
              </a:rPr>
              <a:t> </a:t>
            </a:r>
            <a:r>
              <a:rPr lang="en-US" sz="3200" b="0" dirty="0">
                <a:solidFill>
                  <a:srgbClr val="FFFF00"/>
                </a:solidFill>
                <a:cs typeface="Tahoma" pitchFamily="34" charset="0"/>
              </a:rPr>
              <a:t>times</a:t>
            </a:r>
            <a:endParaRPr lang="ur-PK" sz="3200" b="0" dirty="0">
              <a:solidFill>
                <a:srgbClr val="FFFF00"/>
              </a:solidFill>
              <a:cs typeface="Tahoma" pitchFamily="34" charset="0"/>
            </a:endParaRPr>
          </a:p>
        </p:txBody>
      </p:sp>
    </p:spTree>
    <p:extLst>
      <p:ext uri="{BB962C8B-B14F-4D97-AF65-F5344CB8AC3E}">
        <p14:creationId xmlns:p14="http://schemas.microsoft.com/office/powerpoint/2010/main" val="16172361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1295400" cy="6858000"/>
          </a:xfrm>
          <a:prstGeom prst="rect">
            <a:avLst/>
          </a:prstGeom>
          <a:solidFill>
            <a:schemeClr val="tx1"/>
          </a:solidFill>
          <a:ln w="9525">
            <a:solidFill>
              <a:srgbClr val="003300"/>
            </a:solidFill>
            <a:miter lim="800000"/>
            <a:headEnd/>
            <a:tailEnd/>
          </a:ln>
        </p:spPr>
        <p:txBody>
          <a:bodyPr wrap="none" anchor="ctr"/>
          <a:lstStyle/>
          <a:p>
            <a:pPr algn="ctr"/>
            <a:endParaRPr lang="en-US">
              <a:solidFill>
                <a:srgbClr val="FFFFFF"/>
              </a:solidFill>
            </a:endParaRPr>
          </a:p>
        </p:txBody>
      </p:sp>
      <p:sp>
        <p:nvSpPr>
          <p:cNvPr id="5123" name="Rectangle 3"/>
          <p:cNvSpPr>
            <a:spLocks noGrp="1" noChangeArrowheads="1"/>
          </p:cNvSpPr>
          <p:nvPr>
            <p:ph type="title"/>
          </p:nvPr>
        </p:nvSpPr>
        <p:spPr>
          <a:xfrm>
            <a:off x="1371600" y="152400"/>
            <a:ext cx="7772400" cy="1447800"/>
          </a:xfrm>
        </p:spPr>
        <p:txBody>
          <a:bodyPr/>
          <a:lstStyle/>
          <a:p>
            <a:pPr rtl="0" eaLnBrk="1" hangingPunct="1"/>
            <a:r>
              <a:rPr lang="en-US" sz="4800" smtClean="0">
                <a:cs typeface="Tahoma" pitchFamily="34" charset="0"/>
              </a:rPr>
              <a:t>By the end of this lesson, we</a:t>
            </a:r>
            <a:r>
              <a:rPr lang="en-US" sz="5400" smtClean="0">
                <a:cs typeface="Tahoma" pitchFamily="34" charset="0"/>
              </a:rPr>
              <a:t> </a:t>
            </a:r>
            <a:r>
              <a:rPr lang="en-US" sz="4800" smtClean="0">
                <a:cs typeface="Tahoma" pitchFamily="34" charset="0"/>
              </a:rPr>
              <a:t>will</a:t>
            </a:r>
            <a:r>
              <a:rPr lang="en-US" sz="5400" smtClean="0">
                <a:cs typeface="Tahoma" pitchFamily="34" charset="0"/>
              </a:rPr>
              <a:t> </a:t>
            </a:r>
            <a:r>
              <a:rPr lang="en-US" sz="4800" smtClean="0">
                <a:cs typeface="Tahoma" pitchFamily="34" charset="0"/>
              </a:rPr>
              <a:t>learn</a:t>
            </a:r>
            <a:endParaRPr lang="en-US" smtClean="0">
              <a:cs typeface="Tahoma" pitchFamily="34" charset="0"/>
            </a:endParaRPr>
          </a:p>
        </p:txBody>
      </p:sp>
      <p:sp>
        <p:nvSpPr>
          <p:cNvPr id="5124" name="Rectangle 4"/>
          <p:cNvSpPr>
            <a:spLocks noGrp="1" noChangeArrowheads="1"/>
          </p:cNvSpPr>
          <p:nvPr>
            <p:ph type="body" sz="half" idx="1"/>
          </p:nvPr>
        </p:nvSpPr>
        <p:spPr>
          <a:xfrm>
            <a:off x="1524000" y="2027238"/>
            <a:ext cx="7620000" cy="4525962"/>
          </a:xfrm>
        </p:spPr>
        <p:txBody>
          <a:bodyPr/>
          <a:lstStyle/>
          <a:p>
            <a:pPr algn="ctr" rtl="0" eaLnBrk="1" hangingPunct="1">
              <a:buFont typeface="Wingdings" pitchFamily="2" charset="2"/>
              <a:buNone/>
            </a:pPr>
            <a:r>
              <a:rPr lang="en-US" sz="3600" b="1" dirty="0" smtClean="0"/>
              <a:t>23 words which occur </a:t>
            </a:r>
            <a:r>
              <a:rPr lang="en-US" sz="3600" b="1" smtClean="0"/>
              <a:t>in Qur’an </a:t>
            </a:r>
            <a:r>
              <a:rPr lang="en-US" sz="3600" b="1" dirty="0" smtClean="0"/>
              <a:t>almost 9,086 times</a:t>
            </a:r>
            <a:endParaRPr lang="en-US" sz="2800" dirty="0" smtClean="0">
              <a:latin typeface="Alvi Nastaleeq" pitchFamily="2" charset="-78"/>
              <a:cs typeface="Alvi Nastaleeq" pitchFamily="2" charset="-78"/>
            </a:endParaRPr>
          </a:p>
          <a:p>
            <a:pPr algn="ctr" eaLnBrk="1" hangingPunct="1">
              <a:buFont typeface="Wingdings" pitchFamily="2" charset="2"/>
              <a:buNone/>
            </a:pPr>
            <a:endParaRPr lang="en-US" sz="4000" dirty="0" smtClean="0">
              <a:latin typeface="Alvi Nastaleeq" pitchFamily="2" charset="-78"/>
              <a:cs typeface="Alvi Nastaleeq" pitchFamily="2" charset="-78"/>
            </a:endParaRPr>
          </a:p>
          <a:p>
            <a:pPr algn="ctr" eaLnBrk="1" hangingPunct="1">
              <a:buFont typeface="Wingdings" pitchFamily="2" charset="2"/>
              <a:buNone/>
            </a:pPr>
            <a:endParaRPr lang="ur-PK" sz="4000" dirty="0" smtClean="0">
              <a:latin typeface="Alvi Nastaleeq" pitchFamily="2" charset="-78"/>
              <a:cs typeface="Alvi Nastaleeq" pitchFamily="2" charset="-78"/>
            </a:endParaRPr>
          </a:p>
          <a:p>
            <a:pPr algn="ctr" eaLnBrk="1" hangingPunct="1">
              <a:buFont typeface="Wingdings" pitchFamily="2" charset="2"/>
              <a:buNone/>
            </a:pPr>
            <a:r>
              <a:rPr lang="en-US" dirty="0" smtClean="0">
                <a:cs typeface="Tahoma" pitchFamily="34" charset="0"/>
              </a:rPr>
              <a:t>There are 4,500 words in Quran which are repeated almost 78,000 times</a:t>
            </a:r>
            <a:endParaRPr lang="ur-PK" dirty="0" smtClean="0">
              <a:cs typeface="Tahoma" pitchFamily="34" charset="0"/>
            </a:endParaRPr>
          </a:p>
        </p:txBody>
      </p:sp>
      <p:sp>
        <p:nvSpPr>
          <p:cNvPr id="5125" name="Rectangle 5"/>
          <p:cNvSpPr>
            <a:spLocks noChangeArrowheads="1"/>
          </p:cNvSpPr>
          <p:nvPr/>
        </p:nvSpPr>
        <p:spPr bwMode="auto">
          <a:xfrm>
            <a:off x="190500" y="381000"/>
            <a:ext cx="914400" cy="6477000"/>
          </a:xfrm>
          <a:prstGeom prst="rect">
            <a:avLst/>
          </a:prstGeom>
          <a:solidFill>
            <a:srgbClr val="FFD5AB"/>
          </a:solidFill>
          <a:ln w="9525">
            <a:solidFill>
              <a:srgbClr val="003300"/>
            </a:solidFill>
            <a:miter lim="800000"/>
            <a:headEnd/>
            <a:tailEnd/>
          </a:ln>
        </p:spPr>
        <p:txBody>
          <a:bodyPr wrap="none" anchor="ctr"/>
          <a:lstStyle/>
          <a:p>
            <a:endParaRPr lang="en-US">
              <a:solidFill>
                <a:srgbClr val="FFFFFF"/>
              </a:solidFill>
            </a:endParaRPr>
          </a:p>
        </p:txBody>
      </p:sp>
      <p:sp>
        <p:nvSpPr>
          <p:cNvPr id="5126" name="Rectangle 6"/>
          <p:cNvSpPr>
            <a:spLocks noChangeArrowheads="1"/>
          </p:cNvSpPr>
          <p:nvPr/>
        </p:nvSpPr>
        <p:spPr bwMode="auto">
          <a:xfrm>
            <a:off x="190500" y="6126163"/>
            <a:ext cx="914400" cy="731837"/>
          </a:xfrm>
          <a:prstGeom prst="rect">
            <a:avLst/>
          </a:prstGeom>
          <a:solidFill>
            <a:srgbClr val="FF0000"/>
          </a:solidFill>
          <a:ln w="9525">
            <a:solidFill>
              <a:srgbClr val="003300"/>
            </a:solidFill>
            <a:miter lim="800000"/>
            <a:headEnd/>
            <a:tailEnd/>
          </a:ln>
        </p:spPr>
        <p:txBody>
          <a:bodyPr wrap="none" anchor="ctr"/>
          <a:lstStyle/>
          <a:p>
            <a:endParaRPr lang="en-US">
              <a:solidFill>
                <a:srgbClr val="FFFFFF"/>
              </a:solidFill>
            </a:endParaRPr>
          </a:p>
        </p:txBody>
      </p:sp>
      <p:sp>
        <p:nvSpPr>
          <p:cNvPr id="5127" name="AutoShape 7"/>
          <p:cNvSpPr>
            <a:spLocks noChangeArrowheads="1"/>
          </p:cNvSpPr>
          <p:nvPr/>
        </p:nvSpPr>
        <p:spPr bwMode="auto">
          <a:xfrm>
            <a:off x="333375" y="6172200"/>
            <a:ext cx="609600" cy="685800"/>
          </a:xfrm>
          <a:prstGeom prst="upArrow">
            <a:avLst>
              <a:gd name="adj1" fmla="val 50000"/>
              <a:gd name="adj2" fmla="val 59766"/>
            </a:avLst>
          </a:prstGeom>
          <a:solidFill>
            <a:srgbClr val="FFFF00"/>
          </a:solidFill>
          <a:ln w="9525">
            <a:solidFill>
              <a:srgbClr val="003300"/>
            </a:solidFill>
            <a:miter lim="800000"/>
            <a:headEnd/>
            <a:tailEnd/>
          </a:ln>
        </p:spPr>
        <p:txBody>
          <a:bodyPr vert="eaVert" wrap="none" anchor="ctr"/>
          <a:lstStyle/>
          <a:p>
            <a:endParaRPr lang="en-US">
              <a:solidFill>
                <a:srgbClr val="FFFFFF"/>
              </a:solidFill>
            </a:endParaRPr>
          </a:p>
        </p:txBody>
      </p:sp>
      <p:sp>
        <p:nvSpPr>
          <p:cNvPr id="5128" name="Text Box 8"/>
          <p:cNvSpPr txBox="1">
            <a:spLocks noChangeArrowheads="1"/>
          </p:cNvSpPr>
          <p:nvPr/>
        </p:nvSpPr>
        <p:spPr bwMode="auto">
          <a:xfrm>
            <a:off x="228600" y="5592763"/>
            <a:ext cx="1219200" cy="427037"/>
          </a:xfrm>
          <a:prstGeom prst="rect">
            <a:avLst/>
          </a:prstGeom>
          <a:noFill/>
          <a:ln w="9525">
            <a:noFill/>
            <a:miter lim="800000"/>
            <a:headEnd/>
            <a:tailEnd/>
          </a:ln>
        </p:spPr>
        <p:txBody>
          <a:bodyPr>
            <a:spAutoFit/>
          </a:bodyPr>
          <a:lstStyle/>
          <a:p>
            <a:r>
              <a:rPr lang="en-US" sz="2200">
                <a:solidFill>
                  <a:srgbClr val="003366"/>
                </a:solidFill>
                <a:latin typeface="Arial" pitchFamily="34" charset="0"/>
                <a:cs typeface="Arial" pitchFamily="34" charset="0"/>
              </a:rPr>
              <a:t>9,086</a:t>
            </a:r>
          </a:p>
        </p:txBody>
      </p:sp>
      <p:sp>
        <p:nvSpPr>
          <p:cNvPr id="5129" name="Text Box 9"/>
          <p:cNvSpPr txBox="1">
            <a:spLocks noChangeArrowheads="1"/>
          </p:cNvSpPr>
          <p:nvPr/>
        </p:nvSpPr>
        <p:spPr bwMode="auto">
          <a:xfrm>
            <a:off x="152400" y="30163"/>
            <a:ext cx="1219200" cy="427037"/>
          </a:xfrm>
          <a:prstGeom prst="rect">
            <a:avLst/>
          </a:prstGeom>
          <a:noFill/>
          <a:ln w="9525">
            <a:noFill/>
            <a:miter lim="800000"/>
            <a:headEnd/>
            <a:tailEnd/>
          </a:ln>
        </p:spPr>
        <p:txBody>
          <a:bodyPr>
            <a:spAutoFit/>
          </a:bodyPr>
          <a:lstStyle/>
          <a:p>
            <a:r>
              <a:rPr lang="en-US" sz="2200">
                <a:solidFill>
                  <a:srgbClr val="003366"/>
                </a:solidFill>
                <a:latin typeface="Arial" pitchFamily="34" charset="0"/>
                <a:cs typeface="Arial" pitchFamily="34" charset="0"/>
              </a:rPr>
              <a:t>78,000</a:t>
            </a:r>
          </a:p>
        </p:txBody>
      </p:sp>
    </p:spTree>
    <p:extLst>
      <p:ext uri="{BB962C8B-B14F-4D97-AF65-F5344CB8AC3E}">
        <p14:creationId xmlns:p14="http://schemas.microsoft.com/office/powerpoint/2010/main" val="3116575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flipV="1">
            <a:off x="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268291" name="Group 3"/>
          <p:cNvGraphicFramePr>
            <a:graphicFrameLocks noGrp="1"/>
          </p:cNvGraphicFramePr>
          <p:nvPr/>
        </p:nvGraphicFramePr>
        <p:xfrm>
          <a:off x="152400" y="152400"/>
          <a:ext cx="8763000" cy="1874520"/>
        </p:xfrm>
        <a:graphic>
          <a:graphicData uri="http://schemas.openxmlformats.org/drawingml/2006/table">
            <a:tbl>
              <a:tblPr rtl="1"/>
              <a:tblGrid>
                <a:gridCol w="2819400"/>
                <a:gridCol w="2590800"/>
                <a:gridCol w="33528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مَالِكِ</a:t>
                      </a:r>
                      <a:endParaRPr kumimoji="0" lang="ar-SA" sz="7200" b="0" i="0" u="none" strike="noStrike" cap="none" normalizeH="0" baseline="0" dirty="0" smtClean="0">
                        <a:ln>
                          <a:noFill/>
                        </a:ln>
                        <a:solidFill>
                          <a:srgbClr val="FFFF00"/>
                        </a:solidFill>
                        <a:effectLst/>
                        <a:latin typeface="Arial" pitchFamily="34" charset="0"/>
                        <a:ea typeface="Times New Roman" pitchFamily="18" charset="0"/>
                        <a:cs typeface="Tajweed" pitchFamily="2" charset="-78"/>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يَوْمِ </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الدِّينِ</a:t>
                      </a:r>
                      <a:r>
                        <a:rPr kumimoji="0" lang="ar-SA"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(4) </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533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Master</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(of) the day</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(of) Judgment.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8209" name="Text Box 17"/>
          <p:cNvSpPr txBox="1">
            <a:spLocks noChangeArrowheads="1"/>
          </p:cNvSpPr>
          <p:nvPr/>
        </p:nvSpPr>
        <p:spPr bwMode="auto">
          <a:xfrm>
            <a:off x="4038600" y="1965325"/>
            <a:ext cx="1447800" cy="396875"/>
          </a:xfrm>
          <a:prstGeom prst="rect">
            <a:avLst/>
          </a:prstGeom>
          <a:noFill/>
          <a:ln w="9525">
            <a:noFill/>
            <a:miter lim="800000"/>
            <a:headEnd/>
            <a:tailEnd/>
          </a:ln>
        </p:spPr>
        <p:txBody>
          <a:bodyPr>
            <a:spAutoFit/>
          </a:bodyPr>
          <a:lstStyle/>
          <a:p>
            <a:pPr algn="ctr" rtl="1"/>
            <a:r>
              <a:rPr lang="ar-SA" sz="2000" b="0" dirty="0">
                <a:cs typeface="Tajweed" pitchFamily="2" charset="-78"/>
              </a:rPr>
              <a:t>ي و م</a:t>
            </a:r>
            <a:endParaRPr lang="en-US" sz="2000" b="0" dirty="0">
              <a:cs typeface="Tajweed" pitchFamily="2" charset="-78"/>
            </a:endParaRPr>
          </a:p>
        </p:txBody>
      </p:sp>
      <p:sp>
        <p:nvSpPr>
          <p:cNvPr id="8210" name="Rectangle 19"/>
          <p:cNvSpPr>
            <a:spLocks noChangeArrowheads="1"/>
          </p:cNvSpPr>
          <p:nvPr/>
        </p:nvSpPr>
        <p:spPr bwMode="auto">
          <a:xfrm>
            <a:off x="1981200" y="5334000"/>
            <a:ext cx="6067425" cy="1555750"/>
          </a:xfrm>
          <a:prstGeom prst="rect">
            <a:avLst/>
          </a:prstGeom>
          <a:noFill/>
          <a:ln w="9525" algn="ctr">
            <a:noFill/>
            <a:miter lim="800000"/>
            <a:headEnd/>
            <a:tailEnd/>
          </a:ln>
        </p:spPr>
        <p:txBody>
          <a:bodyPr wrap="none">
            <a:spAutoFit/>
          </a:bodyPr>
          <a:lstStyle/>
          <a:p>
            <a:pPr rtl="1"/>
            <a:r>
              <a:rPr lang="en-US" sz="9600" b="0">
                <a:solidFill>
                  <a:srgbClr val="FFFF00"/>
                </a:solidFill>
                <a:cs typeface="Arial" pitchFamily="34" charset="0"/>
              </a:rPr>
              <a:t>Day of Eid</a:t>
            </a:r>
            <a:r>
              <a:rPr lang="en-US" sz="9600">
                <a:cs typeface="Arial" pitchFamily="34" charset="0"/>
              </a:rPr>
              <a:t> </a:t>
            </a:r>
          </a:p>
        </p:txBody>
      </p:sp>
      <p:graphicFrame>
        <p:nvGraphicFramePr>
          <p:cNvPr id="8" name="Group 59"/>
          <p:cNvGraphicFramePr>
            <a:graphicFrameLocks noGrp="1"/>
          </p:cNvGraphicFramePr>
          <p:nvPr/>
        </p:nvGraphicFramePr>
        <p:xfrm>
          <a:off x="1462088" y="2509838"/>
          <a:ext cx="7315200" cy="2575560"/>
        </p:xfrm>
        <a:graphic>
          <a:graphicData uri="http://schemas.openxmlformats.org/drawingml/2006/table">
            <a:tbl>
              <a:tblPr/>
              <a:tblGrid>
                <a:gridCol w="3581400"/>
                <a:gridCol w="533400"/>
                <a:gridCol w="3200400"/>
              </a:tblGrid>
              <a:tr h="16383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15000" b="0" i="0" u="none" strike="noStrike" cap="none" normalizeH="0" baseline="0" dirty="0" smtClean="0">
                        <a:ln>
                          <a:noFill/>
                        </a:ln>
                        <a:solidFill>
                          <a:srgbClr val="FFFF00"/>
                        </a:solidFill>
                        <a:effectLst/>
                        <a:latin typeface="Tahoma" pitchFamily="34" charset="0"/>
                        <a:cs typeface="Tajweed" pitchFamily="2" charset="-78"/>
                      </a:endParaRPr>
                    </a:p>
                  </a:txBody>
                  <a:tcPr anchor="ctr" horzOverflow="overflow">
                    <a:lnL w="38100" cap="flat" cmpd="sng" algn="ctr">
                      <a:solidFill>
                        <a:schemeClr val="tx1"/>
                      </a:solidFill>
                      <a:prstDash val="lgDash"/>
                      <a:round/>
                      <a:headEnd type="none" w="med" len="med"/>
                      <a:tailEnd type="none" w="med" len="med"/>
                    </a:lnL>
                    <a:lnR w="38100" cap="flat" cmpd="sng" algn="ctr">
                      <a:solidFill>
                        <a:schemeClr val="tx1"/>
                      </a:solidFill>
                      <a:prstDash val="lgDash"/>
                      <a:round/>
                      <a:headEnd type="none" w="med" len="med"/>
                      <a:tailEnd type="none" w="med" len="med"/>
                    </a:lnR>
                    <a:lnT w="38100" cap="flat" cmpd="sng" algn="ctr">
                      <a:solidFill>
                        <a:schemeClr val="tx1"/>
                      </a:solidFill>
                      <a:prstDash val="lgDash"/>
                      <a:round/>
                      <a:headEnd type="none" w="med" len="med"/>
                      <a:tailEnd type="none" w="med" len="med"/>
                    </a:lnT>
                    <a:lnB w="38100" cap="flat" cmpd="sng" algn="ctr">
                      <a:solidFill>
                        <a:schemeClr val="tx1"/>
                      </a:solidFill>
                      <a:prstDash val="lgDash"/>
                      <a:round/>
                      <a:headEnd type="none" w="med" len="med"/>
                      <a:tailEnd type="none" w="med" len="med"/>
                    </a:lnB>
                    <a:lnTlToBr>
                      <a:noFill/>
                    </a:lnTlToBr>
                    <a:lnBlToTr>
                      <a:noFill/>
                    </a:lnBlToTr>
                    <a:solidFill>
                      <a:srgbClr val="800000"/>
                    </a:solid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2000" b="0" i="0" u="none" strike="noStrike" cap="none" normalizeH="0" baseline="0" dirty="0" smtClean="0">
                        <a:ln>
                          <a:noFill/>
                        </a:ln>
                        <a:solidFill>
                          <a:srgbClr val="FFFF00"/>
                        </a:solidFill>
                        <a:effectLst/>
                        <a:latin typeface="Tahoma" pitchFamily="34" charset="0"/>
                        <a:cs typeface="Nafees Web Naskh" pitchFamily="2" charset="-78"/>
                      </a:endParaRPr>
                    </a:p>
                  </a:txBody>
                  <a:tcPr anchor="ctr" horzOverflow="overflow">
                    <a:lnL w="38100" cap="flat" cmpd="sng" algn="ctr">
                      <a:solidFill>
                        <a:schemeClr val="tx1"/>
                      </a:solidFill>
                      <a:prstDash val="lgDash"/>
                      <a:round/>
                      <a:headEnd type="none" w="med" len="med"/>
                      <a:tailEnd type="none" w="med" len="med"/>
                    </a:lnL>
                    <a:lnR w="381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ar-SA" sz="16300" b="0" i="0" u="none" strike="noStrike" cap="none" normalizeH="0" baseline="0" dirty="0" smtClean="0">
                          <a:ln>
                            <a:noFill/>
                          </a:ln>
                          <a:solidFill>
                            <a:srgbClr val="FFFF00"/>
                          </a:solidFill>
                          <a:effectLst/>
                          <a:latin typeface="Times New Roman" pitchFamily="18" charset="0"/>
                          <a:ea typeface="Times New Roman" pitchFamily="18" charset="0"/>
                          <a:cs typeface="Tajweed" pitchFamily="2" charset="-78"/>
                        </a:rPr>
                        <a:t>يَوْم</a:t>
                      </a:r>
                      <a:endParaRPr kumimoji="0" lang="en-US" sz="16300" b="0" i="0" u="none" strike="noStrike" cap="none" normalizeH="0" baseline="0" dirty="0" smtClean="0">
                        <a:ln>
                          <a:noFill/>
                        </a:ln>
                        <a:solidFill>
                          <a:srgbClr val="FFFF00"/>
                        </a:solidFill>
                        <a:effectLst/>
                        <a:latin typeface="Times New Roman" pitchFamily="18" charset="0"/>
                        <a:ea typeface="Times New Roman" pitchFamily="18"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800000"/>
                    </a:solidFill>
                  </a:tcPr>
                </a:tc>
              </a:tr>
            </a:tbl>
          </a:graphicData>
        </a:graphic>
      </p:graphicFrame>
      <p:sp>
        <p:nvSpPr>
          <p:cNvPr id="8223" name="Oval 62"/>
          <p:cNvSpPr>
            <a:spLocks noChangeArrowheads="1"/>
          </p:cNvSpPr>
          <p:nvPr/>
        </p:nvSpPr>
        <p:spPr bwMode="auto">
          <a:xfrm>
            <a:off x="2757488" y="2286000"/>
            <a:ext cx="914400" cy="406400"/>
          </a:xfrm>
          <a:prstGeom prst="ellipse">
            <a:avLst/>
          </a:prstGeom>
          <a:solidFill>
            <a:schemeClr val="tx1"/>
          </a:solidFill>
          <a:ln w="9525">
            <a:solidFill>
              <a:schemeClr val="tx1"/>
            </a:solidFill>
            <a:round/>
            <a:headEnd/>
            <a:tailEnd/>
          </a:ln>
        </p:spPr>
        <p:txBody>
          <a:bodyPr wrap="none" lIns="0" tIns="0" rIns="0" anchor="ctr"/>
          <a:lstStyle/>
          <a:p>
            <a:pPr algn="ctr"/>
            <a:r>
              <a:rPr lang="en-US" sz="5400" b="0">
                <a:solidFill>
                  <a:srgbClr val="800000"/>
                </a:solidFill>
                <a:latin typeface="Arial" pitchFamily="34" charset="0"/>
              </a:rPr>
              <a:t>+</a:t>
            </a:r>
            <a:endParaRPr lang="en-US"/>
          </a:p>
        </p:txBody>
      </p:sp>
      <p:sp>
        <p:nvSpPr>
          <p:cNvPr id="8224" name="Oval 9"/>
          <p:cNvSpPr>
            <a:spLocks noChangeArrowheads="1"/>
          </p:cNvSpPr>
          <p:nvPr/>
        </p:nvSpPr>
        <p:spPr bwMode="auto">
          <a:xfrm rot="-2741055">
            <a:off x="-317500" y="2374901"/>
            <a:ext cx="1944687" cy="995362"/>
          </a:xfrm>
          <a:prstGeom prst="ellipse">
            <a:avLst/>
          </a:prstGeom>
          <a:solidFill>
            <a:srgbClr val="FF3300"/>
          </a:solidFill>
          <a:ln w="9525" algn="ctr">
            <a:noFill/>
            <a:round/>
            <a:headEnd/>
            <a:tailEnd/>
          </a:ln>
        </p:spPr>
        <p:txBody>
          <a:bodyPr wrap="none">
            <a:spAutoFit/>
          </a:bodyPr>
          <a:lstStyle/>
          <a:p>
            <a:r>
              <a:rPr lang="en-US"/>
              <a:t>393</a:t>
            </a:r>
            <a:r>
              <a:rPr lang="en-US" baseline="30000"/>
              <a:t>*</a:t>
            </a:r>
          </a:p>
        </p:txBody>
      </p:sp>
      <p:sp>
        <p:nvSpPr>
          <p:cNvPr id="11" name="Rectangle 10"/>
          <p:cNvSpPr>
            <a:spLocks noChangeArrowheads="1"/>
          </p:cNvSpPr>
          <p:nvPr/>
        </p:nvSpPr>
        <p:spPr bwMode="auto">
          <a:xfrm>
            <a:off x="2012950" y="2649538"/>
            <a:ext cx="2573338" cy="2400300"/>
          </a:xfrm>
          <a:prstGeom prst="rect">
            <a:avLst/>
          </a:prstGeom>
          <a:noFill/>
          <a:ln w="9525">
            <a:noFill/>
            <a:miter lim="800000"/>
            <a:headEnd/>
            <a:tailEnd/>
          </a:ln>
        </p:spPr>
        <p:txBody>
          <a:bodyPr>
            <a:spAutoFit/>
          </a:bodyPr>
          <a:lstStyle/>
          <a:p>
            <a:r>
              <a:rPr lang="ar-SA" sz="15000" b="0">
                <a:solidFill>
                  <a:srgbClr val="FFFF00"/>
                </a:solidFill>
                <a:cs typeface="Tajweed" pitchFamily="2" charset="-78"/>
              </a:rPr>
              <a:t>أَيَّام</a:t>
            </a:r>
            <a:endParaRPr lang="en-US" sz="4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fill="hold" grpId="0" nodeType="withEffect">
                                  <p:stCondLst>
                                    <p:cond delay="0"/>
                                  </p:stCondLst>
                                  <p:childTnLst>
                                    <p:animScale>
                                      <p:cBhvr>
                                        <p:cTn id="6" dur="20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25635" name="Group 3"/>
          <p:cNvGraphicFramePr>
            <a:graphicFrameLocks noGrp="1"/>
          </p:cNvGraphicFramePr>
          <p:nvPr/>
        </p:nvGraphicFramePr>
        <p:xfrm>
          <a:off x="152400" y="457200"/>
          <a:ext cx="8763000" cy="2165350"/>
        </p:xfrm>
        <a:graphic>
          <a:graphicData uri="http://schemas.openxmlformats.org/drawingml/2006/table">
            <a:tbl>
              <a:tblPr rtl="1"/>
              <a:tblGrid>
                <a:gridCol w="1981200"/>
                <a:gridCol w="3276600"/>
                <a:gridCol w="3505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اهْدِنَا</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الصِّرَاطَ</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الْمُسْتَقِيمَ</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(6)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869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Guide</a:t>
                      </a:r>
                      <a:r>
                        <a:rPr kumimoji="0" lang="en-US" sz="1200" b="1" i="0" u="none" strike="noStrike" cap="none" normalizeH="0" baseline="0" smtClean="0">
                          <a:ln>
                            <a:noFill/>
                          </a:ln>
                          <a:solidFill>
                            <a:srgbClr val="FFFFFF"/>
                          </a:solidFill>
                          <a:effectLst/>
                          <a:latin typeface="Tahoma" pitchFamily="34" charset="0"/>
                          <a:ea typeface="Times New Roman" pitchFamily="18" charset="0"/>
                          <a:cs typeface="Tahoma" pitchFamily="34" charset="0"/>
                        </a:rPr>
                        <a:t> </a:t>
                      </a: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us</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(to) the path,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the straight.</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7185" name="Rectangle 17"/>
          <p:cNvSpPr>
            <a:spLocks noChangeArrowheads="1"/>
          </p:cNvSpPr>
          <p:nvPr/>
        </p:nvSpPr>
        <p:spPr bwMode="auto">
          <a:xfrm>
            <a:off x="457200" y="-228600"/>
            <a:ext cx="8229600" cy="914400"/>
          </a:xfrm>
          <a:prstGeom prst="rect">
            <a:avLst/>
          </a:prstGeom>
          <a:noFill/>
          <a:ln w="9525" algn="ctr">
            <a:noFill/>
            <a:miter lim="800000"/>
            <a:headEnd/>
            <a:tailEnd/>
          </a:ln>
        </p:spPr>
        <p:txBody>
          <a:bodyPr anchor="ctr"/>
          <a:lstStyle/>
          <a:p>
            <a:pPr algn="ctr" rtl="1" eaLnBrk="0" hangingPunct="0">
              <a:spcBef>
                <a:spcPct val="0"/>
              </a:spcBef>
            </a:pPr>
            <a:r>
              <a:rPr lang="ur-PK" sz="2400" b="0">
                <a:solidFill>
                  <a:srgbClr val="FFFFFF"/>
                </a:solidFill>
                <a:cs typeface="Tajweed" pitchFamily="2" charset="-78"/>
              </a:rPr>
              <a:t>سُورَ</a:t>
            </a:r>
            <a:r>
              <a:rPr lang="ar-SA" sz="2400" b="0">
                <a:solidFill>
                  <a:srgbClr val="FFFFFF"/>
                </a:solidFill>
                <a:cs typeface="Tajweed" pitchFamily="2" charset="-78"/>
              </a:rPr>
              <a:t>ةُ</a:t>
            </a:r>
            <a:r>
              <a:rPr lang="ur-PK" sz="2400" b="0">
                <a:solidFill>
                  <a:srgbClr val="FFFFFF"/>
                </a:solidFill>
                <a:cs typeface="Tajweed" pitchFamily="2" charset="-78"/>
              </a:rPr>
              <a:t> </a:t>
            </a:r>
            <a:r>
              <a:rPr lang="ar-SA" sz="2400" b="0">
                <a:solidFill>
                  <a:srgbClr val="FFFFFF"/>
                </a:solidFill>
                <a:cs typeface="Tajweed" pitchFamily="2" charset="-78"/>
              </a:rPr>
              <a:t>الْفَاتِحَة</a:t>
            </a:r>
            <a:endParaRPr lang="en-US" sz="2400" b="0">
              <a:solidFill>
                <a:srgbClr val="FFFFFF"/>
              </a:solidFill>
              <a:cs typeface="Tajweed" pitchFamily="2" charset="-78"/>
            </a:endParaRPr>
          </a:p>
        </p:txBody>
      </p:sp>
    </p:spTree>
    <p:extLst>
      <p:ext uri="{BB962C8B-B14F-4D97-AF65-F5344CB8AC3E}">
        <p14:creationId xmlns:p14="http://schemas.microsoft.com/office/powerpoint/2010/main" val="145213346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flipV="1">
            <a:off x="457200" y="277813"/>
            <a:ext cx="8229600" cy="1143000"/>
          </a:xfrm>
        </p:spPr>
        <p:txBody>
          <a:bodyPr/>
          <a:lstStyle/>
          <a:p>
            <a:r>
              <a:rPr lang="ar-SA" smtClean="0">
                <a:cs typeface="Tajweed" pitchFamily="2" charset="-78"/>
              </a:rPr>
              <a:t> </a:t>
            </a:r>
            <a:endParaRPr lang="en-US" smtClean="0">
              <a:cs typeface="Tajweed" pitchFamily="2" charset="-78"/>
            </a:endParaRPr>
          </a:p>
        </p:txBody>
      </p:sp>
      <p:sp>
        <p:nvSpPr>
          <p:cNvPr id="8195" name="Rectangle 3"/>
          <p:cNvSpPr>
            <a:spLocks noGrp="1" noChangeArrowheads="1"/>
          </p:cNvSpPr>
          <p:nvPr>
            <p:ph type="body" idx="1"/>
          </p:nvPr>
        </p:nvSpPr>
        <p:spPr>
          <a:xfrm>
            <a:off x="457200" y="2743200"/>
            <a:ext cx="8229600" cy="3082925"/>
          </a:xfrm>
        </p:spPr>
        <p:txBody>
          <a:bodyPr/>
          <a:lstStyle/>
          <a:p>
            <a:pPr algn="ctr">
              <a:spcBef>
                <a:spcPct val="0"/>
              </a:spcBef>
              <a:buClrTx/>
              <a:buSzTx/>
              <a:buFontTx/>
              <a:buNone/>
            </a:pPr>
            <a:r>
              <a:rPr lang="ar-SA" sz="22900" b="1" smtClean="0">
                <a:cs typeface="Tajweed" pitchFamily="2" charset="-78"/>
              </a:rPr>
              <a:t>اهْدِ + نَا</a:t>
            </a:r>
            <a:endParaRPr lang="en-US" sz="22900" smtClean="0">
              <a:cs typeface="Tajweed" pitchFamily="2" charset="-78"/>
            </a:endParaRPr>
          </a:p>
        </p:txBody>
      </p:sp>
      <p:graphicFrame>
        <p:nvGraphicFramePr>
          <p:cNvPr id="327684" name="Group 4"/>
          <p:cNvGraphicFramePr>
            <a:graphicFrameLocks noGrp="1"/>
          </p:cNvGraphicFramePr>
          <p:nvPr/>
        </p:nvGraphicFramePr>
        <p:xfrm>
          <a:off x="152400" y="120650"/>
          <a:ext cx="8763000" cy="2165350"/>
        </p:xfrm>
        <a:graphic>
          <a:graphicData uri="http://schemas.openxmlformats.org/drawingml/2006/table">
            <a:tbl>
              <a:tblPr rtl="1"/>
              <a:tblGrid>
                <a:gridCol w="1981200"/>
                <a:gridCol w="3276600"/>
                <a:gridCol w="3505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اهْدِنَا</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الصِّرَاطَ</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الْمُسْتَقِيمَ</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(6)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869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Guide</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 </a:t>
                      </a: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us</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(to) the path,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the straight.</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8210" name="Text Box 18"/>
          <p:cNvSpPr txBox="1">
            <a:spLocks noChangeArrowheads="1"/>
          </p:cNvSpPr>
          <p:nvPr/>
        </p:nvSpPr>
        <p:spPr bwMode="auto">
          <a:xfrm>
            <a:off x="7239000" y="2133600"/>
            <a:ext cx="1447800" cy="584775"/>
          </a:xfrm>
          <a:prstGeom prst="rect">
            <a:avLst/>
          </a:prstGeom>
          <a:noFill/>
          <a:ln w="9525">
            <a:noFill/>
            <a:miter lim="800000"/>
            <a:headEnd/>
            <a:tailEnd/>
          </a:ln>
        </p:spPr>
        <p:txBody>
          <a:bodyPr>
            <a:spAutoFit/>
          </a:bodyPr>
          <a:lstStyle/>
          <a:p>
            <a:pPr algn="ctr" rtl="1"/>
            <a:r>
              <a:rPr lang="ar-SA" sz="3200" b="0" dirty="0">
                <a:solidFill>
                  <a:srgbClr val="FFFFFF"/>
                </a:solidFill>
                <a:cs typeface="Tajweed" pitchFamily="2" charset="-78"/>
              </a:rPr>
              <a:t>ه د ي</a:t>
            </a:r>
            <a:endParaRPr lang="en-US" sz="3200" b="0" dirty="0">
              <a:solidFill>
                <a:srgbClr val="FFFFFF"/>
              </a:solidFill>
              <a:cs typeface="Tajweed" pitchFamily="2" charset="-78"/>
            </a:endParaRPr>
          </a:p>
        </p:txBody>
      </p:sp>
      <p:sp>
        <p:nvSpPr>
          <p:cNvPr id="8211" name="Text Box 19"/>
          <p:cNvSpPr txBox="1">
            <a:spLocks noChangeArrowheads="1"/>
          </p:cNvSpPr>
          <p:nvPr/>
        </p:nvSpPr>
        <p:spPr bwMode="auto">
          <a:xfrm>
            <a:off x="1295400" y="5562600"/>
            <a:ext cx="6858000" cy="914400"/>
          </a:xfrm>
          <a:prstGeom prst="rect">
            <a:avLst/>
          </a:prstGeom>
          <a:noFill/>
          <a:ln w="9525">
            <a:noFill/>
            <a:miter lim="800000"/>
            <a:headEnd/>
            <a:tailEnd/>
          </a:ln>
        </p:spPr>
        <p:txBody>
          <a:bodyPr>
            <a:spAutoFit/>
          </a:bodyPr>
          <a:lstStyle/>
          <a:p>
            <a:r>
              <a:rPr lang="en-US" sz="5400">
                <a:solidFill>
                  <a:srgbClr val="FFFFFF"/>
                </a:solidFill>
                <a:latin typeface="Arial" pitchFamily="34" charset="0"/>
                <a:cs typeface="Arial" pitchFamily="34" charset="0"/>
              </a:rPr>
              <a:t>us					guide</a:t>
            </a:r>
          </a:p>
        </p:txBody>
      </p:sp>
    </p:spTree>
    <p:extLst>
      <p:ext uri="{BB962C8B-B14F-4D97-AF65-F5344CB8AC3E}">
        <p14:creationId xmlns:p14="http://schemas.microsoft.com/office/powerpoint/2010/main" val="3823166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grpId="0" nodeType="withEffect">
                                  <p:stCondLst>
                                    <p:cond delay="0"/>
                                  </p:stCondLst>
                                  <p:childTnLst>
                                    <p:animMotion origin="layout" path="M 3.33333E-6 0.06667 L 3.33333E-6 -0.01111 " pathEditMode="relative" rAng="0" ptsTypes="AA">
                                      <p:cBhvr>
                                        <p:cTn id="6" dur="2000" fill="hold"/>
                                        <p:tgtEl>
                                          <p:spTgt spid="8211"/>
                                        </p:tgtEl>
                                        <p:attrNameLst>
                                          <p:attrName>ppt_x</p:attrName>
                                          <p:attrName>ppt_y</p:attrName>
                                        </p:attrNameLst>
                                      </p:cBhvr>
                                      <p:rCtr x="0" y="-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flipV="1">
            <a:off x="457200" y="277813"/>
            <a:ext cx="8229600" cy="1143000"/>
          </a:xfrm>
        </p:spPr>
        <p:txBody>
          <a:bodyPr/>
          <a:lstStyle/>
          <a:p>
            <a:r>
              <a:rPr lang="ar-SA" smtClean="0">
                <a:cs typeface="Tajweed" pitchFamily="2" charset="-78"/>
              </a:rPr>
              <a:t> </a:t>
            </a:r>
            <a:endParaRPr lang="en-US" smtClean="0">
              <a:cs typeface="Tajweed" pitchFamily="2" charset="-78"/>
            </a:endParaRPr>
          </a:p>
        </p:txBody>
      </p:sp>
      <p:sp>
        <p:nvSpPr>
          <p:cNvPr id="9219" name="Rectangle 3"/>
          <p:cNvSpPr>
            <a:spLocks noGrp="1" noChangeArrowheads="1"/>
          </p:cNvSpPr>
          <p:nvPr>
            <p:ph type="body" idx="1"/>
          </p:nvPr>
        </p:nvSpPr>
        <p:spPr>
          <a:xfrm>
            <a:off x="457200" y="2819400"/>
            <a:ext cx="8534400" cy="3082925"/>
          </a:xfrm>
        </p:spPr>
        <p:txBody>
          <a:bodyPr/>
          <a:lstStyle/>
          <a:p>
            <a:pPr algn="ctr">
              <a:spcBef>
                <a:spcPct val="0"/>
              </a:spcBef>
              <a:buClrTx/>
              <a:buSzTx/>
              <a:buFontTx/>
              <a:buNone/>
            </a:pPr>
            <a:r>
              <a:rPr lang="ar-SA" sz="17200" b="1" smtClean="0">
                <a:cs typeface="Tajweed" pitchFamily="2" charset="-78"/>
              </a:rPr>
              <a:t>هِدَايَة، هُدى</a:t>
            </a:r>
            <a:endParaRPr lang="en-US" sz="17200" smtClean="0">
              <a:cs typeface="Tajweed" pitchFamily="2" charset="-78"/>
            </a:endParaRPr>
          </a:p>
        </p:txBody>
      </p:sp>
      <p:graphicFrame>
        <p:nvGraphicFramePr>
          <p:cNvPr id="329732" name="Group 4"/>
          <p:cNvGraphicFramePr>
            <a:graphicFrameLocks noGrp="1"/>
          </p:cNvGraphicFramePr>
          <p:nvPr/>
        </p:nvGraphicFramePr>
        <p:xfrm>
          <a:off x="152400" y="120650"/>
          <a:ext cx="8763000" cy="2165350"/>
        </p:xfrm>
        <a:graphic>
          <a:graphicData uri="http://schemas.openxmlformats.org/drawingml/2006/table">
            <a:tbl>
              <a:tblPr rtl="1"/>
              <a:tblGrid>
                <a:gridCol w="1981200"/>
                <a:gridCol w="3276600"/>
                <a:gridCol w="3505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اهْدِنَا</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الصِّرَاطَ</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الْمُسْتَقِيمَ</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(6)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869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Guide</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 </a:t>
                      </a: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us</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(to) the path,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the straight.</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9234" name="Text Box 18"/>
          <p:cNvSpPr txBox="1">
            <a:spLocks noChangeArrowheads="1"/>
          </p:cNvSpPr>
          <p:nvPr/>
        </p:nvSpPr>
        <p:spPr bwMode="auto">
          <a:xfrm>
            <a:off x="7239000" y="2133600"/>
            <a:ext cx="1447800" cy="584775"/>
          </a:xfrm>
          <a:prstGeom prst="rect">
            <a:avLst/>
          </a:prstGeom>
          <a:noFill/>
          <a:ln w="9525">
            <a:noFill/>
            <a:miter lim="800000"/>
            <a:headEnd/>
            <a:tailEnd/>
          </a:ln>
        </p:spPr>
        <p:txBody>
          <a:bodyPr>
            <a:spAutoFit/>
          </a:bodyPr>
          <a:lstStyle/>
          <a:p>
            <a:pPr algn="ctr" rtl="1"/>
            <a:r>
              <a:rPr lang="ar-SA" sz="3200" b="0" dirty="0">
                <a:solidFill>
                  <a:srgbClr val="FFFFFF"/>
                </a:solidFill>
                <a:cs typeface="Tajweed" pitchFamily="2" charset="-78"/>
              </a:rPr>
              <a:t>ه د ي</a:t>
            </a:r>
            <a:endParaRPr lang="en-US" sz="3200" b="0" dirty="0">
              <a:solidFill>
                <a:srgbClr val="FFFFFF"/>
              </a:solidFill>
              <a:cs typeface="Tajweed" pitchFamily="2" charset="-78"/>
            </a:endParaRPr>
          </a:p>
        </p:txBody>
      </p:sp>
      <p:sp>
        <p:nvSpPr>
          <p:cNvPr id="9235" name="Text Box 19"/>
          <p:cNvSpPr txBox="1">
            <a:spLocks noChangeArrowheads="1"/>
          </p:cNvSpPr>
          <p:nvPr/>
        </p:nvSpPr>
        <p:spPr bwMode="auto">
          <a:xfrm>
            <a:off x="1143000" y="5334000"/>
            <a:ext cx="6858000" cy="1189038"/>
          </a:xfrm>
          <a:prstGeom prst="rect">
            <a:avLst/>
          </a:prstGeom>
          <a:noFill/>
          <a:ln w="9525">
            <a:noFill/>
            <a:miter lim="800000"/>
            <a:headEnd/>
            <a:tailEnd/>
          </a:ln>
        </p:spPr>
        <p:txBody>
          <a:bodyPr>
            <a:spAutoFit/>
          </a:bodyPr>
          <a:lstStyle/>
          <a:p>
            <a:pPr algn="ctr"/>
            <a:r>
              <a:rPr lang="en-US" sz="7200">
                <a:solidFill>
                  <a:srgbClr val="FFFFFF"/>
                </a:solidFill>
                <a:latin typeface="Arial" pitchFamily="34" charset="0"/>
                <a:cs typeface="Arial" pitchFamily="34" charset="0"/>
              </a:rPr>
              <a:t>guidance</a:t>
            </a:r>
          </a:p>
        </p:txBody>
      </p:sp>
    </p:spTree>
    <p:extLst>
      <p:ext uri="{BB962C8B-B14F-4D97-AF65-F5344CB8AC3E}">
        <p14:creationId xmlns:p14="http://schemas.microsoft.com/office/powerpoint/2010/main" val="236901919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flipV="1">
            <a:off x="457200" y="277813"/>
            <a:ext cx="8229600" cy="1143000"/>
          </a:xfrm>
        </p:spPr>
        <p:txBody>
          <a:bodyPr/>
          <a:lstStyle/>
          <a:p>
            <a:r>
              <a:rPr lang="ar-SA" smtClean="0">
                <a:cs typeface="Tajweed" pitchFamily="2" charset="-78"/>
              </a:rPr>
              <a:t> </a:t>
            </a:r>
            <a:endParaRPr lang="en-US" smtClean="0">
              <a:cs typeface="Tajweed" pitchFamily="2" charset="-78"/>
            </a:endParaRPr>
          </a:p>
        </p:txBody>
      </p:sp>
      <p:sp>
        <p:nvSpPr>
          <p:cNvPr id="10243" name="Rectangle 3"/>
          <p:cNvSpPr>
            <a:spLocks noGrp="1" noChangeArrowheads="1"/>
          </p:cNvSpPr>
          <p:nvPr>
            <p:ph type="body" idx="1"/>
          </p:nvPr>
        </p:nvSpPr>
        <p:spPr>
          <a:xfrm>
            <a:off x="457200" y="3622675"/>
            <a:ext cx="8229600" cy="3082925"/>
          </a:xfrm>
        </p:spPr>
        <p:txBody>
          <a:bodyPr/>
          <a:lstStyle/>
          <a:p>
            <a:pPr algn="ctr">
              <a:spcBef>
                <a:spcPct val="0"/>
              </a:spcBef>
              <a:buClrTx/>
              <a:buSzTx/>
              <a:buFontTx/>
              <a:buNone/>
            </a:pPr>
            <a:r>
              <a:rPr lang="ar-SA" sz="9600" b="1" smtClean="0">
                <a:cs typeface="Tajweed" pitchFamily="2" charset="-78"/>
              </a:rPr>
              <a:t>هُدًى لِّلْمُتَّقِين</a:t>
            </a:r>
          </a:p>
          <a:p>
            <a:pPr algn="ctr">
              <a:spcBef>
                <a:spcPct val="0"/>
              </a:spcBef>
              <a:buClrTx/>
              <a:buSzTx/>
              <a:buFontTx/>
              <a:buNone/>
            </a:pPr>
            <a:r>
              <a:rPr lang="ar-SA" sz="9600" b="1" smtClean="0">
                <a:cs typeface="Tajweed" pitchFamily="2" charset="-78"/>
              </a:rPr>
              <a:t>هُدًى لِّلْنَّاس </a:t>
            </a:r>
            <a:endParaRPr lang="en-US" sz="9600" smtClean="0">
              <a:cs typeface="Tajweed" pitchFamily="2" charset="-78"/>
            </a:endParaRPr>
          </a:p>
        </p:txBody>
      </p:sp>
      <p:graphicFrame>
        <p:nvGraphicFramePr>
          <p:cNvPr id="331780" name="Group 4"/>
          <p:cNvGraphicFramePr>
            <a:graphicFrameLocks noGrp="1"/>
          </p:cNvGraphicFramePr>
          <p:nvPr/>
        </p:nvGraphicFramePr>
        <p:xfrm>
          <a:off x="152400" y="120650"/>
          <a:ext cx="8763000" cy="1874520"/>
        </p:xfrm>
        <a:graphic>
          <a:graphicData uri="http://schemas.openxmlformats.org/drawingml/2006/table">
            <a:tbl>
              <a:tblPr rtl="1"/>
              <a:tblGrid>
                <a:gridCol w="1981200"/>
                <a:gridCol w="3276600"/>
                <a:gridCol w="3505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اهْدِنَا</a:t>
                      </a: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الصِّرَاطَ</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الْمُسْتَقِيمَ</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(6)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488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Guide</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 </a:t>
                      </a: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us</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(to) the path,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the straight.</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0258" name="Text Box 18"/>
          <p:cNvSpPr txBox="1">
            <a:spLocks noChangeArrowheads="1"/>
          </p:cNvSpPr>
          <p:nvPr/>
        </p:nvSpPr>
        <p:spPr bwMode="auto">
          <a:xfrm>
            <a:off x="7239000" y="1828800"/>
            <a:ext cx="1447800" cy="519113"/>
          </a:xfrm>
          <a:prstGeom prst="rect">
            <a:avLst/>
          </a:prstGeom>
          <a:noFill/>
          <a:ln w="9525">
            <a:noFill/>
            <a:miter lim="800000"/>
            <a:headEnd/>
            <a:tailEnd/>
          </a:ln>
        </p:spPr>
        <p:txBody>
          <a:bodyPr>
            <a:spAutoFit/>
          </a:bodyPr>
          <a:lstStyle/>
          <a:p>
            <a:pPr algn="ctr" rtl="1"/>
            <a:r>
              <a:rPr lang="ar-SA" sz="2800" b="0">
                <a:solidFill>
                  <a:srgbClr val="FFFFFF"/>
                </a:solidFill>
                <a:cs typeface="Tahoma" pitchFamily="34" charset="0"/>
              </a:rPr>
              <a:t>ه د ي</a:t>
            </a:r>
            <a:endParaRPr lang="en-US" sz="2800" b="0">
              <a:solidFill>
                <a:srgbClr val="FFFFFF"/>
              </a:solidFill>
              <a:cs typeface="Tahoma" pitchFamily="34" charset="0"/>
            </a:endParaRPr>
          </a:p>
        </p:txBody>
      </p:sp>
      <p:sp>
        <p:nvSpPr>
          <p:cNvPr id="10259" name="Text Box 19"/>
          <p:cNvSpPr txBox="1">
            <a:spLocks noChangeArrowheads="1"/>
          </p:cNvSpPr>
          <p:nvPr/>
        </p:nvSpPr>
        <p:spPr bwMode="auto">
          <a:xfrm>
            <a:off x="304800" y="2438400"/>
            <a:ext cx="8915400" cy="914400"/>
          </a:xfrm>
          <a:prstGeom prst="rect">
            <a:avLst/>
          </a:prstGeom>
          <a:noFill/>
          <a:ln w="9525">
            <a:noFill/>
            <a:miter lim="800000"/>
            <a:headEnd/>
            <a:tailEnd/>
          </a:ln>
        </p:spPr>
        <p:txBody>
          <a:bodyPr>
            <a:spAutoFit/>
          </a:bodyPr>
          <a:lstStyle/>
          <a:p>
            <a:pPr algn="ctr"/>
            <a:r>
              <a:rPr lang="en-US" sz="5400" b="0">
                <a:solidFill>
                  <a:srgbClr val="FFFFFF"/>
                </a:solidFill>
                <a:latin typeface="Arial" pitchFamily="34" charset="0"/>
                <a:cs typeface="Arial" pitchFamily="34" charset="0"/>
              </a:rPr>
              <a:t>Qur’an is guidance for …</a:t>
            </a:r>
          </a:p>
        </p:txBody>
      </p:sp>
    </p:spTree>
    <p:extLst>
      <p:ext uri="{BB962C8B-B14F-4D97-AF65-F5344CB8AC3E}">
        <p14:creationId xmlns:p14="http://schemas.microsoft.com/office/powerpoint/2010/main" val="92880672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flipV="1">
            <a:off x="457200" y="277813"/>
            <a:ext cx="8229600" cy="1143000"/>
          </a:xfrm>
        </p:spPr>
        <p:txBody>
          <a:bodyPr/>
          <a:lstStyle/>
          <a:p>
            <a:r>
              <a:rPr lang="ar-SA" smtClean="0">
                <a:cs typeface="Tajweed" pitchFamily="2" charset="-78"/>
              </a:rPr>
              <a:t> </a:t>
            </a:r>
            <a:endParaRPr lang="en-US" smtClean="0">
              <a:cs typeface="Tajweed" pitchFamily="2" charset="-78"/>
            </a:endParaRPr>
          </a:p>
        </p:txBody>
      </p:sp>
      <p:sp>
        <p:nvSpPr>
          <p:cNvPr id="11267" name="Rectangle 3"/>
          <p:cNvSpPr>
            <a:spLocks noGrp="1" noChangeArrowheads="1"/>
          </p:cNvSpPr>
          <p:nvPr>
            <p:ph type="body" idx="1"/>
          </p:nvPr>
        </p:nvSpPr>
        <p:spPr>
          <a:xfrm>
            <a:off x="457200" y="3581400"/>
            <a:ext cx="8229600" cy="2549525"/>
          </a:xfrm>
        </p:spPr>
        <p:txBody>
          <a:bodyPr/>
          <a:lstStyle/>
          <a:p>
            <a:pPr>
              <a:lnSpc>
                <a:spcPct val="90000"/>
              </a:lnSpc>
              <a:buFont typeface="Wingdings" pitchFamily="2" charset="2"/>
              <a:buNone/>
            </a:pPr>
            <a:r>
              <a:rPr lang="en-US" sz="10700" b="1" smtClean="0">
                <a:ea typeface="Times New Roman" pitchFamily="18" charset="0"/>
                <a:cs typeface="Tajweed" pitchFamily="2" charset="-78"/>
              </a:rPr>
              <a:t>Path;  Road</a:t>
            </a:r>
          </a:p>
        </p:txBody>
      </p:sp>
      <p:graphicFrame>
        <p:nvGraphicFramePr>
          <p:cNvPr id="333828" name="Group 4"/>
          <p:cNvGraphicFramePr>
            <a:graphicFrameLocks noGrp="1"/>
          </p:cNvGraphicFramePr>
          <p:nvPr/>
        </p:nvGraphicFramePr>
        <p:xfrm>
          <a:off x="152400" y="120650"/>
          <a:ext cx="8763000" cy="2165350"/>
        </p:xfrm>
        <a:graphic>
          <a:graphicData uri="http://schemas.openxmlformats.org/drawingml/2006/table">
            <a:tbl>
              <a:tblPr rtl="1"/>
              <a:tblGrid>
                <a:gridCol w="1981200"/>
                <a:gridCol w="3276600"/>
                <a:gridCol w="3505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اهْدِنَا</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الصِّرَاطَ</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الْمُسْتَقِيمَ</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(6)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869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Guide</a:t>
                      </a:r>
                      <a:r>
                        <a:rPr kumimoji="0" lang="en-US" sz="1200" b="1" i="0" u="none" strike="noStrike" cap="none" normalizeH="0" baseline="0" smtClean="0">
                          <a:ln>
                            <a:noFill/>
                          </a:ln>
                          <a:solidFill>
                            <a:srgbClr val="FFFFFF"/>
                          </a:solidFill>
                          <a:effectLst/>
                          <a:latin typeface="Tahoma" pitchFamily="34" charset="0"/>
                          <a:ea typeface="Times New Roman" pitchFamily="18" charset="0"/>
                          <a:cs typeface="Tahoma" pitchFamily="34" charset="0"/>
                        </a:rPr>
                        <a:t> </a:t>
                      </a: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us</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(to) the path,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the straight.</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1282" name="Text Box 18"/>
          <p:cNvSpPr txBox="1">
            <a:spLocks noChangeArrowheads="1"/>
          </p:cNvSpPr>
          <p:nvPr/>
        </p:nvSpPr>
        <p:spPr bwMode="auto">
          <a:xfrm>
            <a:off x="4648200" y="2209800"/>
            <a:ext cx="1447800" cy="519113"/>
          </a:xfrm>
          <a:prstGeom prst="rect">
            <a:avLst/>
          </a:prstGeom>
          <a:noFill/>
          <a:ln w="9525">
            <a:noFill/>
            <a:miter lim="800000"/>
            <a:headEnd/>
            <a:tailEnd/>
          </a:ln>
        </p:spPr>
        <p:txBody>
          <a:bodyPr>
            <a:spAutoFit/>
          </a:bodyPr>
          <a:lstStyle/>
          <a:p>
            <a:pPr algn="ctr" rtl="1"/>
            <a:r>
              <a:rPr lang="ar-SA" sz="2800" b="0" dirty="0">
                <a:solidFill>
                  <a:srgbClr val="FFFFFF"/>
                </a:solidFill>
                <a:cs typeface="Tajweed" pitchFamily="2" charset="-78"/>
              </a:rPr>
              <a:t>ص ر ط</a:t>
            </a:r>
            <a:endParaRPr lang="en-US" sz="2800" b="0" dirty="0">
              <a:solidFill>
                <a:srgbClr val="FFFFFF"/>
              </a:solidFill>
              <a:cs typeface="Tajweed" pitchFamily="2" charset="-78"/>
            </a:endParaRPr>
          </a:p>
        </p:txBody>
      </p:sp>
      <p:sp>
        <p:nvSpPr>
          <p:cNvPr id="11283" name="Line 19"/>
          <p:cNvSpPr>
            <a:spLocks noChangeShapeType="1"/>
          </p:cNvSpPr>
          <p:nvPr/>
        </p:nvSpPr>
        <p:spPr bwMode="auto">
          <a:xfrm flipH="1">
            <a:off x="5334000" y="3124200"/>
            <a:ext cx="2438400" cy="2667000"/>
          </a:xfrm>
          <a:prstGeom prst="line">
            <a:avLst/>
          </a:prstGeom>
          <a:noFill/>
          <a:ln w="28575">
            <a:solidFill>
              <a:schemeClr val="tx1"/>
            </a:solidFill>
            <a:round/>
            <a:headEnd/>
            <a:tailEnd/>
          </a:ln>
        </p:spPr>
        <p:txBody>
          <a:bodyPr/>
          <a:lstStyle/>
          <a:p>
            <a:endParaRPr lang="en-US">
              <a:solidFill>
                <a:srgbClr val="FFFFFF"/>
              </a:solidFill>
            </a:endParaRPr>
          </a:p>
        </p:txBody>
      </p:sp>
      <p:sp>
        <p:nvSpPr>
          <p:cNvPr id="11284" name="Line 20"/>
          <p:cNvSpPr>
            <a:spLocks noChangeShapeType="1"/>
          </p:cNvSpPr>
          <p:nvPr/>
        </p:nvSpPr>
        <p:spPr bwMode="auto">
          <a:xfrm>
            <a:off x="5334000" y="3429000"/>
            <a:ext cx="3581400" cy="2133600"/>
          </a:xfrm>
          <a:prstGeom prst="line">
            <a:avLst/>
          </a:prstGeom>
          <a:noFill/>
          <a:ln w="28575">
            <a:solidFill>
              <a:schemeClr val="tx1"/>
            </a:solidFill>
            <a:round/>
            <a:headEnd/>
            <a:tailEnd/>
          </a:ln>
        </p:spPr>
        <p:txBody>
          <a:bodyPr/>
          <a:lstStyle/>
          <a:p>
            <a:endParaRPr lang="en-US">
              <a:solidFill>
                <a:srgbClr val="FFFFFF"/>
              </a:solidFill>
            </a:endParaRPr>
          </a:p>
        </p:txBody>
      </p:sp>
    </p:spTree>
    <p:extLst>
      <p:ext uri="{BB962C8B-B14F-4D97-AF65-F5344CB8AC3E}">
        <p14:creationId xmlns:p14="http://schemas.microsoft.com/office/powerpoint/2010/main" val="134859973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35875" name="Group 3"/>
          <p:cNvGraphicFramePr>
            <a:graphicFrameLocks noGrp="1"/>
          </p:cNvGraphicFramePr>
          <p:nvPr/>
        </p:nvGraphicFramePr>
        <p:xfrm>
          <a:off x="152400" y="120650"/>
          <a:ext cx="8763000" cy="2165350"/>
        </p:xfrm>
        <a:graphic>
          <a:graphicData uri="http://schemas.openxmlformats.org/drawingml/2006/table">
            <a:tbl>
              <a:tblPr rtl="1"/>
              <a:tblGrid>
                <a:gridCol w="1981200"/>
                <a:gridCol w="3276600"/>
                <a:gridCol w="3505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اهْدِنَا</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الصِّرَاطَ</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الْمُسْتَقِيمَ</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(6)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r>
              <a:tr h="869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Guide</a:t>
                      </a:r>
                      <a:r>
                        <a:rPr kumimoji="0" lang="en-US" sz="1200" b="1" i="0" u="none" strike="noStrike" cap="none" normalizeH="0" baseline="0" smtClean="0">
                          <a:ln>
                            <a:noFill/>
                          </a:ln>
                          <a:solidFill>
                            <a:srgbClr val="FFFFFF"/>
                          </a:solidFill>
                          <a:effectLst/>
                          <a:latin typeface="Tahoma" pitchFamily="34" charset="0"/>
                          <a:ea typeface="Times New Roman" pitchFamily="18" charset="0"/>
                          <a:cs typeface="Tahoma" pitchFamily="34" charset="0"/>
                        </a:rPr>
                        <a:t> </a:t>
                      </a: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us</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(to) the path,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the straight.</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2305" name="Text Box 17"/>
          <p:cNvSpPr txBox="1">
            <a:spLocks noChangeArrowheads="1"/>
          </p:cNvSpPr>
          <p:nvPr/>
        </p:nvSpPr>
        <p:spPr bwMode="auto">
          <a:xfrm>
            <a:off x="1066800" y="2209800"/>
            <a:ext cx="1447800" cy="519113"/>
          </a:xfrm>
          <a:prstGeom prst="rect">
            <a:avLst/>
          </a:prstGeom>
          <a:noFill/>
          <a:ln w="9525">
            <a:noFill/>
            <a:miter lim="800000"/>
            <a:headEnd/>
            <a:tailEnd/>
          </a:ln>
        </p:spPr>
        <p:txBody>
          <a:bodyPr>
            <a:spAutoFit/>
          </a:bodyPr>
          <a:lstStyle/>
          <a:p>
            <a:pPr algn="ctr" rtl="1"/>
            <a:r>
              <a:rPr lang="ar-SA" sz="2800" b="0" dirty="0">
                <a:solidFill>
                  <a:srgbClr val="FFFFFF"/>
                </a:solidFill>
                <a:cs typeface="Tajweed" pitchFamily="2" charset="-78"/>
              </a:rPr>
              <a:t>ق و م</a:t>
            </a:r>
            <a:endParaRPr lang="en-US" sz="2800" b="0" dirty="0">
              <a:solidFill>
                <a:srgbClr val="FFFFFF"/>
              </a:solidFill>
              <a:cs typeface="Tajweed" pitchFamily="2" charset="-78"/>
            </a:endParaRPr>
          </a:p>
        </p:txBody>
      </p:sp>
      <p:sp>
        <p:nvSpPr>
          <p:cNvPr id="12306" name="Rectangle 19"/>
          <p:cNvSpPr>
            <a:spLocks noChangeArrowheads="1"/>
          </p:cNvSpPr>
          <p:nvPr/>
        </p:nvSpPr>
        <p:spPr bwMode="auto">
          <a:xfrm>
            <a:off x="533400" y="3535363"/>
            <a:ext cx="5799138" cy="1874837"/>
          </a:xfrm>
          <a:prstGeom prst="rect">
            <a:avLst/>
          </a:prstGeom>
          <a:noFill/>
          <a:ln w="9525">
            <a:noFill/>
            <a:miter lim="800000"/>
            <a:headEnd/>
            <a:tailEnd/>
          </a:ln>
        </p:spPr>
        <p:txBody>
          <a:bodyPr wrap="none">
            <a:spAutoFit/>
          </a:bodyPr>
          <a:lstStyle/>
          <a:p>
            <a:pPr>
              <a:spcBef>
                <a:spcPct val="0"/>
              </a:spcBef>
            </a:pPr>
            <a:r>
              <a:rPr lang="en-US" sz="11700">
                <a:solidFill>
                  <a:srgbClr val="FFFF00"/>
                </a:solidFill>
                <a:latin typeface="Arial" pitchFamily="34" charset="0"/>
                <a:cs typeface="Tajweed" pitchFamily="2" charset="-78"/>
              </a:rPr>
              <a:t>Straight</a:t>
            </a:r>
          </a:p>
        </p:txBody>
      </p:sp>
      <p:cxnSp>
        <p:nvCxnSpPr>
          <p:cNvPr id="12307" name="Straight Arrow Connector 7"/>
          <p:cNvCxnSpPr>
            <a:cxnSpLocks noChangeShapeType="1"/>
          </p:cNvCxnSpPr>
          <p:nvPr/>
        </p:nvCxnSpPr>
        <p:spPr bwMode="auto">
          <a:xfrm>
            <a:off x="7467600" y="3429000"/>
            <a:ext cx="914400" cy="914400"/>
          </a:xfrm>
          <a:prstGeom prst="straightConnector1">
            <a:avLst/>
          </a:prstGeom>
          <a:noFill/>
          <a:ln w="9525" algn="ctr">
            <a:noFill/>
            <a:round/>
            <a:headEnd/>
            <a:tailEnd type="arrow" w="med" len="med"/>
          </a:ln>
        </p:spPr>
      </p:cxnSp>
      <p:cxnSp>
        <p:nvCxnSpPr>
          <p:cNvPr id="12308" name="Straight Arrow Connector 9"/>
          <p:cNvCxnSpPr>
            <a:cxnSpLocks noChangeShapeType="1"/>
          </p:cNvCxnSpPr>
          <p:nvPr/>
        </p:nvCxnSpPr>
        <p:spPr bwMode="auto">
          <a:xfrm rot="5400000" flipH="1" flipV="1">
            <a:off x="6249194" y="4496594"/>
            <a:ext cx="3200400" cy="1588"/>
          </a:xfrm>
          <a:prstGeom prst="straightConnector1">
            <a:avLst/>
          </a:prstGeom>
          <a:noFill/>
          <a:ln w="76200" algn="ctr">
            <a:solidFill>
              <a:schemeClr val="tx1"/>
            </a:solidFill>
            <a:round/>
            <a:headEnd/>
            <a:tailEnd type="arrow" w="med" len="med"/>
          </a:ln>
        </p:spPr>
      </p:cxnSp>
    </p:spTree>
    <p:extLst>
      <p:ext uri="{BB962C8B-B14F-4D97-AF65-F5344CB8AC3E}">
        <p14:creationId xmlns:p14="http://schemas.microsoft.com/office/powerpoint/2010/main" val="116516192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flipV="1">
            <a:off x="457200" y="277813"/>
            <a:ext cx="8229600" cy="1143000"/>
          </a:xfrm>
        </p:spPr>
        <p:txBody>
          <a:bodyPr/>
          <a:lstStyle/>
          <a:p>
            <a:r>
              <a:rPr lang="ar-SA" smtClean="0">
                <a:cs typeface="Tajweed" pitchFamily="2" charset="-78"/>
              </a:rPr>
              <a:t> </a:t>
            </a:r>
            <a:endParaRPr lang="en-US" smtClean="0">
              <a:cs typeface="Tajweed" pitchFamily="2" charset="-78"/>
            </a:endParaRPr>
          </a:p>
        </p:txBody>
      </p:sp>
      <p:sp>
        <p:nvSpPr>
          <p:cNvPr id="13315" name="Rectangle 3"/>
          <p:cNvSpPr>
            <a:spLocks noGrp="1" noChangeArrowheads="1"/>
          </p:cNvSpPr>
          <p:nvPr>
            <p:ph type="body" idx="1"/>
          </p:nvPr>
        </p:nvSpPr>
        <p:spPr>
          <a:xfrm>
            <a:off x="457200" y="3048000"/>
            <a:ext cx="8229600" cy="2549525"/>
          </a:xfrm>
        </p:spPr>
        <p:txBody>
          <a:bodyPr/>
          <a:lstStyle/>
          <a:p>
            <a:pPr algn="ctr" rtl="0">
              <a:lnSpc>
                <a:spcPct val="90000"/>
              </a:lnSpc>
              <a:buFont typeface="Wingdings" pitchFamily="2" charset="2"/>
              <a:buNone/>
            </a:pPr>
            <a:r>
              <a:rPr lang="en-US" sz="14300" b="1" smtClean="0">
                <a:ea typeface="Times New Roman" pitchFamily="18" charset="0"/>
                <a:cs typeface="Tajweed" pitchFamily="2" charset="-78"/>
              </a:rPr>
              <a:t>the </a:t>
            </a:r>
            <a:r>
              <a:rPr lang="ar-SA" sz="27800" b="1" smtClean="0">
                <a:ea typeface="Times New Roman" pitchFamily="18" charset="0"/>
                <a:cs typeface="Tajweed" pitchFamily="2" charset="-78"/>
              </a:rPr>
              <a:t>الْ </a:t>
            </a:r>
            <a:endParaRPr lang="en-US" sz="27800" b="1" smtClean="0">
              <a:ea typeface="Times New Roman" pitchFamily="18" charset="0"/>
              <a:cs typeface="Tajweed" pitchFamily="2" charset="-78"/>
            </a:endParaRPr>
          </a:p>
        </p:txBody>
      </p:sp>
      <p:graphicFrame>
        <p:nvGraphicFramePr>
          <p:cNvPr id="337924" name="Group 4"/>
          <p:cNvGraphicFramePr>
            <a:graphicFrameLocks noGrp="1"/>
          </p:cNvGraphicFramePr>
          <p:nvPr/>
        </p:nvGraphicFramePr>
        <p:xfrm>
          <a:off x="152400" y="120650"/>
          <a:ext cx="8763000" cy="1767840"/>
        </p:xfrm>
        <a:graphic>
          <a:graphicData uri="http://schemas.openxmlformats.org/drawingml/2006/table">
            <a:tbl>
              <a:tblPr rtl="1"/>
              <a:tblGrid>
                <a:gridCol w="1981200"/>
                <a:gridCol w="3276600"/>
                <a:gridCol w="3505200"/>
              </a:tblGrid>
              <a:tr h="11747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اهْدِنَا</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الصِّرَاطَ</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الْمُسْتَقِيمَ</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(6)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r>
              <a:tr h="5651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Guide</a:t>
                      </a:r>
                      <a:r>
                        <a:rPr kumimoji="0" lang="en-US" sz="1200" b="1" i="0" u="none" strike="noStrike" cap="none" normalizeH="0" baseline="0" smtClean="0">
                          <a:ln>
                            <a:noFill/>
                          </a:ln>
                          <a:solidFill>
                            <a:srgbClr val="FFFFFF"/>
                          </a:solidFill>
                          <a:effectLst/>
                          <a:latin typeface="Tahoma" pitchFamily="34" charset="0"/>
                          <a:ea typeface="Times New Roman" pitchFamily="18" charset="0"/>
                          <a:cs typeface="Tahoma" pitchFamily="34" charset="0"/>
                        </a:rPr>
                        <a:t> </a:t>
                      </a: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us</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(to) the path,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the straight.</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Tree>
    <p:extLst>
      <p:ext uri="{BB962C8B-B14F-4D97-AF65-F5344CB8AC3E}">
        <p14:creationId xmlns:p14="http://schemas.microsoft.com/office/powerpoint/2010/main" val="68088035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39971" name="Group 3"/>
          <p:cNvGraphicFramePr>
            <a:graphicFrameLocks noGrp="1"/>
          </p:cNvGraphicFramePr>
          <p:nvPr/>
        </p:nvGraphicFramePr>
        <p:xfrm>
          <a:off x="152400" y="654050"/>
          <a:ext cx="8763000" cy="2165350"/>
        </p:xfrm>
        <a:graphic>
          <a:graphicData uri="http://schemas.openxmlformats.org/drawingml/2006/table">
            <a:tbl>
              <a:tblPr rtl="1"/>
              <a:tblGrid>
                <a:gridCol w="1981200"/>
                <a:gridCol w="3276600"/>
                <a:gridCol w="3505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اهْدِنَا</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الصِّرَاطَ</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الْمُسْتَقِيمَ</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(6)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869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Guide</a:t>
                      </a:r>
                      <a:r>
                        <a:rPr kumimoji="0" lang="en-US" sz="1200" b="1" i="0" u="none" strike="noStrike" cap="none" normalizeH="0" baseline="0" smtClean="0">
                          <a:ln>
                            <a:noFill/>
                          </a:ln>
                          <a:solidFill>
                            <a:srgbClr val="FFFFFF"/>
                          </a:solidFill>
                          <a:effectLst/>
                          <a:latin typeface="Tahoma" pitchFamily="34" charset="0"/>
                          <a:ea typeface="Times New Roman" pitchFamily="18" charset="0"/>
                          <a:cs typeface="Tahoma" pitchFamily="34" charset="0"/>
                        </a:rPr>
                        <a:t> </a:t>
                      </a: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us</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(to) the path,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the straight.</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4353" name="Rectangle 17"/>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spcBef>
                <a:spcPct val="0"/>
              </a:spcBef>
            </a:pPr>
            <a:r>
              <a:rPr lang="en-US" sz="3600">
                <a:solidFill>
                  <a:srgbClr val="FFFFFF"/>
                </a:solidFill>
                <a:cs typeface="Nafees Web Naskh" pitchFamily="2" charset="-78"/>
              </a:rPr>
              <a:t>Message from: </a:t>
            </a:r>
          </a:p>
        </p:txBody>
      </p:sp>
      <p:sp>
        <p:nvSpPr>
          <p:cNvPr id="14354" name="Rectangle 18"/>
          <p:cNvSpPr>
            <a:spLocks noGrp="1" noChangeArrowheads="1"/>
          </p:cNvSpPr>
          <p:nvPr>
            <p:ph type="body" idx="1"/>
          </p:nvPr>
        </p:nvSpPr>
        <p:spPr>
          <a:xfrm>
            <a:off x="381000" y="3124200"/>
            <a:ext cx="7543800" cy="3505200"/>
          </a:xfrm>
          <a:noFill/>
        </p:spPr>
        <p:txBody>
          <a:bodyPr/>
          <a:lstStyle/>
          <a:p>
            <a:pPr algn="l" rtl="0"/>
            <a:r>
              <a:rPr lang="en-US" sz="3600" smtClean="0"/>
              <a:t>Ask Hidaya for the Salah and the activities after the Salah</a:t>
            </a:r>
          </a:p>
          <a:p>
            <a:pPr algn="l" rtl="0"/>
            <a:r>
              <a:rPr lang="en-US" sz="3600" smtClean="0"/>
              <a:t>For whatever I do in life; this year; this month; this week; and today; and after this Salah</a:t>
            </a:r>
          </a:p>
        </p:txBody>
      </p:sp>
      <p:pic>
        <p:nvPicPr>
          <p:cNvPr id="14355" name="Picture 19"/>
          <p:cNvPicPr>
            <a:picLocks noChangeAspect="1" noChangeArrowheads="1"/>
          </p:cNvPicPr>
          <p:nvPr/>
        </p:nvPicPr>
        <p:blipFill>
          <a:blip r:embed="rId3" cstate="print"/>
          <a:srcRect/>
          <a:stretch>
            <a:fillRect/>
          </a:stretch>
        </p:blipFill>
        <p:spPr bwMode="auto">
          <a:xfrm>
            <a:off x="7826375" y="3162300"/>
            <a:ext cx="1228725" cy="1457325"/>
          </a:xfrm>
          <a:prstGeom prst="rect">
            <a:avLst/>
          </a:prstGeom>
          <a:noFill/>
          <a:ln w="9525" algn="ctr">
            <a:noFill/>
            <a:miter lim="800000"/>
            <a:headEnd/>
            <a:tailEnd/>
          </a:ln>
        </p:spPr>
      </p:pic>
    </p:spTree>
    <p:extLst>
      <p:ext uri="{BB962C8B-B14F-4D97-AF65-F5344CB8AC3E}">
        <p14:creationId xmlns:p14="http://schemas.microsoft.com/office/powerpoint/2010/main" val="89112780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42019" name="Group 3"/>
          <p:cNvGraphicFramePr>
            <a:graphicFrameLocks noGrp="1"/>
          </p:cNvGraphicFramePr>
          <p:nvPr/>
        </p:nvGraphicFramePr>
        <p:xfrm>
          <a:off x="152400" y="654050"/>
          <a:ext cx="8763000" cy="2165350"/>
        </p:xfrm>
        <a:graphic>
          <a:graphicData uri="http://schemas.openxmlformats.org/drawingml/2006/table">
            <a:tbl>
              <a:tblPr rtl="1"/>
              <a:tblGrid>
                <a:gridCol w="1981200"/>
                <a:gridCol w="3276600"/>
                <a:gridCol w="3505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اهْدِنَا</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الصِّرَاطَ</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الْمُسْتَقِيمَ</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(6)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869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Guide</a:t>
                      </a:r>
                      <a:r>
                        <a:rPr kumimoji="0" lang="en-US" sz="1200" b="1" i="0" u="none" strike="noStrike" cap="none" normalizeH="0" baseline="0" smtClean="0">
                          <a:ln>
                            <a:noFill/>
                          </a:ln>
                          <a:solidFill>
                            <a:srgbClr val="FFFFFF"/>
                          </a:solidFill>
                          <a:effectLst/>
                          <a:latin typeface="Tahoma" pitchFamily="34" charset="0"/>
                          <a:ea typeface="Times New Roman" pitchFamily="18" charset="0"/>
                          <a:cs typeface="Tahoma" pitchFamily="34" charset="0"/>
                        </a:rPr>
                        <a:t> </a:t>
                      </a: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us</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(to) the path,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the straight.</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5377" name="Rectangle 17"/>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spcBef>
                <a:spcPct val="0"/>
              </a:spcBef>
            </a:pPr>
            <a:r>
              <a:rPr lang="en-US" sz="3600">
                <a:solidFill>
                  <a:srgbClr val="FFFFFF"/>
                </a:solidFill>
                <a:cs typeface="Nafees Web Naskh" pitchFamily="2" charset="-78"/>
              </a:rPr>
              <a:t>Message from: </a:t>
            </a:r>
          </a:p>
        </p:txBody>
      </p:sp>
      <p:pic>
        <p:nvPicPr>
          <p:cNvPr id="15378" name="Picture 18"/>
          <p:cNvPicPr>
            <a:picLocks noChangeAspect="1" noChangeArrowheads="1"/>
          </p:cNvPicPr>
          <p:nvPr/>
        </p:nvPicPr>
        <p:blipFill>
          <a:blip r:embed="rId3" cstate="print"/>
          <a:srcRect/>
          <a:stretch>
            <a:fillRect/>
          </a:stretch>
        </p:blipFill>
        <p:spPr bwMode="auto">
          <a:xfrm>
            <a:off x="7915275" y="2895600"/>
            <a:ext cx="1228725" cy="1457325"/>
          </a:xfrm>
          <a:prstGeom prst="rect">
            <a:avLst/>
          </a:prstGeom>
          <a:noFill/>
          <a:ln w="9525" algn="ctr">
            <a:noFill/>
            <a:miter lim="800000"/>
            <a:headEnd/>
            <a:tailEnd/>
          </a:ln>
        </p:spPr>
      </p:pic>
      <p:sp>
        <p:nvSpPr>
          <p:cNvPr id="15379" name="Rectangle 20"/>
          <p:cNvSpPr>
            <a:spLocks noChangeArrowheads="1"/>
          </p:cNvSpPr>
          <p:nvPr/>
        </p:nvSpPr>
        <p:spPr bwMode="auto">
          <a:xfrm>
            <a:off x="228600" y="3048000"/>
            <a:ext cx="8915400" cy="3505200"/>
          </a:xfrm>
          <a:prstGeom prst="rect">
            <a:avLst/>
          </a:prstGeom>
          <a:noFill/>
          <a:ln w="9525">
            <a:noFill/>
            <a:miter lim="800000"/>
            <a:headEnd/>
            <a:tailEnd/>
          </a:ln>
        </p:spPr>
        <p:txBody>
          <a:bodyPr/>
          <a:lstStyle/>
          <a:p>
            <a:pPr marL="577850" indent="-577850" eaLnBrk="0" hangingPunct="0">
              <a:spcBef>
                <a:spcPct val="20000"/>
              </a:spcBef>
              <a:buClr>
                <a:srgbClr val="FFFFFF"/>
              </a:buClr>
              <a:buSzPct val="90000"/>
              <a:buFont typeface="Wingdings" pitchFamily="2" charset="2"/>
              <a:buChar char="q"/>
            </a:pPr>
            <a:r>
              <a:rPr lang="en-US" sz="2800" b="0" dirty="0">
                <a:solidFill>
                  <a:srgbClr val="FFFF00"/>
                </a:solidFill>
                <a:cs typeface="Nafees Web Naskh" pitchFamily="2" charset="-78"/>
              </a:rPr>
              <a:t>A big </a:t>
            </a:r>
            <a:r>
              <a:rPr lang="en-US" sz="2800" b="0" dirty="0" smtClean="0">
                <a:solidFill>
                  <a:srgbClr val="FFFF00"/>
                </a:solidFill>
                <a:cs typeface="Nafees Web Naskh" pitchFamily="2" charset="-78"/>
              </a:rPr>
              <a:t>confusion amongst Muslims! </a:t>
            </a:r>
          </a:p>
          <a:p>
            <a:pPr marL="577850" indent="-577850" eaLnBrk="0" hangingPunct="0">
              <a:spcBef>
                <a:spcPct val="20000"/>
              </a:spcBef>
              <a:buClr>
                <a:srgbClr val="FFFFFF"/>
              </a:buClr>
              <a:buSzPct val="90000"/>
            </a:pPr>
            <a:r>
              <a:rPr lang="en-US" sz="2800" b="0" dirty="0" smtClean="0">
                <a:solidFill>
                  <a:srgbClr val="FFFF00"/>
                </a:solidFill>
                <a:cs typeface="Nafees Web Naskh" pitchFamily="2" charset="-78"/>
              </a:rPr>
              <a:t>	if, </a:t>
            </a:r>
            <a:r>
              <a:rPr lang="en-US" sz="2800" b="0" dirty="0">
                <a:solidFill>
                  <a:srgbClr val="FFFF00"/>
                </a:solidFill>
                <a:cs typeface="Nafees Web Naskh" pitchFamily="2" charset="-78"/>
              </a:rPr>
              <a:t>being Muslim = </a:t>
            </a:r>
            <a:r>
              <a:rPr lang="en-US" sz="2800" b="0" dirty="0" smtClean="0">
                <a:solidFill>
                  <a:srgbClr val="FFFF00"/>
                </a:solidFill>
                <a:cs typeface="Nafees Web Naskh" pitchFamily="2" charset="-78"/>
              </a:rPr>
              <a:t>being Guided</a:t>
            </a:r>
            <a:r>
              <a:rPr lang="en-US" sz="2800" b="0" dirty="0">
                <a:solidFill>
                  <a:srgbClr val="FFFF00"/>
                </a:solidFill>
                <a:cs typeface="Nafees Web Naskh" pitchFamily="2" charset="-78"/>
              </a:rPr>
              <a:t>, then </a:t>
            </a:r>
            <a:r>
              <a:rPr lang="en-US" sz="2800" b="0" dirty="0" smtClean="0">
                <a:solidFill>
                  <a:srgbClr val="FFFF00"/>
                </a:solidFill>
                <a:cs typeface="Nafees Web Naskh" pitchFamily="2" charset="-78"/>
              </a:rPr>
              <a:t>this </a:t>
            </a:r>
            <a:r>
              <a:rPr lang="en-US" sz="2800" b="0" dirty="0">
                <a:solidFill>
                  <a:srgbClr val="FFFF00"/>
                </a:solidFill>
                <a:cs typeface="Nafees Web Naskh" pitchFamily="2" charset="-78"/>
              </a:rPr>
              <a:t>supplication should have been for non-Muslims  </a:t>
            </a:r>
          </a:p>
          <a:p>
            <a:pPr marL="577850" indent="-577850" eaLnBrk="0" hangingPunct="0">
              <a:spcBef>
                <a:spcPct val="20000"/>
              </a:spcBef>
              <a:buClr>
                <a:srgbClr val="FFFFFF"/>
              </a:buClr>
              <a:buSzPct val="90000"/>
              <a:buFont typeface="Wingdings" pitchFamily="2" charset="2"/>
              <a:buChar char="q"/>
            </a:pPr>
            <a:r>
              <a:rPr lang="en-US" sz="2800" b="0" dirty="0">
                <a:solidFill>
                  <a:srgbClr val="FFFF00"/>
                </a:solidFill>
                <a:cs typeface="Nafees Web Naskh" pitchFamily="2" charset="-78"/>
              </a:rPr>
              <a:t>Source of Guidance</a:t>
            </a:r>
            <a:r>
              <a:rPr lang="en-US" sz="2800" b="0" dirty="0" smtClean="0">
                <a:solidFill>
                  <a:srgbClr val="FFFF00"/>
                </a:solidFill>
                <a:cs typeface="Nafees Web Naskh" pitchFamily="2" charset="-78"/>
              </a:rPr>
              <a:t>?</a:t>
            </a:r>
          </a:p>
          <a:p>
            <a:pPr marL="577850" indent="-577850" eaLnBrk="0" hangingPunct="0">
              <a:spcBef>
                <a:spcPct val="20000"/>
              </a:spcBef>
              <a:buClr>
                <a:srgbClr val="FFFFFF"/>
              </a:buClr>
              <a:buSzPct val="90000"/>
            </a:pPr>
            <a:r>
              <a:rPr lang="en-US" sz="2800" dirty="0" smtClean="0">
                <a:solidFill>
                  <a:srgbClr val="FFFF00"/>
                </a:solidFill>
                <a:cs typeface="Nafees Web Naskh" pitchFamily="2" charset="-78"/>
              </a:rPr>
              <a:t>	Qur’an </a:t>
            </a:r>
            <a:r>
              <a:rPr lang="en-US" sz="2800" dirty="0">
                <a:solidFill>
                  <a:srgbClr val="FFFF00"/>
                </a:solidFill>
                <a:cs typeface="Nafees Web Naskh" pitchFamily="2" charset="-78"/>
              </a:rPr>
              <a:t>and </a:t>
            </a:r>
            <a:r>
              <a:rPr lang="en-US" sz="2800" dirty="0" err="1" smtClean="0">
                <a:solidFill>
                  <a:srgbClr val="FFFF00"/>
                </a:solidFill>
                <a:cs typeface="Nafees Web Naskh" pitchFamily="2" charset="-78"/>
              </a:rPr>
              <a:t>Sunnah</a:t>
            </a:r>
            <a:r>
              <a:rPr lang="en-US" sz="2800" b="0" dirty="0" smtClean="0">
                <a:solidFill>
                  <a:srgbClr val="FFFF00"/>
                </a:solidFill>
                <a:cs typeface="Nafees Web Naskh" pitchFamily="2" charset="-78"/>
              </a:rPr>
              <a:t>  </a:t>
            </a:r>
          </a:p>
          <a:p>
            <a:pPr marL="577850" indent="-577850" eaLnBrk="0" hangingPunct="0">
              <a:spcBef>
                <a:spcPct val="20000"/>
              </a:spcBef>
              <a:buClr>
                <a:srgbClr val="FFFFFF"/>
              </a:buClr>
              <a:buSzPct val="90000"/>
            </a:pPr>
            <a:r>
              <a:rPr lang="en-US" sz="2800" b="0" dirty="0" smtClean="0">
                <a:solidFill>
                  <a:srgbClr val="FFFF00"/>
                </a:solidFill>
                <a:cs typeface="Nafees Web Naskh" pitchFamily="2" charset="-78"/>
              </a:rPr>
              <a:t>	If </a:t>
            </a:r>
            <a:r>
              <a:rPr lang="en-US" sz="2800" b="0" dirty="0">
                <a:solidFill>
                  <a:srgbClr val="FFFF00"/>
                </a:solidFill>
                <a:cs typeface="Nafees Web Naskh" pitchFamily="2" charset="-78"/>
              </a:rPr>
              <a:t>we don’t study them, then is the prayer sincere?</a:t>
            </a:r>
            <a:endParaRPr lang="ar-SA" sz="2800" b="0" dirty="0">
              <a:solidFill>
                <a:srgbClr val="FFFF00"/>
              </a:solidFill>
              <a:cs typeface="Nafees Web Naskh" pitchFamily="2" charset="-78"/>
            </a:endParaRPr>
          </a:p>
        </p:txBody>
      </p:sp>
    </p:spTree>
    <p:extLst>
      <p:ext uri="{BB962C8B-B14F-4D97-AF65-F5344CB8AC3E}">
        <p14:creationId xmlns:p14="http://schemas.microsoft.com/office/powerpoint/2010/main" val="2085446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79">
                                            <p:txEl>
                                              <p:pRg st="0" end="0"/>
                                            </p:txEl>
                                          </p:spTgt>
                                        </p:tgtEl>
                                        <p:attrNameLst>
                                          <p:attrName>style.visibility</p:attrName>
                                        </p:attrNameLst>
                                      </p:cBhvr>
                                      <p:to>
                                        <p:strVal val="visible"/>
                                      </p:to>
                                    </p:set>
                                    <p:animEffect transition="in" filter="fade">
                                      <p:cBhvr>
                                        <p:cTn id="7" dur="2000"/>
                                        <p:tgtEl>
                                          <p:spTgt spid="15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79">
                                            <p:txEl>
                                              <p:pRg st="1" end="1"/>
                                            </p:txEl>
                                          </p:spTgt>
                                        </p:tgtEl>
                                        <p:attrNameLst>
                                          <p:attrName>style.visibility</p:attrName>
                                        </p:attrNameLst>
                                      </p:cBhvr>
                                      <p:to>
                                        <p:strVal val="visible"/>
                                      </p:to>
                                    </p:set>
                                    <p:animEffect transition="in" filter="fade">
                                      <p:cBhvr>
                                        <p:cTn id="12" dur="2000"/>
                                        <p:tgtEl>
                                          <p:spTgt spid="15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79">
                                            <p:txEl>
                                              <p:pRg st="2" end="2"/>
                                            </p:txEl>
                                          </p:spTgt>
                                        </p:tgtEl>
                                        <p:attrNameLst>
                                          <p:attrName>style.visibility</p:attrName>
                                        </p:attrNameLst>
                                      </p:cBhvr>
                                      <p:to>
                                        <p:strVal val="visible"/>
                                      </p:to>
                                    </p:set>
                                    <p:animEffect transition="in" filter="fade">
                                      <p:cBhvr>
                                        <p:cTn id="17" dur="2000"/>
                                        <p:tgtEl>
                                          <p:spTgt spid="15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79">
                                            <p:txEl>
                                              <p:pRg st="3" end="3"/>
                                            </p:txEl>
                                          </p:spTgt>
                                        </p:tgtEl>
                                        <p:attrNameLst>
                                          <p:attrName>style.visibility</p:attrName>
                                        </p:attrNameLst>
                                      </p:cBhvr>
                                      <p:to>
                                        <p:strVal val="visible"/>
                                      </p:to>
                                    </p:set>
                                    <p:animEffect transition="in" filter="fade">
                                      <p:cBhvr>
                                        <p:cTn id="22" dur="2000"/>
                                        <p:tgtEl>
                                          <p:spTgt spid="15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79">
                                            <p:txEl>
                                              <p:pRg st="4" end="4"/>
                                            </p:txEl>
                                          </p:spTgt>
                                        </p:tgtEl>
                                        <p:attrNameLst>
                                          <p:attrName>style.visibility</p:attrName>
                                        </p:attrNameLst>
                                      </p:cBhvr>
                                      <p:to>
                                        <p:strVal val="visible"/>
                                      </p:to>
                                    </p:set>
                                    <p:animEffect transition="in" filter="fade">
                                      <p:cBhvr>
                                        <p:cTn id="27" dur="2000"/>
                                        <p:tgtEl>
                                          <p:spTgt spid="15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42019" name="Group 3"/>
          <p:cNvGraphicFramePr>
            <a:graphicFrameLocks noGrp="1"/>
          </p:cNvGraphicFramePr>
          <p:nvPr/>
        </p:nvGraphicFramePr>
        <p:xfrm>
          <a:off x="152400" y="654050"/>
          <a:ext cx="8763000" cy="2165350"/>
        </p:xfrm>
        <a:graphic>
          <a:graphicData uri="http://schemas.openxmlformats.org/drawingml/2006/table">
            <a:tbl>
              <a:tblPr rtl="1"/>
              <a:tblGrid>
                <a:gridCol w="1981200"/>
                <a:gridCol w="3276600"/>
                <a:gridCol w="3505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اهْدِنَا</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الصِّرَاطَ</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الْمُسْتَقِيمَ</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(6)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869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Guide</a:t>
                      </a:r>
                      <a:r>
                        <a:rPr kumimoji="0" lang="en-US" sz="1200" b="1" i="0" u="none" strike="noStrike" cap="none" normalizeH="0" baseline="0" smtClean="0">
                          <a:ln>
                            <a:noFill/>
                          </a:ln>
                          <a:solidFill>
                            <a:srgbClr val="FFFFFF"/>
                          </a:solidFill>
                          <a:effectLst/>
                          <a:latin typeface="Tahoma" pitchFamily="34" charset="0"/>
                          <a:ea typeface="Times New Roman" pitchFamily="18" charset="0"/>
                          <a:cs typeface="Tahoma" pitchFamily="34" charset="0"/>
                        </a:rPr>
                        <a:t> </a:t>
                      </a: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us</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(to) the path,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the straight.</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6401" name="Rectangle 17"/>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spcBef>
                <a:spcPct val="0"/>
              </a:spcBef>
            </a:pPr>
            <a:r>
              <a:rPr lang="en-US" sz="3600">
                <a:solidFill>
                  <a:srgbClr val="FFFFFF"/>
                </a:solidFill>
                <a:cs typeface="Nafees Web Naskh" pitchFamily="2" charset="-78"/>
              </a:rPr>
              <a:t>Message from: </a:t>
            </a:r>
          </a:p>
        </p:txBody>
      </p:sp>
      <p:pic>
        <p:nvPicPr>
          <p:cNvPr id="16402" name="Picture 18"/>
          <p:cNvPicPr>
            <a:picLocks noChangeAspect="1" noChangeArrowheads="1"/>
          </p:cNvPicPr>
          <p:nvPr/>
        </p:nvPicPr>
        <p:blipFill>
          <a:blip r:embed="rId3" cstate="print"/>
          <a:srcRect/>
          <a:stretch>
            <a:fillRect/>
          </a:stretch>
        </p:blipFill>
        <p:spPr bwMode="auto">
          <a:xfrm>
            <a:off x="7826375" y="3162300"/>
            <a:ext cx="1228725" cy="1457325"/>
          </a:xfrm>
          <a:prstGeom prst="rect">
            <a:avLst/>
          </a:prstGeom>
          <a:noFill/>
          <a:ln w="9525" algn="ctr">
            <a:noFill/>
            <a:miter lim="800000"/>
            <a:headEnd/>
            <a:tailEnd/>
          </a:ln>
        </p:spPr>
      </p:pic>
      <p:sp>
        <p:nvSpPr>
          <p:cNvPr id="16403" name="Rectangle 20"/>
          <p:cNvSpPr>
            <a:spLocks noChangeArrowheads="1"/>
          </p:cNvSpPr>
          <p:nvPr/>
        </p:nvSpPr>
        <p:spPr bwMode="auto">
          <a:xfrm>
            <a:off x="228600" y="3048000"/>
            <a:ext cx="7772400" cy="3505200"/>
          </a:xfrm>
          <a:prstGeom prst="rect">
            <a:avLst/>
          </a:prstGeom>
          <a:noFill/>
          <a:ln w="9525">
            <a:noFill/>
            <a:miter lim="800000"/>
            <a:headEnd/>
            <a:tailEnd/>
          </a:ln>
        </p:spPr>
        <p:txBody>
          <a:bodyPr/>
          <a:lstStyle/>
          <a:p>
            <a:pPr marL="577850" indent="-577850" eaLnBrk="0" hangingPunct="0">
              <a:spcBef>
                <a:spcPct val="20000"/>
              </a:spcBef>
              <a:buClr>
                <a:srgbClr val="FFFFFF"/>
              </a:buClr>
              <a:buSzPct val="90000"/>
              <a:buFont typeface="Wingdings" pitchFamily="2" charset="2"/>
              <a:buChar char="×"/>
            </a:pPr>
            <a:r>
              <a:rPr lang="en-US" sz="2800" b="0">
                <a:solidFill>
                  <a:srgbClr val="FFFF00"/>
                </a:solidFill>
                <a:cs typeface="Nafees Web Naskh" pitchFamily="2" charset="-78"/>
              </a:rPr>
              <a:t>Actually every Salah is a reminder that understanding the Quran not only necessary but it is an emergency!</a:t>
            </a:r>
            <a:endParaRPr lang="ar-SA" sz="2800" b="0">
              <a:solidFill>
                <a:srgbClr val="FFFF00"/>
              </a:solidFill>
              <a:cs typeface="Nafees Web Naskh" pitchFamily="2" charset="-78"/>
            </a:endParaRPr>
          </a:p>
          <a:p>
            <a:pPr marL="577850" indent="-577850" eaLnBrk="0" hangingPunct="0">
              <a:spcBef>
                <a:spcPct val="20000"/>
              </a:spcBef>
              <a:buClr>
                <a:srgbClr val="FFFFFF"/>
              </a:buClr>
              <a:buSzPct val="90000"/>
              <a:buFont typeface="Wingdings" pitchFamily="2" charset="2"/>
              <a:buChar char="×"/>
            </a:pPr>
            <a:r>
              <a:rPr lang="en-US" sz="2800">
                <a:solidFill>
                  <a:srgbClr val="FFFF00"/>
                </a:solidFill>
                <a:cs typeface="Nafees Web Naskh" pitchFamily="2" charset="-78"/>
              </a:rPr>
              <a:t>For whatever I do in life; this week; and today; and after this Salah, guide me!</a:t>
            </a:r>
          </a:p>
        </p:txBody>
      </p:sp>
    </p:spTree>
    <p:extLst>
      <p:ext uri="{BB962C8B-B14F-4D97-AF65-F5344CB8AC3E}">
        <p14:creationId xmlns:p14="http://schemas.microsoft.com/office/powerpoint/2010/main" val="20458709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flipV="1">
            <a:off x="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270339" name="Group 3"/>
          <p:cNvGraphicFramePr>
            <a:graphicFrameLocks noGrp="1"/>
          </p:cNvGraphicFramePr>
          <p:nvPr/>
        </p:nvGraphicFramePr>
        <p:xfrm>
          <a:off x="152400" y="152400"/>
          <a:ext cx="8763000" cy="1905000"/>
        </p:xfrm>
        <a:graphic>
          <a:graphicData uri="http://schemas.openxmlformats.org/drawingml/2006/table">
            <a:tbl>
              <a:tblPr rtl="1"/>
              <a:tblGrid>
                <a:gridCol w="2819400"/>
                <a:gridCol w="2590800"/>
                <a:gridCol w="33528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مَالِكِ</a:t>
                      </a:r>
                      <a:endParaRPr kumimoji="0" lang="ar-SA" sz="7200" b="0" i="0" u="none" strike="noStrike" cap="none" normalizeH="0" baseline="0" dirty="0" smtClean="0">
                        <a:ln>
                          <a:noFill/>
                        </a:ln>
                        <a:solidFill>
                          <a:srgbClr val="FFFF00"/>
                        </a:solidFill>
                        <a:effectLst/>
                        <a:latin typeface="Arial" pitchFamily="34" charset="0"/>
                        <a:ea typeface="Times New Roman" pitchFamily="18" charset="0"/>
                        <a:cs typeface="Tajweed" pitchFamily="2" charset="-78"/>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يَوْمِ </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الدِّينِ</a:t>
                      </a:r>
                      <a:r>
                        <a:rPr kumimoji="0" lang="ar-SA"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(4) </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r>
              <a:tr h="609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Master</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the day</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(of) Judgment.</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9233" name="Text Box 17"/>
          <p:cNvSpPr txBox="1">
            <a:spLocks noChangeArrowheads="1"/>
          </p:cNvSpPr>
          <p:nvPr/>
        </p:nvSpPr>
        <p:spPr bwMode="auto">
          <a:xfrm>
            <a:off x="990600" y="2041525"/>
            <a:ext cx="1447800" cy="396875"/>
          </a:xfrm>
          <a:prstGeom prst="rect">
            <a:avLst/>
          </a:prstGeom>
          <a:noFill/>
          <a:ln w="9525">
            <a:noFill/>
            <a:miter lim="800000"/>
            <a:headEnd/>
            <a:tailEnd/>
          </a:ln>
        </p:spPr>
        <p:txBody>
          <a:bodyPr>
            <a:spAutoFit/>
          </a:bodyPr>
          <a:lstStyle/>
          <a:p>
            <a:pPr algn="ctr" rtl="1"/>
            <a:r>
              <a:rPr lang="ar-SA" sz="2000" b="0" dirty="0">
                <a:cs typeface="Tajweed" pitchFamily="2" charset="-78"/>
              </a:rPr>
              <a:t>د ي ن</a:t>
            </a:r>
            <a:endParaRPr lang="en-US" sz="2000" b="0" dirty="0">
              <a:cs typeface="Tajweed" pitchFamily="2" charset="-78"/>
            </a:endParaRPr>
          </a:p>
        </p:txBody>
      </p:sp>
      <p:sp>
        <p:nvSpPr>
          <p:cNvPr id="9234" name="Text Box 18"/>
          <p:cNvSpPr txBox="1">
            <a:spLocks noChangeArrowheads="1"/>
          </p:cNvSpPr>
          <p:nvPr/>
        </p:nvSpPr>
        <p:spPr bwMode="auto">
          <a:xfrm>
            <a:off x="169863" y="3505200"/>
            <a:ext cx="8821737" cy="2522538"/>
          </a:xfrm>
          <a:prstGeom prst="rect">
            <a:avLst/>
          </a:prstGeom>
          <a:noFill/>
          <a:ln w="9525" algn="ctr">
            <a:noFill/>
            <a:miter lim="800000"/>
            <a:headEnd/>
            <a:tailEnd/>
          </a:ln>
        </p:spPr>
        <p:txBody>
          <a:bodyPr wrap="none">
            <a:spAutoFit/>
          </a:bodyPr>
          <a:lstStyle/>
          <a:p>
            <a:pPr>
              <a:lnSpc>
                <a:spcPct val="70000"/>
              </a:lnSpc>
            </a:pPr>
            <a:r>
              <a:rPr lang="en-US" sz="8400">
                <a:cs typeface="Arial" pitchFamily="34" charset="0"/>
              </a:rPr>
              <a:t>1. System of life</a:t>
            </a:r>
          </a:p>
          <a:p>
            <a:pPr>
              <a:lnSpc>
                <a:spcPct val="70000"/>
              </a:lnSpc>
            </a:pPr>
            <a:r>
              <a:rPr lang="en-US" sz="8400">
                <a:cs typeface="Arial" pitchFamily="34" charset="0"/>
              </a:rPr>
              <a:t>2. Judgment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838200"/>
          </a:xfrm>
          <a:noFill/>
        </p:spPr>
        <p:txBody>
          <a:bodyPr/>
          <a:lstStyle/>
          <a:p>
            <a:r>
              <a:rPr lang="en-US" sz="2800" b="1" smtClean="0"/>
              <a:t>Practice</a:t>
            </a:r>
            <a:endParaRPr lang="ar-SA" sz="2800" b="1" smtClean="0"/>
          </a:p>
        </p:txBody>
      </p:sp>
      <p:sp>
        <p:nvSpPr>
          <p:cNvPr id="17411" name="AutoShape 3"/>
          <p:cNvSpPr>
            <a:spLocks noChangeArrowheads="1"/>
          </p:cNvSpPr>
          <p:nvPr/>
        </p:nvSpPr>
        <p:spPr bwMode="auto">
          <a:xfrm rot="19125354">
            <a:off x="912425" y="3109349"/>
            <a:ext cx="3260509" cy="2846546"/>
          </a:xfrm>
          <a:prstGeom prst="rightArrow">
            <a:avLst>
              <a:gd name="adj1" fmla="val 46120"/>
              <a:gd name="adj2" fmla="val 48324"/>
            </a:avLst>
          </a:prstGeom>
          <a:solidFill>
            <a:srgbClr val="FF0000"/>
          </a:solidFill>
          <a:ln w="9525" algn="ctr">
            <a:solidFill>
              <a:schemeClr val="tx1"/>
            </a:solidFill>
            <a:miter lim="800000"/>
            <a:headEnd/>
            <a:tailEnd/>
          </a:ln>
        </p:spPr>
        <p:txBody>
          <a:bodyPr wrap="square" anchor="ctr">
            <a:spAutoFit/>
          </a:bodyPr>
          <a:lstStyle/>
          <a:p>
            <a:pPr algn="ctr">
              <a:spcBef>
                <a:spcPct val="0"/>
              </a:spcBef>
            </a:pPr>
            <a:r>
              <a:rPr lang="en-US" sz="2000" dirty="0">
                <a:solidFill>
                  <a:srgbClr val="FFFFFF"/>
                </a:solidFill>
                <a:cs typeface="Tahoma" pitchFamily="34" charset="0"/>
              </a:rPr>
              <a:t>Esp. with Imagination &amp; feelings; Prayer &amp; Evaluation</a:t>
            </a:r>
            <a:endParaRPr lang="en-US" sz="5400" dirty="0">
              <a:solidFill>
                <a:srgbClr val="FFFFFF"/>
              </a:solidFill>
              <a:cs typeface="Tahoma" pitchFamily="34" charset="0"/>
            </a:endParaRPr>
          </a:p>
        </p:txBody>
      </p:sp>
      <p:pic>
        <p:nvPicPr>
          <p:cNvPr id="17412" name="Picture 4" descr="DPPR-LOGO-English"/>
          <p:cNvPicPr>
            <a:picLocks noChangeAspect="1" noChangeArrowheads="1"/>
          </p:cNvPicPr>
          <p:nvPr/>
        </p:nvPicPr>
        <p:blipFill>
          <a:blip r:embed="rId2" cstate="print"/>
          <a:srcRect/>
          <a:stretch>
            <a:fillRect/>
          </a:stretch>
        </p:blipFill>
        <p:spPr bwMode="auto">
          <a:xfrm>
            <a:off x="0" y="5105400"/>
            <a:ext cx="1479550" cy="1752600"/>
          </a:xfrm>
          <a:prstGeom prst="rect">
            <a:avLst/>
          </a:prstGeom>
          <a:noFill/>
          <a:ln w="9525">
            <a:noFill/>
            <a:miter lim="800000"/>
            <a:headEnd/>
            <a:tailEnd/>
          </a:ln>
        </p:spPr>
      </p:pic>
      <p:graphicFrame>
        <p:nvGraphicFramePr>
          <p:cNvPr id="344069" name="Group 5"/>
          <p:cNvGraphicFramePr>
            <a:graphicFrameLocks noGrp="1"/>
          </p:cNvGraphicFramePr>
          <p:nvPr/>
        </p:nvGraphicFramePr>
        <p:xfrm>
          <a:off x="152400" y="654050"/>
          <a:ext cx="8763000" cy="2165350"/>
        </p:xfrm>
        <a:graphic>
          <a:graphicData uri="http://schemas.openxmlformats.org/drawingml/2006/table">
            <a:tbl>
              <a:tblPr rtl="1"/>
              <a:tblGrid>
                <a:gridCol w="1981200"/>
                <a:gridCol w="3276600"/>
                <a:gridCol w="3505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اهْدِنَا</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الصِّرَاطَ</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الْمُسْتَقِيمَ</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(6)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869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Guide</a:t>
                      </a:r>
                      <a:r>
                        <a:rPr kumimoji="0" lang="en-US" sz="1200" b="1" i="0" u="none" strike="noStrike" cap="none" normalizeH="0" baseline="0" smtClean="0">
                          <a:ln>
                            <a:noFill/>
                          </a:ln>
                          <a:solidFill>
                            <a:srgbClr val="FFFFFF"/>
                          </a:solidFill>
                          <a:effectLst/>
                          <a:latin typeface="Tahoma" pitchFamily="34" charset="0"/>
                          <a:ea typeface="Times New Roman" pitchFamily="18" charset="0"/>
                          <a:cs typeface="Tahoma" pitchFamily="34" charset="0"/>
                        </a:rPr>
                        <a:t> </a:t>
                      </a: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us</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(to) the path,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the straight.</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Tree>
    <p:extLst>
      <p:ext uri="{BB962C8B-B14F-4D97-AF65-F5344CB8AC3E}">
        <p14:creationId xmlns:p14="http://schemas.microsoft.com/office/powerpoint/2010/main" val="28652055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45091" name="Group 3"/>
          <p:cNvGraphicFramePr>
            <a:graphicFrameLocks noGrp="1"/>
          </p:cNvGraphicFramePr>
          <p:nvPr/>
        </p:nvGraphicFramePr>
        <p:xfrm>
          <a:off x="152400" y="457200"/>
          <a:ext cx="8763000" cy="2926080"/>
        </p:xfrm>
        <a:graphic>
          <a:graphicData uri="http://schemas.openxmlformats.org/drawingml/2006/table">
            <a:tbl>
              <a:tblPr rtl="1"/>
              <a:tblGrid>
                <a:gridCol w="1981200"/>
                <a:gridCol w="1676400"/>
                <a:gridCol w="2895600"/>
                <a:gridCol w="2209800"/>
              </a:tblGrid>
              <a:tr h="1371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صِرَاطَ </a:t>
                      </a: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الَّذِينَ</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ur-PK"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أَ</a:t>
                      </a: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نْعَمْتَ</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عَلَيْهِمْ</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525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(The) path </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those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(have) bestowed favors</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on them;</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8452" name="Rectangle 20"/>
          <p:cNvSpPr>
            <a:spLocks noChangeArrowheads="1"/>
          </p:cNvSpPr>
          <p:nvPr/>
        </p:nvSpPr>
        <p:spPr bwMode="auto">
          <a:xfrm>
            <a:off x="457200" y="-228600"/>
            <a:ext cx="8229600" cy="914400"/>
          </a:xfrm>
          <a:prstGeom prst="rect">
            <a:avLst/>
          </a:prstGeom>
          <a:noFill/>
          <a:ln w="9525" algn="ctr">
            <a:noFill/>
            <a:miter lim="800000"/>
            <a:headEnd/>
            <a:tailEnd/>
          </a:ln>
        </p:spPr>
        <p:txBody>
          <a:bodyPr anchor="ctr"/>
          <a:lstStyle/>
          <a:p>
            <a:pPr algn="ctr" rtl="1" eaLnBrk="0" hangingPunct="0">
              <a:spcBef>
                <a:spcPct val="0"/>
              </a:spcBef>
            </a:pPr>
            <a:r>
              <a:rPr lang="ur-PK" sz="2400" b="0">
                <a:solidFill>
                  <a:srgbClr val="FFFFFF"/>
                </a:solidFill>
                <a:cs typeface="Tajweed" pitchFamily="2" charset="-78"/>
              </a:rPr>
              <a:t>سُورَ</a:t>
            </a:r>
            <a:r>
              <a:rPr lang="ar-SA" sz="2400" b="0">
                <a:solidFill>
                  <a:srgbClr val="FFFFFF"/>
                </a:solidFill>
                <a:cs typeface="Tajweed" pitchFamily="2" charset="-78"/>
              </a:rPr>
              <a:t>ةُ</a:t>
            </a:r>
            <a:r>
              <a:rPr lang="ur-PK" sz="2400" b="0">
                <a:solidFill>
                  <a:srgbClr val="FFFFFF"/>
                </a:solidFill>
                <a:cs typeface="Tajweed" pitchFamily="2" charset="-78"/>
              </a:rPr>
              <a:t> </a:t>
            </a:r>
            <a:r>
              <a:rPr lang="ar-SA" sz="2400" b="0">
                <a:solidFill>
                  <a:srgbClr val="FFFFFF"/>
                </a:solidFill>
                <a:cs typeface="Tajweed" pitchFamily="2" charset="-78"/>
              </a:rPr>
              <a:t>الْفَاتِحَة</a:t>
            </a:r>
            <a:endParaRPr lang="en-US" sz="2400" b="0">
              <a:solidFill>
                <a:srgbClr val="FFFFFF"/>
              </a:solidFill>
              <a:cs typeface="Tajweed" pitchFamily="2" charset="-78"/>
            </a:endParaRPr>
          </a:p>
        </p:txBody>
      </p:sp>
    </p:spTree>
    <p:extLst>
      <p:ext uri="{BB962C8B-B14F-4D97-AF65-F5344CB8AC3E}">
        <p14:creationId xmlns:p14="http://schemas.microsoft.com/office/powerpoint/2010/main" val="169020936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flipV="1">
            <a:off x="457200" y="277813"/>
            <a:ext cx="8229600" cy="1143000"/>
          </a:xfrm>
        </p:spPr>
        <p:txBody>
          <a:bodyPr/>
          <a:lstStyle/>
          <a:p>
            <a:r>
              <a:rPr lang="ar-SA" smtClean="0">
                <a:cs typeface="Tajweed" pitchFamily="2" charset="-78"/>
              </a:rPr>
              <a:t> </a:t>
            </a:r>
            <a:endParaRPr lang="en-US" smtClean="0">
              <a:cs typeface="Tajweed" pitchFamily="2" charset="-78"/>
            </a:endParaRPr>
          </a:p>
        </p:txBody>
      </p:sp>
      <p:sp>
        <p:nvSpPr>
          <p:cNvPr id="19459" name="Rectangle 3"/>
          <p:cNvSpPr>
            <a:spLocks noGrp="1" noChangeArrowheads="1"/>
          </p:cNvSpPr>
          <p:nvPr>
            <p:ph type="body" idx="1"/>
          </p:nvPr>
        </p:nvSpPr>
        <p:spPr>
          <a:xfrm>
            <a:off x="152400" y="3429000"/>
            <a:ext cx="8915400" cy="4038600"/>
          </a:xfrm>
        </p:spPr>
        <p:txBody>
          <a:bodyPr/>
          <a:lstStyle/>
          <a:p>
            <a:pPr algn="ctr">
              <a:lnSpc>
                <a:spcPct val="70000"/>
              </a:lnSpc>
              <a:spcBef>
                <a:spcPct val="0"/>
              </a:spcBef>
              <a:buFont typeface="Wingdings" pitchFamily="2" charset="2"/>
              <a:buNone/>
            </a:pPr>
            <a:r>
              <a:rPr lang="ar-SA" sz="14200" b="1" dirty="0" smtClean="0">
                <a:ea typeface="Times New Roman" pitchFamily="18" charset="0"/>
                <a:cs typeface="Tajweed" pitchFamily="2" charset="-78"/>
              </a:rPr>
              <a:t>الصِّرَاطَ</a:t>
            </a:r>
            <a:r>
              <a:rPr lang="ar-SA" sz="7200" b="1" dirty="0" smtClean="0">
                <a:ea typeface="Times New Roman" pitchFamily="18" charset="0"/>
                <a:cs typeface="Tajweed" pitchFamily="2" charset="-78"/>
              </a:rPr>
              <a:t> الْمُسْتَقِيم</a:t>
            </a:r>
          </a:p>
          <a:p>
            <a:pPr algn="ctr">
              <a:lnSpc>
                <a:spcPct val="70000"/>
              </a:lnSpc>
              <a:spcBef>
                <a:spcPct val="0"/>
              </a:spcBef>
              <a:buFont typeface="Wingdings" pitchFamily="2" charset="2"/>
              <a:buNone/>
            </a:pPr>
            <a:r>
              <a:rPr lang="en-US" sz="7200" b="1" dirty="0" smtClean="0">
                <a:ea typeface="Times New Roman" pitchFamily="18" charset="0"/>
                <a:cs typeface="Tajweed" pitchFamily="2" charset="-78"/>
              </a:rPr>
              <a:t>Straight </a:t>
            </a:r>
            <a:r>
              <a:rPr lang="en-US" sz="14900" b="1" dirty="0" smtClean="0">
                <a:ea typeface="Times New Roman" pitchFamily="18" charset="0"/>
                <a:cs typeface="Tajweed" pitchFamily="2" charset="-78"/>
              </a:rPr>
              <a:t>path</a:t>
            </a:r>
          </a:p>
        </p:txBody>
      </p:sp>
      <p:graphicFrame>
        <p:nvGraphicFramePr>
          <p:cNvPr id="347158" name="Group 22"/>
          <p:cNvGraphicFramePr>
            <a:graphicFrameLocks noGrp="1"/>
          </p:cNvGraphicFramePr>
          <p:nvPr/>
        </p:nvGraphicFramePr>
        <p:xfrm>
          <a:off x="152400" y="152400"/>
          <a:ext cx="8763000" cy="2438400"/>
        </p:xfrm>
        <a:graphic>
          <a:graphicData uri="http://schemas.openxmlformats.org/drawingml/2006/table">
            <a:tbl>
              <a:tblPr rtl="1"/>
              <a:tblGrid>
                <a:gridCol w="1828800"/>
                <a:gridCol w="1828800"/>
                <a:gridCol w="3124200"/>
                <a:gridCol w="1981200"/>
              </a:tblGrid>
              <a:tr h="1371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صِرَاطَ </a:t>
                      </a: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الَّذِينَ</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ur-PK"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أَ</a:t>
                      </a: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نْعَمْتَ</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عَلَيْهِمْ</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525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(The) path </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those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(have) bestowed favors</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on them;</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9477" name="Text Box 21"/>
          <p:cNvSpPr txBox="1">
            <a:spLocks noChangeArrowheads="1"/>
          </p:cNvSpPr>
          <p:nvPr/>
        </p:nvSpPr>
        <p:spPr bwMode="auto">
          <a:xfrm>
            <a:off x="7239000" y="2514600"/>
            <a:ext cx="1447800" cy="519113"/>
          </a:xfrm>
          <a:prstGeom prst="rect">
            <a:avLst/>
          </a:prstGeom>
          <a:noFill/>
          <a:ln w="9525">
            <a:noFill/>
            <a:miter lim="800000"/>
            <a:headEnd/>
            <a:tailEnd/>
          </a:ln>
        </p:spPr>
        <p:txBody>
          <a:bodyPr>
            <a:spAutoFit/>
          </a:bodyPr>
          <a:lstStyle/>
          <a:p>
            <a:pPr algn="ctr" rtl="1"/>
            <a:r>
              <a:rPr lang="ar-SA" sz="2800" b="0" dirty="0">
                <a:solidFill>
                  <a:srgbClr val="FFFFFF"/>
                </a:solidFill>
                <a:cs typeface="Tajweed" pitchFamily="2" charset="-78"/>
              </a:rPr>
              <a:t>ص ر ط</a:t>
            </a:r>
            <a:endParaRPr lang="en-US" sz="2800" b="0" dirty="0">
              <a:solidFill>
                <a:srgbClr val="FFFFFF"/>
              </a:solidFill>
              <a:cs typeface="Tajweed" pitchFamily="2" charset="-78"/>
            </a:endParaRPr>
          </a:p>
        </p:txBody>
      </p:sp>
    </p:spTree>
    <p:extLst>
      <p:ext uri="{BB962C8B-B14F-4D97-AF65-F5344CB8AC3E}">
        <p14:creationId xmlns:p14="http://schemas.microsoft.com/office/powerpoint/2010/main" val="179693303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flipV="1">
            <a:off x="457200" y="277813"/>
            <a:ext cx="8229600" cy="1143000"/>
          </a:xfrm>
        </p:spPr>
        <p:txBody>
          <a:bodyPr/>
          <a:lstStyle/>
          <a:p>
            <a:r>
              <a:rPr lang="ar-SA" smtClean="0">
                <a:cs typeface="Tajweed" pitchFamily="2" charset="-78"/>
              </a:rPr>
              <a:t> </a:t>
            </a:r>
            <a:endParaRPr lang="en-US" smtClean="0">
              <a:cs typeface="Tajweed" pitchFamily="2" charset="-78"/>
            </a:endParaRPr>
          </a:p>
        </p:txBody>
      </p:sp>
      <p:sp>
        <p:nvSpPr>
          <p:cNvPr id="20483" name="Rectangle 3"/>
          <p:cNvSpPr>
            <a:spLocks noGrp="1" noChangeArrowheads="1"/>
          </p:cNvSpPr>
          <p:nvPr>
            <p:ph type="body" idx="1"/>
          </p:nvPr>
        </p:nvSpPr>
        <p:spPr>
          <a:xfrm>
            <a:off x="3733800" y="3200401"/>
            <a:ext cx="4876800" cy="1600200"/>
          </a:xfrm>
        </p:spPr>
        <p:txBody>
          <a:bodyPr/>
          <a:lstStyle/>
          <a:p>
            <a:pPr marL="0" indent="0" algn="ctr">
              <a:lnSpc>
                <a:spcPct val="80000"/>
              </a:lnSpc>
              <a:buFont typeface="Wingdings" pitchFamily="2" charset="2"/>
              <a:buNone/>
            </a:pPr>
            <a:r>
              <a:rPr lang="en-US" sz="3600" b="1" dirty="0" smtClean="0"/>
              <a:t>The path of people </a:t>
            </a:r>
            <a:r>
              <a:rPr lang="en-US" sz="6700" b="1" dirty="0" smtClean="0"/>
              <a:t>those who</a:t>
            </a:r>
          </a:p>
        </p:txBody>
      </p:sp>
      <p:graphicFrame>
        <p:nvGraphicFramePr>
          <p:cNvPr id="349206" name="Group 22"/>
          <p:cNvGraphicFramePr>
            <a:graphicFrameLocks noGrp="1"/>
          </p:cNvGraphicFramePr>
          <p:nvPr/>
        </p:nvGraphicFramePr>
        <p:xfrm>
          <a:off x="152400" y="152400"/>
          <a:ext cx="8763000" cy="2438400"/>
        </p:xfrm>
        <a:graphic>
          <a:graphicData uri="http://schemas.openxmlformats.org/drawingml/2006/table">
            <a:tbl>
              <a:tblPr rtl="1"/>
              <a:tblGrid>
                <a:gridCol w="1905000"/>
                <a:gridCol w="1752600"/>
                <a:gridCol w="3124200"/>
                <a:gridCol w="1981200"/>
              </a:tblGrid>
              <a:tr h="1371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صِرَاطَ </a:t>
                      </a: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الَّذِينَ</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ur-PK"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أَ</a:t>
                      </a: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نْعَمْتَ</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عَلَيْهِمْ</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525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(The) path </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(of) those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(have) bestowed favors</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on them;</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20501" name="AutoShape 21"/>
          <p:cNvSpPr>
            <a:spLocks noChangeArrowheads="1"/>
          </p:cNvSpPr>
          <p:nvPr/>
        </p:nvSpPr>
        <p:spPr bwMode="auto">
          <a:xfrm rot="-1088201">
            <a:off x="0" y="2819400"/>
            <a:ext cx="3451225" cy="3135313"/>
          </a:xfrm>
          <a:prstGeom prst="cloudCallout">
            <a:avLst>
              <a:gd name="adj1" fmla="val 22986"/>
              <a:gd name="adj2" fmla="val -2745"/>
            </a:avLst>
          </a:prstGeom>
          <a:solidFill>
            <a:schemeClr val="tx1"/>
          </a:solidFill>
          <a:ln w="9525">
            <a:noFill/>
            <a:round/>
            <a:headEnd/>
            <a:tailEnd/>
          </a:ln>
        </p:spPr>
        <p:txBody>
          <a:bodyPr/>
          <a:lstStyle/>
          <a:p>
            <a:pPr algn="ctr">
              <a:spcBef>
                <a:spcPct val="0"/>
              </a:spcBef>
            </a:pPr>
            <a:r>
              <a:rPr lang="en-US" sz="6100">
                <a:solidFill>
                  <a:srgbClr val="1A006C"/>
                </a:solidFill>
                <a:cs typeface="Arial" pitchFamily="34" charset="0"/>
              </a:rPr>
              <a:t>1080 </a:t>
            </a:r>
            <a:r>
              <a:rPr lang="en-US" sz="5500">
                <a:solidFill>
                  <a:srgbClr val="1A006C"/>
                </a:solidFill>
                <a:cs typeface="Arial" pitchFamily="34" charset="0"/>
              </a:rPr>
              <a:t>times</a:t>
            </a:r>
          </a:p>
        </p:txBody>
      </p:sp>
      <p:sp>
        <p:nvSpPr>
          <p:cNvPr id="6" name="Rectangle 3"/>
          <p:cNvSpPr txBox="1">
            <a:spLocks noChangeArrowheads="1"/>
          </p:cNvSpPr>
          <p:nvPr/>
        </p:nvSpPr>
        <p:spPr bwMode="auto">
          <a:xfrm>
            <a:off x="3886200" y="4876800"/>
            <a:ext cx="48768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rtl="1" eaLnBrk="0" hangingPunct="0">
              <a:lnSpc>
                <a:spcPct val="80000"/>
              </a:lnSpc>
              <a:spcBef>
                <a:spcPct val="20000"/>
              </a:spcBef>
              <a:buClr>
                <a:srgbClr val="FFFFFF"/>
              </a:buClr>
              <a:buSzPct val="90000"/>
              <a:buFont typeface="Wingdings" pitchFamily="2" charset="2"/>
              <a:buNone/>
              <a:defRPr/>
            </a:pPr>
            <a:r>
              <a:rPr lang="en-US" sz="3600" kern="0" dirty="0" smtClean="0">
                <a:solidFill>
                  <a:srgbClr val="FFFF00"/>
                </a:solidFill>
                <a:latin typeface="Tahoma"/>
                <a:cs typeface="Nafees Web Naskh"/>
              </a:rPr>
              <a:t>The path of </a:t>
            </a:r>
            <a:r>
              <a:rPr lang="en-US" sz="6700" kern="0" dirty="0" smtClean="0">
                <a:solidFill>
                  <a:srgbClr val="FFFF00"/>
                </a:solidFill>
                <a:latin typeface="Tahoma"/>
                <a:cs typeface="Nafees Web Naskh"/>
              </a:rPr>
              <a:t>those</a:t>
            </a:r>
          </a:p>
        </p:txBody>
      </p:sp>
    </p:spTree>
    <p:extLst>
      <p:ext uri="{BB962C8B-B14F-4D97-AF65-F5344CB8AC3E}">
        <p14:creationId xmlns:p14="http://schemas.microsoft.com/office/powerpoint/2010/main" val="4253967089"/>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flipV="1">
            <a:off x="457200" y="277813"/>
            <a:ext cx="8229600" cy="1143000"/>
          </a:xfrm>
        </p:spPr>
        <p:txBody>
          <a:bodyPr/>
          <a:lstStyle/>
          <a:p>
            <a:r>
              <a:rPr lang="ar-SA" smtClean="0">
                <a:cs typeface="Tajweed" pitchFamily="2" charset="-78"/>
              </a:rPr>
              <a:t> </a:t>
            </a:r>
            <a:endParaRPr lang="en-US" smtClean="0">
              <a:cs typeface="Tajweed" pitchFamily="2" charset="-78"/>
            </a:endParaRPr>
          </a:p>
        </p:txBody>
      </p:sp>
      <p:sp>
        <p:nvSpPr>
          <p:cNvPr id="21507" name="Rectangle 3"/>
          <p:cNvSpPr>
            <a:spLocks noGrp="1" noChangeArrowheads="1"/>
          </p:cNvSpPr>
          <p:nvPr>
            <p:ph type="body" idx="1"/>
          </p:nvPr>
        </p:nvSpPr>
        <p:spPr>
          <a:xfrm>
            <a:off x="76200" y="3200400"/>
            <a:ext cx="8686800" cy="2549525"/>
          </a:xfrm>
        </p:spPr>
        <p:txBody>
          <a:bodyPr/>
          <a:lstStyle/>
          <a:p>
            <a:pPr algn="ctr">
              <a:buFont typeface="Wingdings" pitchFamily="2" charset="2"/>
              <a:buNone/>
            </a:pPr>
            <a:r>
              <a:rPr lang="ar-SA" sz="18900" b="1" smtClean="0">
                <a:cs typeface="Tajweed" pitchFamily="2" charset="-78"/>
              </a:rPr>
              <a:t>إِنْعَام</a:t>
            </a:r>
            <a:r>
              <a:rPr lang="en-US" sz="11700" b="1" smtClean="0"/>
              <a:t> favor  </a:t>
            </a:r>
          </a:p>
        </p:txBody>
      </p:sp>
      <p:graphicFrame>
        <p:nvGraphicFramePr>
          <p:cNvPr id="351254" name="Group 22"/>
          <p:cNvGraphicFramePr>
            <a:graphicFrameLocks noGrp="1"/>
          </p:cNvGraphicFramePr>
          <p:nvPr/>
        </p:nvGraphicFramePr>
        <p:xfrm>
          <a:off x="152400" y="152400"/>
          <a:ext cx="8763000" cy="2438400"/>
        </p:xfrm>
        <a:graphic>
          <a:graphicData uri="http://schemas.openxmlformats.org/drawingml/2006/table">
            <a:tbl>
              <a:tblPr rtl="1"/>
              <a:tblGrid>
                <a:gridCol w="1828800"/>
                <a:gridCol w="1828800"/>
                <a:gridCol w="3124200"/>
                <a:gridCol w="1981200"/>
              </a:tblGrid>
              <a:tr h="1371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صِرَاطَ </a:t>
                      </a: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الَّذِينَ</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ur-PK"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أَ</a:t>
                      </a: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نْعَمْتَ</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عَلَيْهِمْ</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525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(The) path </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those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You (have) bestowed favors</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on them;</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21525" name="Text Box 21"/>
          <p:cNvSpPr txBox="1">
            <a:spLocks noChangeArrowheads="1"/>
          </p:cNvSpPr>
          <p:nvPr/>
        </p:nvSpPr>
        <p:spPr bwMode="auto">
          <a:xfrm>
            <a:off x="2895600" y="2528888"/>
            <a:ext cx="1447800" cy="519112"/>
          </a:xfrm>
          <a:prstGeom prst="rect">
            <a:avLst/>
          </a:prstGeom>
          <a:noFill/>
          <a:ln w="9525">
            <a:noFill/>
            <a:miter lim="800000"/>
            <a:headEnd/>
            <a:tailEnd/>
          </a:ln>
        </p:spPr>
        <p:txBody>
          <a:bodyPr>
            <a:spAutoFit/>
          </a:bodyPr>
          <a:lstStyle/>
          <a:p>
            <a:pPr algn="ctr" rtl="1"/>
            <a:r>
              <a:rPr lang="ar-SA" sz="2800" b="0" dirty="0">
                <a:solidFill>
                  <a:srgbClr val="FFFFFF"/>
                </a:solidFill>
                <a:cs typeface="Tajweed" pitchFamily="2" charset="-78"/>
              </a:rPr>
              <a:t>ن ع م</a:t>
            </a:r>
            <a:endParaRPr lang="en-US" sz="2800" b="0" dirty="0">
              <a:solidFill>
                <a:srgbClr val="FFFFFF"/>
              </a:solidFill>
              <a:cs typeface="Tajweed" pitchFamily="2" charset="-78"/>
            </a:endParaRPr>
          </a:p>
        </p:txBody>
      </p:sp>
    </p:spTree>
    <p:extLst>
      <p:ext uri="{BB962C8B-B14F-4D97-AF65-F5344CB8AC3E}">
        <p14:creationId xmlns:p14="http://schemas.microsoft.com/office/powerpoint/2010/main" val="204902424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53303" name="Group 23"/>
          <p:cNvGraphicFramePr>
            <a:graphicFrameLocks noGrp="1"/>
          </p:cNvGraphicFramePr>
          <p:nvPr/>
        </p:nvGraphicFramePr>
        <p:xfrm>
          <a:off x="152400" y="152400"/>
          <a:ext cx="8763000" cy="2438400"/>
        </p:xfrm>
        <a:graphic>
          <a:graphicData uri="http://schemas.openxmlformats.org/drawingml/2006/table">
            <a:tbl>
              <a:tblPr rtl="1"/>
              <a:tblGrid>
                <a:gridCol w="1828800"/>
                <a:gridCol w="1828800"/>
                <a:gridCol w="3276600"/>
                <a:gridCol w="1828800"/>
              </a:tblGrid>
              <a:tr h="1371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صِرَاطَ </a:t>
                      </a: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الَّذِينَ</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ur-PK"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أَ</a:t>
                      </a: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نْعَمْتَ</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عَلَيْهِمْ</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r>
              <a:tr h="10525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(The) path </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those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(have) bestowed favors</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on them;</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22548" name="Rectangle 20"/>
          <p:cNvSpPr>
            <a:spLocks noGrp="1" noChangeArrowheads="1"/>
          </p:cNvSpPr>
          <p:nvPr>
            <p:ph type="body" idx="1"/>
          </p:nvPr>
        </p:nvSpPr>
        <p:spPr>
          <a:xfrm>
            <a:off x="457200" y="2514600"/>
            <a:ext cx="8229600" cy="3082925"/>
          </a:xfrm>
          <a:noFill/>
        </p:spPr>
        <p:txBody>
          <a:bodyPr/>
          <a:lstStyle/>
          <a:p>
            <a:pPr algn="ctr">
              <a:spcBef>
                <a:spcPct val="0"/>
              </a:spcBef>
              <a:buClrTx/>
              <a:buSzTx/>
              <a:buFontTx/>
              <a:buNone/>
            </a:pPr>
            <a:r>
              <a:rPr lang="ar-SA" sz="20800" b="1" dirty="0" smtClean="0">
                <a:cs typeface="Tajweed" pitchFamily="2" charset="-78"/>
              </a:rPr>
              <a:t>عَلَى + هِمْ</a:t>
            </a:r>
            <a:endParaRPr lang="en-US" sz="20800" b="1" dirty="0" smtClean="0">
              <a:cs typeface="Tajweed" pitchFamily="2" charset="-78"/>
            </a:endParaRPr>
          </a:p>
        </p:txBody>
      </p:sp>
      <p:sp>
        <p:nvSpPr>
          <p:cNvPr id="22550" name="Text Box 22"/>
          <p:cNvSpPr txBox="1">
            <a:spLocks noChangeArrowheads="1"/>
          </p:cNvSpPr>
          <p:nvPr/>
        </p:nvSpPr>
        <p:spPr bwMode="auto">
          <a:xfrm>
            <a:off x="457200" y="5607050"/>
            <a:ext cx="7620000" cy="1098550"/>
          </a:xfrm>
          <a:prstGeom prst="rect">
            <a:avLst/>
          </a:prstGeom>
          <a:noFill/>
          <a:ln w="9525">
            <a:noFill/>
            <a:miter lim="800000"/>
            <a:headEnd/>
            <a:tailEnd/>
          </a:ln>
        </p:spPr>
        <p:txBody>
          <a:bodyPr>
            <a:spAutoFit/>
          </a:bodyPr>
          <a:lstStyle/>
          <a:p>
            <a:r>
              <a:rPr lang="en-US" sz="6600">
                <a:solidFill>
                  <a:srgbClr val="FFFFFF"/>
                </a:solidFill>
                <a:latin typeface="Arial" pitchFamily="34" charset="0"/>
                <a:cs typeface="Arial" pitchFamily="34" charset="0"/>
              </a:rPr>
              <a:t>them					on</a:t>
            </a:r>
          </a:p>
        </p:txBody>
      </p:sp>
    </p:spTree>
    <p:extLst>
      <p:ext uri="{BB962C8B-B14F-4D97-AF65-F5344CB8AC3E}">
        <p14:creationId xmlns:p14="http://schemas.microsoft.com/office/powerpoint/2010/main" val="252246711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55351" name="Group 23"/>
          <p:cNvGraphicFramePr>
            <a:graphicFrameLocks noGrp="1"/>
          </p:cNvGraphicFramePr>
          <p:nvPr/>
        </p:nvGraphicFramePr>
        <p:xfrm>
          <a:off x="152400" y="687388"/>
          <a:ext cx="8763000" cy="2438400"/>
        </p:xfrm>
        <a:graphic>
          <a:graphicData uri="http://schemas.openxmlformats.org/drawingml/2006/table">
            <a:tbl>
              <a:tblPr rtl="1"/>
              <a:tblGrid>
                <a:gridCol w="1828800"/>
                <a:gridCol w="1828800"/>
                <a:gridCol w="3276600"/>
                <a:gridCol w="1828800"/>
              </a:tblGrid>
              <a:tr h="1371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صِرَاطَ </a:t>
                      </a: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الَّذِينَ</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ur-PK"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أَ</a:t>
                      </a: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نْعَمْتَ</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عَلَيْهِمْ</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525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(The) path </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those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(have) bestowed favors</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on them;</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23572" name="Rectangle 20"/>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spcBef>
                <a:spcPct val="0"/>
              </a:spcBef>
            </a:pPr>
            <a:r>
              <a:rPr lang="en-US" sz="3600">
                <a:solidFill>
                  <a:srgbClr val="FFFFFF"/>
                </a:solidFill>
                <a:cs typeface="Nafees Web Naskh" pitchFamily="2" charset="-78"/>
              </a:rPr>
              <a:t>Message from: </a:t>
            </a:r>
          </a:p>
        </p:txBody>
      </p:sp>
      <p:sp>
        <p:nvSpPr>
          <p:cNvPr id="23573" name="Rectangle 21"/>
          <p:cNvSpPr>
            <a:spLocks noGrp="1" noChangeArrowheads="1"/>
          </p:cNvSpPr>
          <p:nvPr>
            <p:ph type="body" idx="1"/>
          </p:nvPr>
        </p:nvSpPr>
        <p:spPr>
          <a:xfrm>
            <a:off x="304800" y="3394075"/>
            <a:ext cx="8686800" cy="2778125"/>
          </a:xfrm>
          <a:noFill/>
        </p:spPr>
        <p:txBody>
          <a:bodyPr/>
          <a:lstStyle/>
          <a:p>
            <a:pPr algn="l" rtl="0"/>
            <a:r>
              <a:rPr lang="en-US" sz="3600" b="1" dirty="0" smtClean="0"/>
              <a:t>Prophets</a:t>
            </a:r>
          </a:p>
          <a:p>
            <a:pPr algn="l" rtl="0"/>
            <a:r>
              <a:rPr lang="en-US" sz="3600" b="1" dirty="0" smtClean="0"/>
              <a:t>Truthful</a:t>
            </a:r>
          </a:p>
          <a:p>
            <a:pPr algn="l" rtl="0"/>
            <a:r>
              <a:rPr lang="en-US" sz="3600" b="1" dirty="0" smtClean="0"/>
              <a:t>Martyrs</a:t>
            </a:r>
          </a:p>
          <a:p>
            <a:pPr algn="l" rtl="0"/>
            <a:r>
              <a:rPr lang="en-US" sz="3600" b="1" dirty="0" smtClean="0"/>
              <a:t>Righteous</a:t>
            </a:r>
          </a:p>
          <a:p>
            <a:pPr algn="l" rtl="0">
              <a:buFont typeface="Wingdings" pitchFamily="2" charset="2"/>
              <a:buNone/>
            </a:pPr>
            <a:r>
              <a:rPr lang="en-US" sz="2800" dirty="0" smtClean="0"/>
              <a:t>Prophet’s way: Act; </a:t>
            </a:r>
            <a:r>
              <a:rPr lang="en-US" sz="2800" dirty="0" err="1" smtClean="0"/>
              <a:t>Dawah</a:t>
            </a:r>
            <a:r>
              <a:rPr lang="en-US" sz="2800" dirty="0" smtClean="0"/>
              <a:t>; </a:t>
            </a:r>
            <a:r>
              <a:rPr lang="en-US" sz="2800" dirty="0" err="1" smtClean="0"/>
              <a:t>Tazkiah</a:t>
            </a:r>
            <a:r>
              <a:rPr lang="en-US" sz="2800" dirty="0" smtClean="0"/>
              <a:t>; implementation</a:t>
            </a:r>
          </a:p>
        </p:txBody>
      </p:sp>
      <p:pic>
        <p:nvPicPr>
          <p:cNvPr id="23574" name="Picture 22"/>
          <p:cNvPicPr>
            <a:picLocks noChangeAspect="1" noChangeArrowheads="1"/>
          </p:cNvPicPr>
          <p:nvPr/>
        </p:nvPicPr>
        <p:blipFill>
          <a:blip r:embed="rId3" cstate="print"/>
          <a:srcRect/>
          <a:stretch>
            <a:fillRect/>
          </a:stretch>
        </p:blipFill>
        <p:spPr bwMode="auto">
          <a:xfrm>
            <a:off x="7826375" y="3162300"/>
            <a:ext cx="1228725" cy="1457325"/>
          </a:xfrm>
          <a:prstGeom prst="rect">
            <a:avLst/>
          </a:prstGeom>
          <a:noFill/>
          <a:ln w="9525" algn="ctr">
            <a:noFill/>
            <a:miter lim="800000"/>
            <a:headEnd/>
            <a:tailEnd/>
          </a:ln>
        </p:spPr>
      </p:pic>
    </p:spTree>
    <p:extLst>
      <p:ext uri="{BB962C8B-B14F-4D97-AF65-F5344CB8AC3E}">
        <p14:creationId xmlns:p14="http://schemas.microsoft.com/office/powerpoint/2010/main" val="161053995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57399" name="Group 23"/>
          <p:cNvGraphicFramePr>
            <a:graphicFrameLocks noGrp="1"/>
          </p:cNvGraphicFramePr>
          <p:nvPr/>
        </p:nvGraphicFramePr>
        <p:xfrm>
          <a:off x="152400" y="687388"/>
          <a:ext cx="8763000" cy="2438400"/>
        </p:xfrm>
        <a:graphic>
          <a:graphicData uri="http://schemas.openxmlformats.org/drawingml/2006/table">
            <a:tbl>
              <a:tblPr rtl="1"/>
              <a:tblGrid>
                <a:gridCol w="1828800"/>
                <a:gridCol w="1828800"/>
                <a:gridCol w="3276600"/>
                <a:gridCol w="1828800"/>
              </a:tblGrid>
              <a:tr h="1371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صِرَاطَ </a:t>
                      </a: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الَّذِينَ</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ur-PK"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أَ</a:t>
                      </a: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نْعَمْتَ</a:t>
                      </a: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عَلَيْهِمْ</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525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(The) path </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those</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You (have) bestowed favors</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on them;</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24596" name="Rectangle 20"/>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spcBef>
                <a:spcPct val="0"/>
              </a:spcBef>
            </a:pPr>
            <a:r>
              <a:rPr lang="en-US" sz="3600">
                <a:solidFill>
                  <a:srgbClr val="FFFFFF"/>
                </a:solidFill>
                <a:cs typeface="Nafees Web Naskh" pitchFamily="2" charset="-78"/>
              </a:rPr>
              <a:t>Message from: </a:t>
            </a:r>
          </a:p>
        </p:txBody>
      </p:sp>
      <p:sp>
        <p:nvSpPr>
          <p:cNvPr id="24597" name="Rectangle 21"/>
          <p:cNvSpPr>
            <a:spLocks noGrp="1" noChangeArrowheads="1"/>
          </p:cNvSpPr>
          <p:nvPr>
            <p:ph type="body" idx="1"/>
          </p:nvPr>
        </p:nvSpPr>
        <p:spPr>
          <a:xfrm>
            <a:off x="533400" y="3429000"/>
            <a:ext cx="7543800" cy="2778125"/>
          </a:xfrm>
          <a:noFill/>
        </p:spPr>
        <p:txBody>
          <a:bodyPr/>
          <a:lstStyle/>
          <a:p>
            <a:pPr algn="l" rtl="0"/>
            <a:r>
              <a:rPr lang="en-US" smtClean="0"/>
              <a:t>If a Salih person were to live today, doing the same work that I will be doing </a:t>
            </a:r>
            <a:r>
              <a:rPr lang="en-US" u="sng" smtClean="0"/>
              <a:t>after this Salah</a:t>
            </a:r>
            <a:r>
              <a:rPr lang="en-US" smtClean="0"/>
              <a:t>, then give me tawfeeq to do what he would have done. </a:t>
            </a:r>
          </a:p>
          <a:p>
            <a:pPr algn="l" rtl="0"/>
            <a:r>
              <a:rPr lang="en-US" smtClean="0"/>
              <a:t>Live Salah to Salah… </a:t>
            </a:r>
          </a:p>
        </p:txBody>
      </p:sp>
      <p:pic>
        <p:nvPicPr>
          <p:cNvPr id="24598" name="Picture 22"/>
          <p:cNvPicPr>
            <a:picLocks noChangeAspect="1" noChangeArrowheads="1"/>
          </p:cNvPicPr>
          <p:nvPr/>
        </p:nvPicPr>
        <p:blipFill>
          <a:blip r:embed="rId3" cstate="print"/>
          <a:srcRect/>
          <a:stretch>
            <a:fillRect/>
          </a:stretch>
        </p:blipFill>
        <p:spPr bwMode="auto">
          <a:xfrm>
            <a:off x="7826375" y="3162300"/>
            <a:ext cx="1228725" cy="1457325"/>
          </a:xfrm>
          <a:prstGeom prst="rect">
            <a:avLst/>
          </a:prstGeom>
          <a:noFill/>
          <a:ln w="9525" algn="ctr">
            <a:noFill/>
            <a:miter lim="800000"/>
            <a:headEnd/>
            <a:tailEnd/>
          </a:ln>
        </p:spPr>
      </p:pic>
    </p:spTree>
    <p:extLst>
      <p:ext uri="{BB962C8B-B14F-4D97-AF65-F5344CB8AC3E}">
        <p14:creationId xmlns:p14="http://schemas.microsoft.com/office/powerpoint/2010/main" val="128513286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1382" name="Group 22"/>
          <p:cNvGraphicFramePr>
            <a:graphicFrameLocks noGrp="1"/>
          </p:cNvGraphicFramePr>
          <p:nvPr/>
        </p:nvGraphicFramePr>
        <p:xfrm>
          <a:off x="609600" y="990600"/>
          <a:ext cx="8229600" cy="2438400"/>
        </p:xfrm>
        <a:graphic>
          <a:graphicData uri="http://schemas.openxmlformats.org/drawingml/2006/table">
            <a:tbl>
              <a:tblPr rtl="1"/>
              <a:tblGrid>
                <a:gridCol w="4166382"/>
                <a:gridCol w="4063218"/>
              </a:tblGrid>
              <a:tr h="2438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outerShdw blurRad="38100" dist="38100" dir="2700000" algn="tl">
                              <a:srgbClr val="000000"/>
                            </a:outerShdw>
                          </a:effectLst>
                          <a:latin typeface="Alvi Nastaleeq" pitchFamily="2" charset="-78"/>
                          <a:ea typeface="Times New Roman" pitchFamily="18" charset="0"/>
                          <a:cs typeface="Tajweed" pitchFamily="2" charset="-78"/>
                        </a:rPr>
                        <a:t>صِرَاطَ </a:t>
                      </a:r>
                    </a:p>
                  </a:txBody>
                  <a:tcPr horzOverflow="overflow">
                    <a:lnL w="76200" cap="flat" cmpd="sng" algn="ctr">
                      <a:solidFill>
                        <a:srgbClr val="339933"/>
                      </a:solidFill>
                      <a:prstDash val="solid"/>
                      <a:round/>
                      <a:headEnd type="none" w="med" len="med"/>
                      <a:tailEnd type="none" w="med" len="med"/>
                    </a:lnL>
                    <a:lnR w="12700" cap="flat" cmpd="sng" algn="ctr">
                      <a:solidFill>
                        <a:srgbClr val="33CC33"/>
                      </a:solidFill>
                      <a:prstDash val="dot"/>
                      <a:round/>
                      <a:headEnd type="none" w="med" len="med"/>
                      <a:tailEnd type="none" w="med" len="med"/>
                    </a:lnR>
                    <a:lnT w="76200" cap="flat" cmpd="sng" algn="ctr">
                      <a:solidFill>
                        <a:srgbClr val="339933"/>
                      </a:solidFill>
                      <a:prstDash val="solid"/>
                      <a:round/>
                      <a:headEnd type="none" w="med" len="med"/>
                      <a:tailEnd type="none" w="med" len="med"/>
                    </a:lnT>
                    <a:lnB w="76200" cap="flat" cmpd="sng" algn="ctr">
                      <a:solidFill>
                        <a:srgbClr val="339933"/>
                      </a:solidFill>
                      <a:prstDash val="solid"/>
                      <a:round/>
                      <a:headEnd type="none" w="med" len="med"/>
                      <a:tailEnd type="none" w="med" len="med"/>
                    </a:lnB>
                    <a:lnTlToBr>
                      <a:noFill/>
                    </a:lnTlToBr>
                    <a:lnBlToTr>
                      <a:noFill/>
                    </a:lnBlToTr>
                    <a:gradFill>
                      <a:gsLst>
                        <a:gs pos="0">
                          <a:srgbClr val="008000"/>
                        </a:gs>
                        <a:gs pos="100000">
                          <a:srgbClr val="003300"/>
                        </a:gs>
                      </a:gsLst>
                      <a:lin ang="54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outerShdw blurRad="38100" dist="38100" dir="2700000" algn="tl">
                              <a:srgbClr val="000000"/>
                            </a:outerShdw>
                          </a:effectLst>
                          <a:latin typeface="Alvi Nastaleeq" pitchFamily="2" charset="-78"/>
                          <a:ea typeface="Times New Roman" pitchFamily="18" charset="0"/>
                          <a:cs typeface="Tajweed" pitchFamily="2" charset="-78"/>
                        </a:rPr>
                        <a:t>الَّذِينَ</a:t>
                      </a:r>
                    </a:p>
                  </a:txBody>
                  <a:tcPr horzOverflow="overflow">
                    <a:lnL w="12700" cap="flat" cmpd="sng" algn="ctr">
                      <a:solidFill>
                        <a:srgbClr val="33CC33"/>
                      </a:solidFill>
                      <a:prstDash val="dot"/>
                      <a:round/>
                      <a:headEnd type="none" w="med" len="med"/>
                      <a:tailEnd type="none" w="med" len="med"/>
                    </a:lnL>
                    <a:lnR w="76200" cap="flat" cmpd="sng" algn="ctr">
                      <a:solidFill>
                        <a:srgbClr val="339933"/>
                      </a:solidFill>
                      <a:prstDash val="solid"/>
                      <a:round/>
                      <a:headEnd type="none" w="med" len="med"/>
                      <a:tailEnd type="none" w="med" len="med"/>
                    </a:lnR>
                    <a:lnT w="76200" cap="flat" cmpd="sng" algn="ctr">
                      <a:solidFill>
                        <a:srgbClr val="339933"/>
                      </a:solidFill>
                      <a:prstDash val="solid"/>
                      <a:round/>
                      <a:headEnd type="none" w="med" len="med"/>
                      <a:tailEnd type="none" w="med" len="med"/>
                    </a:lnT>
                    <a:lnB w="76200" cap="flat" cmpd="sng" algn="ctr">
                      <a:solidFill>
                        <a:srgbClr val="339933"/>
                      </a:solidFill>
                      <a:prstDash val="solid"/>
                      <a:round/>
                      <a:headEnd type="none" w="med" len="med"/>
                      <a:tailEnd type="none" w="med" len="med"/>
                    </a:lnB>
                    <a:lnTlToBr>
                      <a:noFill/>
                    </a:lnTlToBr>
                    <a:lnBlToTr>
                      <a:noFill/>
                    </a:lnBlToTr>
                    <a:gradFill>
                      <a:gsLst>
                        <a:gs pos="0">
                          <a:srgbClr val="008000"/>
                        </a:gs>
                        <a:gs pos="100000">
                          <a:srgbClr val="003300"/>
                        </a:gs>
                      </a:gsLst>
                      <a:lin ang="5400000" scaled="1"/>
                    </a:gradFill>
                  </a:tcPr>
                </a:tc>
              </a:tr>
            </a:tbl>
          </a:graphicData>
        </a:graphic>
      </p:graphicFrame>
      <p:pic>
        <p:nvPicPr>
          <p:cNvPr id="25610" name="Picture 23" descr="DPPR-Logo"/>
          <p:cNvPicPr>
            <a:picLocks noChangeAspect="1" noChangeArrowheads="1"/>
          </p:cNvPicPr>
          <p:nvPr/>
        </p:nvPicPr>
        <p:blipFill>
          <a:blip r:embed="rId3" cstate="print"/>
          <a:srcRect/>
          <a:stretch>
            <a:fillRect/>
          </a:stretch>
        </p:blipFill>
        <p:spPr bwMode="auto">
          <a:xfrm>
            <a:off x="0" y="0"/>
            <a:ext cx="925513" cy="99060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fld id="{1019AD6D-ADD3-4AB7-B937-365ACA53357E}" type="slidenum">
              <a:rPr lang="ar-SY" smtClean="0">
                <a:solidFill>
                  <a:srgbClr val="FFFFFF"/>
                </a:solidFill>
              </a:rPr>
              <a:pPr>
                <a:defRPr/>
              </a:pPr>
              <a:t>78</a:t>
            </a:fld>
            <a:endParaRPr lang="en-US">
              <a:solidFill>
                <a:srgbClr val="FFFFFF"/>
              </a:solidFill>
            </a:endParaRPr>
          </a:p>
        </p:txBody>
      </p:sp>
      <p:graphicFrame>
        <p:nvGraphicFramePr>
          <p:cNvPr id="5" name="Group 22"/>
          <p:cNvGraphicFramePr>
            <a:graphicFrameLocks noGrp="1"/>
          </p:cNvGraphicFramePr>
          <p:nvPr/>
        </p:nvGraphicFramePr>
        <p:xfrm>
          <a:off x="457200" y="3810000"/>
          <a:ext cx="8305800" cy="2667000"/>
        </p:xfrm>
        <a:graphic>
          <a:graphicData uri="http://schemas.openxmlformats.org/drawingml/2006/table">
            <a:tbl>
              <a:tblPr rtl="1"/>
              <a:tblGrid>
                <a:gridCol w="4625926"/>
                <a:gridCol w="3679874"/>
              </a:tblGrid>
              <a:tr h="26670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7200" b="1" i="0" u="none" strike="noStrike" cap="none" normalizeH="0" baseline="0" dirty="0" smtClean="0">
                          <a:ln>
                            <a:noFill/>
                          </a:ln>
                          <a:solidFill>
                            <a:srgbClr val="FFFF00"/>
                          </a:solidFill>
                          <a:effectLst>
                            <a:outerShdw blurRad="38100" dist="38100" dir="2700000" algn="tl">
                              <a:srgbClr val="000000"/>
                            </a:outerShdw>
                          </a:effectLst>
                          <a:latin typeface="Alvi Nastaleeq" pitchFamily="2" charset="-78"/>
                          <a:ea typeface="Times New Roman" pitchFamily="18" charset="0"/>
                          <a:cs typeface="Tajweed" pitchFamily="2" charset="-78"/>
                        </a:rPr>
                        <a:t>أَ</a:t>
                      </a:r>
                      <a:r>
                        <a:rPr kumimoji="0" lang="ar-SA" sz="7200" b="1" i="0" u="none" strike="noStrike" cap="none" normalizeH="0" baseline="0" dirty="0" smtClean="0">
                          <a:ln>
                            <a:noFill/>
                          </a:ln>
                          <a:solidFill>
                            <a:srgbClr val="FFFF00"/>
                          </a:solidFill>
                          <a:effectLst>
                            <a:outerShdw blurRad="38100" dist="38100" dir="2700000" algn="tl">
                              <a:srgbClr val="000000"/>
                            </a:outerShdw>
                          </a:effectLst>
                          <a:latin typeface="Alvi Nastaleeq" pitchFamily="2" charset="-78"/>
                          <a:ea typeface="Times New Roman" pitchFamily="18" charset="0"/>
                          <a:cs typeface="Tajweed" pitchFamily="2" charset="-78"/>
                        </a:rPr>
                        <a:t>نْعَمْتَ</a:t>
                      </a:r>
                    </a:p>
                  </a:txBody>
                  <a:tcPr horzOverflow="overflow">
                    <a:lnL w="76200" cap="flat" cmpd="sng" algn="ctr">
                      <a:solidFill>
                        <a:srgbClr val="339933"/>
                      </a:solidFill>
                      <a:prstDash val="solid"/>
                      <a:round/>
                      <a:headEnd type="none" w="med" len="med"/>
                      <a:tailEnd type="none" w="med" len="med"/>
                    </a:lnL>
                    <a:lnR w="12700" cap="flat" cmpd="sng" algn="ctr">
                      <a:solidFill>
                        <a:srgbClr val="33CC33"/>
                      </a:solidFill>
                      <a:prstDash val="dot"/>
                      <a:round/>
                      <a:headEnd type="none" w="med" len="med"/>
                      <a:tailEnd type="none" w="med" len="med"/>
                    </a:lnR>
                    <a:lnT w="76200" cap="flat" cmpd="sng" algn="ctr">
                      <a:solidFill>
                        <a:srgbClr val="339933"/>
                      </a:solidFill>
                      <a:prstDash val="solid"/>
                      <a:round/>
                      <a:headEnd type="none" w="med" len="med"/>
                      <a:tailEnd type="none" w="med" len="med"/>
                    </a:lnT>
                    <a:lnB w="76200" cap="flat" cmpd="sng" algn="ctr">
                      <a:solidFill>
                        <a:srgbClr val="339933"/>
                      </a:solidFill>
                      <a:prstDash val="solid"/>
                      <a:round/>
                      <a:headEnd type="none" w="med" len="med"/>
                      <a:tailEnd type="none" w="med" len="med"/>
                    </a:lnB>
                    <a:lnTlToBr>
                      <a:noFill/>
                    </a:lnTlToBr>
                    <a:lnBlToTr>
                      <a:noFill/>
                    </a:lnBlToTr>
                    <a:gradFill>
                      <a:gsLst>
                        <a:gs pos="0">
                          <a:srgbClr val="008000"/>
                        </a:gs>
                        <a:gs pos="100000">
                          <a:srgbClr val="003300"/>
                        </a:gs>
                      </a:gsLst>
                      <a:lin ang="54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outerShdw blurRad="38100" dist="38100" dir="2700000" algn="tl">
                              <a:srgbClr val="000000"/>
                            </a:outerShdw>
                          </a:effectLst>
                          <a:latin typeface="Alvi Nastaleeq" pitchFamily="2" charset="-78"/>
                          <a:ea typeface="Times New Roman" pitchFamily="18" charset="0"/>
                          <a:cs typeface="Tajweed" pitchFamily="2" charset="-78"/>
                        </a:rPr>
                        <a:t>عَلَيْهِمْ</a:t>
                      </a:r>
                      <a:endParaRPr kumimoji="0" lang="en-US" sz="7200" b="1" i="0" u="none" strike="noStrike" cap="none" normalizeH="0" baseline="0" dirty="0" smtClean="0">
                        <a:ln>
                          <a:noFill/>
                        </a:ln>
                        <a:solidFill>
                          <a:srgbClr val="FFFF00"/>
                        </a:solidFill>
                        <a:effectLst>
                          <a:outerShdw blurRad="38100" dist="38100" dir="2700000" algn="tl">
                            <a:srgbClr val="000000"/>
                          </a:outerShdw>
                        </a:effectLst>
                        <a:latin typeface="Alvi Nastaleeq" pitchFamily="2" charset="-78"/>
                        <a:ea typeface="Times New Roman" pitchFamily="18" charset="0"/>
                        <a:cs typeface="Tajweed" pitchFamily="2" charset="-78"/>
                      </a:endParaRPr>
                    </a:p>
                  </a:txBody>
                  <a:tcPr horzOverflow="overflow">
                    <a:lnL w="12700" cap="flat" cmpd="sng" algn="ctr">
                      <a:solidFill>
                        <a:srgbClr val="33CC33"/>
                      </a:solidFill>
                      <a:prstDash val="dot"/>
                      <a:round/>
                      <a:headEnd type="none" w="med" len="med"/>
                      <a:tailEnd type="none" w="med" len="med"/>
                    </a:lnL>
                    <a:lnR w="76200" cap="flat" cmpd="sng" algn="ctr">
                      <a:solidFill>
                        <a:srgbClr val="339933"/>
                      </a:solidFill>
                      <a:prstDash val="solid"/>
                      <a:round/>
                      <a:headEnd type="none" w="med" len="med"/>
                      <a:tailEnd type="none" w="med" len="med"/>
                    </a:lnR>
                    <a:lnT w="76200" cap="flat" cmpd="sng" algn="ctr">
                      <a:solidFill>
                        <a:srgbClr val="339933"/>
                      </a:solidFill>
                      <a:prstDash val="solid"/>
                      <a:round/>
                      <a:headEnd type="none" w="med" len="med"/>
                      <a:tailEnd type="none" w="med" len="med"/>
                    </a:lnT>
                    <a:lnB w="76200" cap="flat" cmpd="sng" algn="ctr">
                      <a:solidFill>
                        <a:srgbClr val="339933"/>
                      </a:solidFill>
                      <a:prstDash val="solid"/>
                      <a:round/>
                      <a:headEnd type="none" w="med" len="med"/>
                      <a:tailEnd type="none" w="med" len="med"/>
                    </a:lnB>
                    <a:lnTlToBr>
                      <a:noFill/>
                    </a:lnTlToBr>
                    <a:lnBlToTr>
                      <a:noFill/>
                    </a:lnBlToTr>
                    <a:gradFill>
                      <a:gsLst>
                        <a:gs pos="0">
                          <a:srgbClr val="008000"/>
                        </a:gs>
                        <a:gs pos="100000">
                          <a:srgbClr val="003300"/>
                        </a:gs>
                      </a:gsLst>
                      <a:lin ang="5400000" scaled="1"/>
                    </a:gradFill>
                  </a:tcPr>
                </a:tc>
              </a:tr>
            </a:tbl>
          </a:graphicData>
        </a:graphic>
      </p:graphicFrame>
      <p:sp>
        <p:nvSpPr>
          <p:cNvPr id="7" name="Rectangle 6"/>
          <p:cNvSpPr>
            <a:spLocks noChangeArrowheads="1"/>
          </p:cNvSpPr>
          <p:nvPr/>
        </p:nvSpPr>
        <p:spPr bwMode="auto">
          <a:xfrm>
            <a:off x="5410200" y="2438400"/>
            <a:ext cx="2509838" cy="646113"/>
          </a:xfrm>
          <a:prstGeom prst="rect">
            <a:avLst/>
          </a:prstGeom>
          <a:noFill/>
          <a:ln w="9525">
            <a:noFill/>
            <a:miter lim="800000"/>
            <a:headEnd/>
            <a:tailEnd/>
          </a:ln>
        </p:spPr>
        <p:txBody>
          <a:bodyPr wrap="none">
            <a:spAutoFit/>
          </a:bodyPr>
          <a:lstStyle/>
          <a:p>
            <a:pPr algn="ctr" eaLnBrk="0" hangingPunct="0">
              <a:spcBef>
                <a:spcPct val="0"/>
              </a:spcBef>
            </a:pPr>
            <a:r>
              <a:rPr lang="en-US" sz="3600" b="0">
                <a:solidFill>
                  <a:srgbClr val="FFFFFF"/>
                </a:solidFill>
                <a:ea typeface="Times New Roman" pitchFamily="18" charset="0"/>
                <a:cs typeface="Tahoma" pitchFamily="34" charset="0"/>
              </a:rPr>
              <a:t>(The) path </a:t>
            </a:r>
          </a:p>
        </p:txBody>
      </p:sp>
      <p:sp>
        <p:nvSpPr>
          <p:cNvPr id="8" name="Rectangle 7"/>
          <p:cNvSpPr>
            <a:spLocks noChangeArrowheads="1"/>
          </p:cNvSpPr>
          <p:nvPr/>
        </p:nvSpPr>
        <p:spPr bwMode="auto">
          <a:xfrm>
            <a:off x="1447800" y="2401888"/>
            <a:ext cx="2214563" cy="646112"/>
          </a:xfrm>
          <a:prstGeom prst="rect">
            <a:avLst/>
          </a:prstGeom>
          <a:noFill/>
          <a:ln w="9525">
            <a:noFill/>
            <a:miter lim="800000"/>
            <a:headEnd/>
            <a:tailEnd/>
          </a:ln>
        </p:spPr>
        <p:txBody>
          <a:bodyPr wrap="none">
            <a:spAutoFit/>
          </a:bodyPr>
          <a:lstStyle/>
          <a:p>
            <a:pPr algn="ctr" rtl="1" eaLnBrk="0" hangingPunct="0">
              <a:spcBef>
                <a:spcPct val="0"/>
              </a:spcBef>
            </a:pPr>
            <a:r>
              <a:rPr lang="en-US" sz="3600" b="0">
                <a:solidFill>
                  <a:srgbClr val="FFFFFF"/>
                </a:solidFill>
                <a:ea typeface="Times New Roman" pitchFamily="18" charset="0"/>
                <a:cs typeface="Tahoma" pitchFamily="34" charset="0"/>
              </a:rPr>
              <a:t>(of) those</a:t>
            </a:r>
          </a:p>
        </p:txBody>
      </p:sp>
      <p:sp>
        <p:nvSpPr>
          <p:cNvPr id="9" name="Rectangle 8"/>
          <p:cNvSpPr>
            <a:spLocks noChangeArrowheads="1"/>
          </p:cNvSpPr>
          <p:nvPr/>
        </p:nvSpPr>
        <p:spPr bwMode="auto">
          <a:xfrm>
            <a:off x="4876800" y="5105400"/>
            <a:ext cx="3141663" cy="1077913"/>
          </a:xfrm>
          <a:prstGeom prst="rect">
            <a:avLst/>
          </a:prstGeom>
          <a:noFill/>
          <a:ln w="9525">
            <a:noFill/>
            <a:miter lim="800000"/>
            <a:headEnd/>
            <a:tailEnd/>
          </a:ln>
        </p:spPr>
        <p:txBody>
          <a:bodyPr wrap="none">
            <a:spAutoFit/>
          </a:bodyPr>
          <a:lstStyle/>
          <a:p>
            <a:pPr algn="ctr" rtl="1" eaLnBrk="0" hangingPunct="0">
              <a:spcBef>
                <a:spcPct val="0"/>
              </a:spcBef>
            </a:pPr>
            <a:r>
              <a:rPr lang="en-US" sz="3200" b="0">
                <a:solidFill>
                  <a:srgbClr val="FFFFFF"/>
                </a:solidFill>
                <a:ea typeface="Times New Roman" pitchFamily="18" charset="0"/>
                <a:cs typeface="Tahoma" pitchFamily="34" charset="0"/>
              </a:rPr>
              <a:t>You (have) </a:t>
            </a:r>
            <a:endParaRPr lang="ur-PK" sz="3200" b="0">
              <a:solidFill>
                <a:srgbClr val="FFFFFF"/>
              </a:solidFill>
              <a:ea typeface="Times New Roman" pitchFamily="18" charset="0"/>
              <a:cs typeface="Tahoma" pitchFamily="34" charset="0"/>
            </a:endParaRPr>
          </a:p>
          <a:p>
            <a:pPr algn="ctr" rtl="1" eaLnBrk="0" hangingPunct="0">
              <a:spcBef>
                <a:spcPct val="0"/>
              </a:spcBef>
            </a:pPr>
            <a:r>
              <a:rPr lang="en-US" sz="3200" b="0">
                <a:solidFill>
                  <a:srgbClr val="FFFFFF"/>
                </a:solidFill>
                <a:ea typeface="Times New Roman" pitchFamily="18" charset="0"/>
                <a:cs typeface="Tahoma" pitchFamily="34" charset="0"/>
              </a:rPr>
              <a:t>bestowed favors</a:t>
            </a:r>
          </a:p>
        </p:txBody>
      </p:sp>
      <p:sp>
        <p:nvSpPr>
          <p:cNvPr id="10" name="Rectangle 9"/>
          <p:cNvSpPr>
            <a:spLocks noChangeArrowheads="1"/>
          </p:cNvSpPr>
          <p:nvPr/>
        </p:nvSpPr>
        <p:spPr bwMode="auto">
          <a:xfrm>
            <a:off x="1127125" y="5105400"/>
            <a:ext cx="2454275" cy="769938"/>
          </a:xfrm>
          <a:prstGeom prst="rect">
            <a:avLst/>
          </a:prstGeom>
          <a:noFill/>
          <a:ln w="9525">
            <a:noFill/>
            <a:miter lim="800000"/>
            <a:headEnd/>
            <a:tailEnd/>
          </a:ln>
        </p:spPr>
        <p:txBody>
          <a:bodyPr wrap="none">
            <a:spAutoFit/>
          </a:bodyPr>
          <a:lstStyle/>
          <a:p>
            <a:pPr algn="ctr" rtl="1" eaLnBrk="0" hangingPunct="0">
              <a:spcBef>
                <a:spcPct val="0"/>
              </a:spcBef>
            </a:pPr>
            <a:r>
              <a:rPr lang="en-US" sz="4400" b="0">
                <a:solidFill>
                  <a:srgbClr val="FFFFFF"/>
                </a:solidFill>
                <a:ea typeface="Times New Roman" pitchFamily="18" charset="0"/>
                <a:cs typeface="Tahoma" pitchFamily="34" charset="0"/>
              </a:rPr>
              <a:t>on them;</a:t>
            </a:r>
          </a:p>
        </p:txBody>
      </p:sp>
      <p:sp>
        <p:nvSpPr>
          <p:cNvPr id="25624" name="Rectangle 2"/>
          <p:cNvSpPr>
            <a:spLocks noGrp="1" noChangeArrowheads="1"/>
          </p:cNvSpPr>
          <p:nvPr>
            <p:ph type="title"/>
          </p:nvPr>
        </p:nvSpPr>
        <p:spPr>
          <a:xfrm rot="10800000" flipV="1">
            <a:off x="685800" y="304800"/>
            <a:ext cx="8229600" cy="457200"/>
          </a:xfrm>
        </p:spPr>
        <p:txBody>
          <a:bodyPr/>
          <a:lstStyle/>
          <a:p>
            <a:pPr eaLnBrk="1" hangingPunct="1"/>
            <a:r>
              <a:rPr lang="en-US" sz="3600" smtClean="0">
                <a:cs typeface="Tajweed" pitchFamily="2" charset="-78"/>
              </a:rPr>
              <a:t>Practice with Imagination and Feelings </a:t>
            </a:r>
            <a:endParaRPr lang="en-US" sz="3600" smtClean="0">
              <a:latin typeface="Alvi Nastaleeq" pitchFamily="2" charset="-78"/>
              <a:cs typeface="Alvi Nastaleeq" pitchFamily="2" charset="-78"/>
            </a:endParaRPr>
          </a:p>
        </p:txBody>
      </p:sp>
    </p:spTree>
    <p:extLst>
      <p:ext uri="{BB962C8B-B14F-4D97-AF65-F5344CB8AC3E}">
        <p14:creationId xmlns:p14="http://schemas.microsoft.com/office/powerpoint/2010/main" val="4280539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7"/>
                                        </p:tgtEl>
                                      </p:cBhvr>
                                      <p:by x="125000" y="125000"/>
                                    </p:animScale>
                                  </p:childTnLst>
                                </p:cTn>
                              </p:par>
                              <p:par>
                                <p:cTn id="7" presetID="6" presetClass="emph" presetSubtype="0" repeatCount="indefinite" accel="50000" decel="50000" autoRev="1" fill="hold" grpId="0" nodeType="withEffect">
                                  <p:stCondLst>
                                    <p:cond delay="0"/>
                                  </p:stCondLst>
                                  <p:childTnLst>
                                    <p:animScale>
                                      <p:cBhvr>
                                        <p:cTn id="8" dur="2000" fill="hold"/>
                                        <p:tgtEl>
                                          <p:spTgt spid="8"/>
                                        </p:tgtEl>
                                      </p:cBhvr>
                                      <p:by x="125000" y="125000"/>
                                    </p:animScale>
                                  </p:childTnLst>
                                </p:cTn>
                              </p:par>
                              <p:par>
                                <p:cTn id="9" presetID="6" presetClass="emph" presetSubtype="0" repeatCount="indefinite" accel="50000" decel="50000" autoRev="1" fill="hold" grpId="0" nodeType="withEffect">
                                  <p:stCondLst>
                                    <p:cond delay="0"/>
                                  </p:stCondLst>
                                  <p:childTnLst>
                                    <p:animScale>
                                      <p:cBhvr>
                                        <p:cTn id="10" dur="2000" fill="hold"/>
                                        <p:tgtEl>
                                          <p:spTgt spid="9"/>
                                        </p:tgtEl>
                                      </p:cBhvr>
                                      <p:by x="125000" y="125000"/>
                                    </p:animScale>
                                  </p:childTnLst>
                                </p:cTn>
                              </p:par>
                              <p:par>
                                <p:cTn id="11" presetID="6" presetClass="emph" presetSubtype="0" repeatCount="indefinite" accel="50000" decel="50000" autoRev="1" fill="hold" grpId="0" nodeType="withEffect">
                                  <p:stCondLst>
                                    <p:cond delay="0"/>
                                  </p:stCondLst>
                                  <p:childTnLst>
                                    <p:animScale>
                                      <p:cBhvr>
                                        <p:cTn id="12" dur="2000" fill="hold"/>
                                        <p:tgtEl>
                                          <p:spTgt spid="10"/>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60451" name="Group 3"/>
          <p:cNvGraphicFramePr>
            <a:graphicFrameLocks noGrp="1"/>
          </p:cNvGraphicFramePr>
          <p:nvPr/>
        </p:nvGraphicFramePr>
        <p:xfrm>
          <a:off x="152400" y="533400"/>
          <a:ext cx="8763000" cy="2438400"/>
        </p:xfrm>
        <a:graphic>
          <a:graphicData uri="http://schemas.openxmlformats.org/drawingml/2006/table">
            <a:tbl>
              <a:tblPr rtl="1"/>
              <a:tblGrid>
                <a:gridCol w="1981200"/>
                <a:gridCol w="4343400"/>
                <a:gridCol w="2438400"/>
              </a:tblGrid>
              <a:tr h="1371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غَيْرِ</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الْمَغْضُوبِ</a:t>
                      </a:r>
                      <a:r>
                        <a:rPr kumimoji="0" lang="en-US" sz="3000" b="1" i="0" u="none" strike="noStrike" cap="none" normalizeH="0" baseline="0" smtClean="0">
                          <a:ln>
                            <a:noFill/>
                          </a:ln>
                          <a:solidFill>
                            <a:srgbClr val="FFFFFF"/>
                          </a:solidFill>
                          <a:effectLst/>
                          <a:latin typeface="Tahoma" pitchFamily="34" charset="0"/>
                          <a:ea typeface="Times New Roman" pitchFamily="18" charset="0"/>
                          <a:cs typeface="Tajweed" pitchFamily="2" charset="-78"/>
                        </a:rPr>
                        <a:t> </a:t>
                      </a:r>
                      <a:endParaRPr kumimoji="0" lang="en-US" sz="1800" b="0" i="0" u="none" strike="noStrike" cap="none" normalizeH="0" baseline="0" smtClean="0">
                        <a:ln>
                          <a:noFill/>
                        </a:ln>
                        <a:solidFill>
                          <a:schemeClr val="tx1"/>
                        </a:solidFill>
                        <a:effectLst/>
                        <a:latin typeface="Arial" pitchFamily="34" charset="0"/>
                        <a:cs typeface="Nafees Web Naskh"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عَلَيْهِمْ</a:t>
                      </a: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525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not </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those who earned (Your) wrath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On them</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26641" name="Rectangle 17"/>
          <p:cNvSpPr>
            <a:spLocks noChangeArrowheads="1"/>
          </p:cNvSpPr>
          <p:nvPr/>
        </p:nvSpPr>
        <p:spPr bwMode="auto">
          <a:xfrm>
            <a:off x="457200" y="-228600"/>
            <a:ext cx="8229600" cy="914400"/>
          </a:xfrm>
          <a:prstGeom prst="rect">
            <a:avLst/>
          </a:prstGeom>
          <a:noFill/>
          <a:ln w="9525" algn="ctr">
            <a:noFill/>
            <a:miter lim="800000"/>
            <a:headEnd/>
            <a:tailEnd/>
          </a:ln>
        </p:spPr>
        <p:txBody>
          <a:bodyPr anchor="ctr"/>
          <a:lstStyle/>
          <a:p>
            <a:pPr algn="ctr" rtl="1" eaLnBrk="0" hangingPunct="0">
              <a:spcBef>
                <a:spcPct val="0"/>
              </a:spcBef>
            </a:pPr>
            <a:r>
              <a:rPr lang="ur-PK" sz="2400" b="0">
                <a:solidFill>
                  <a:srgbClr val="FFFFFF"/>
                </a:solidFill>
                <a:cs typeface="Tajweed" pitchFamily="2" charset="-78"/>
              </a:rPr>
              <a:t>سُورَ</a:t>
            </a:r>
            <a:r>
              <a:rPr lang="ar-SA" sz="2400" b="0">
                <a:solidFill>
                  <a:srgbClr val="FFFFFF"/>
                </a:solidFill>
                <a:cs typeface="Tajweed" pitchFamily="2" charset="-78"/>
              </a:rPr>
              <a:t>ةُ</a:t>
            </a:r>
            <a:r>
              <a:rPr lang="ur-PK" sz="2400" b="0">
                <a:solidFill>
                  <a:srgbClr val="FFFFFF"/>
                </a:solidFill>
                <a:cs typeface="Tajweed" pitchFamily="2" charset="-78"/>
              </a:rPr>
              <a:t> </a:t>
            </a:r>
            <a:r>
              <a:rPr lang="ar-SA" sz="2400" b="0">
                <a:solidFill>
                  <a:srgbClr val="FFFFFF"/>
                </a:solidFill>
                <a:cs typeface="Tajweed" pitchFamily="2" charset="-78"/>
              </a:rPr>
              <a:t>الْفَاتِحَة</a:t>
            </a:r>
            <a:endParaRPr lang="en-US" sz="2400" b="0">
              <a:solidFill>
                <a:srgbClr val="FFFFFF"/>
              </a:solidFill>
              <a:cs typeface="Tajweed" pitchFamily="2" charset="-78"/>
            </a:endParaRPr>
          </a:p>
        </p:txBody>
      </p:sp>
    </p:spTree>
    <p:extLst>
      <p:ext uri="{BB962C8B-B14F-4D97-AF65-F5344CB8AC3E}">
        <p14:creationId xmlns:p14="http://schemas.microsoft.com/office/powerpoint/2010/main" val="39812957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flipV="1">
            <a:off x="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272387" name="Group 3"/>
          <p:cNvGraphicFramePr>
            <a:graphicFrameLocks noGrp="1"/>
          </p:cNvGraphicFramePr>
          <p:nvPr/>
        </p:nvGraphicFramePr>
        <p:xfrm>
          <a:off x="152400" y="609600"/>
          <a:ext cx="8763000" cy="1874520"/>
        </p:xfrm>
        <a:graphic>
          <a:graphicData uri="http://schemas.openxmlformats.org/drawingml/2006/table">
            <a:tbl>
              <a:tblPr rtl="1"/>
              <a:tblGrid>
                <a:gridCol w="2819400"/>
                <a:gridCol w="2590800"/>
                <a:gridCol w="33528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مَالِكِ</a:t>
                      </a:r>
                      <a:endParaRPr kumimoji="0" lang="ar-SA" sz="7200" b="0" i="0" u="none" strike="noStrike" cap="none" normalizeH="0" baseline="0" dirty="0" smtClean="0">
                        <a:ln>
                          <a:noFill/>
                        </a:ln>
                        <a:solidFill>
                          <a:srgbClr val="FFFF00"/>
                        </a:solidFill>
                        <a:effectLst/>
                        <a:latin typeface="Arial" pitchFamily="34" charset="0"/>
                        <a:ea typeface="Times New Roman" pitchFamily="18" charset="0"/>
                        <a:cs typeface="Tajweed" pitchFamily="2" charset="-78"/>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يَوْمِ </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الدِّينِ</a:t>
                      </a:r>
                      <a:r>
                        <a:rPr kumimoji="0" lang="ar-SA"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(4) </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3810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Master</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the day</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Judgment.</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0257" name="Rectangle 17"/>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spcBef>
                <a:spcPct val="0"/>
              </a:spcBef>
            </a:pPr>
            <a:r>
              <a:rPr lang="en-US" sz="3600">
                <a:cs typeface="Nafees Web Naskh" pitchFamily="2" charset="-78"/>
              </a:rPr>
              <a:t>Message from: </a:t>
            </a:r>
          </a:p>
        </p:txBody>
      </p:sp>
      <p:sp>
        <p:nvSpPr>
          <p:cNvPr id="10258" name="Rectangle 18"/>
          <p:cNvSpPr>
            <a:spLocks noGrp="1" noChangeArrowheads="1"/>
          </p:cNvSpPr>
          <p:nvPr>
            <p:ph type="body" idx="4294967295"/>
          </p:nvPr>
        </p:nvSpPr>
        <p:spPr>
          <a:xfrm>
            <a:off x="0" y="2743200"/>
            <a:ext cx="8534400" cy="4114800"/>
          </a:xfrm>
          <a:noFill/>
        </p:spPr>
        <p:txBody>
          <a:bodyPr/>
          <a:lstStyle/>
          <a:p>
            <a:pPr>
              <a:lnSpc>
                <a:spcPct val="90000"/>
              </a:lnSpc>
            </a:pPr>
            <a:r>
              <a:rPr lang="en-US" sz="3600" smtClean="0"/>
              <a:t>One of the most important days of our life… (Example: Student)</a:t>
            </a:r>
          </a:p>
          <a:p>
            <a:pPr>
              <a:lnSpc>
                <a:spcPct val="90000"/>
              </a:lnSpc>
            </a:pPr>
            <a:r>
              <a:rPr lang="en-US" sz="3600" smtClean="0"/>
              <a:t>Excitement + fear </a:t>
            </a:r>
          </a:p>
          <a:p>
            <a:pPr>
              <a:lnSpc>
                <a:spcPct val="90000"/>
              </a:lnSpc>
            </a:pPr>
            <a:r>
              <a:rPr lang="en-US" sz="3600" smtClean="0"/>
              <a:t>Of everything … but that day no one will have anything to claim… no one can intercede except with His permission. IMAGINE THAT DAY…</a:t>
            </a:r>
          </a:p>
        </p:txBody>
      </p:sp>
      <p:pic>
        <p:nvPicPr>
          <p:cNvPr id="10259" name="Picture 19"/>
          <p:cNvPicPr>
            <a:picLocks noChangeAspect="1" noChangeArrowheads="1"/>
          </p:cNvPicPr>
          <p:nvPr/>
        </p:nvPicPr>
        <p:blipFill>
          <a:blip r:embed="rId3" cstate="print"/>
          <a:srcRect/>
          <a:stretch>
            <a:fillRect/>
          </a:stretch>
        </p:blipFill>
        <p:spPr bwMode="auto">
          <a:xfrm>
            <a:off x="7826375" y="3162300"/>
            <a:ext cx="1228725" cy="145732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62499" name="Group 3"/>
          <p:cNvGraphicFramePr>
            <a:graphicFrameLocks noGrp="1"/>
          </p:cNvGraphicFramePr>
          <p:nvPr/>
        </p:nvGraphicFramePr>
        <p:xfrm>
          <a:off x="152400" y="228600"/>
          <a:ext cx="8763000" cy="2438400"/>
        </p:xfrm>
        <a:graphic>
          <a:graphicData uri="http://schemas.openxmlformats.org/drawingml/2006/table">
            <a:tbl>
              <a:tblPr rtl="1"/>
              <a:tblGrid>
                <a:gridCol w="1981200"/>
                <a:gridCol w="4343400"/>
                <a:gridCol w="2438400"/>
              </a:tblGrid>
              <a:tr h="1371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غَيْرِ</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الْمَغْضُوبِ</a:t>
                      </a:r>
                      <a:r>
                        <a:rPr kumimoji="0" lang="en-US" sz="3000" b="1" i="0" u="none" strike="noStrike" cap="none" normalizeH="0" baseline="0" smtClean="0">
                          <a:ln>
                            <a:noFill/>
                          </a:ln>
                          <a:solidFill>
                            <a:srgbClr val="FFFFFF"/>
                          </a:solidFill>
                          <a:effectLst/>
                          <a:latin typeface="Tahoma" pitchFamily="34" charset="0"/>
                          <a:ea typeface="Times New Roman" pitchFamily="18" charset="0"/>
                          <a:cs typeface="Tajweed" pitchFamily="2" charset="-78"/>
                        </a:rPr>
                        <a:t> </a:t>
                      </a:r>
                      <a:endParaRPr kumimoji="0" lang="en-US" sz="1800" b="0" i="0" u="none" strike="noStrike" cap="none" normalizeH="0" baseline="0" smtClean="0">
                        <a:ln>
                          <a:noFill/>
                        </a:ln>
                        <a:solidFill>
                          <a:schemeClr val="tx1"/>
                        </a:solidFill>
                        <a:effectLst/>
                        <a:latin typeface="Arial" pitchFamily="34" charset="0"/>
                        <a:cs typeface="Nafees Web Naskh"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عَلَيْهِمْ</a:t>
                      </a: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525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not </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those who earned (Your) wrath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On them</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27665" name="Text Box 17"/>
          <p:cNvSpPr txBox="1">
            <a:spLocks noChangeArrowheads="1"/>
          </p:cNvSpPr>
          <p:nvPr/>
        </p:nvSpPr>
        <p:spPr bwMode="auto">
          <a:xfrm>
            <a:off x="1981200" y="3276600"/>
            <a:ext cx="7162800" cy="2835275"/>
          </a:xfrm>
          <a:prstGeom prst="rect">
            <a:avLst/>
          </a:prstGeom>
          <a:noFill/>
          <a:ln w="9525">
            <a:noFill/>
            <a:miter lim="800000"/>
            <a:headEnd/>
            <a:tailEnd/>
          </a:ln>
        </p:spPr>
        <p:txBody>
          <a:bodyPr>
            <a:spAutoFit/>
          </a:bodyPr>
          <a:lstStyle/>
          <a:p>
            <a:pPr algn="ctr">
              <a:spcBef>
                <a:spcPct val="25000"/>
              </a:spcBef>
            </a:pPr>
            <a:r>
              <a:rPr lang="en-US" sz="8000">
                <a:solidFill>
                  <a:srgbClr val="FFFFFF"/>
                </a:solidFill>
                <a:cs typeface="Tahoma" pitchFamily="34" charset="0"/>
              </a:rPr>
              <a:t>Not; </a:t>
            </a:r>
          </a:p>
          <a:p>
            <a:pPr algn="ctr">
              <a:spcBef>
                <a:spcPct val="25000"/>
              </a:spcBef>
            </a:pPr>
            <a:r>
              <a:rPr lang="en-US" sz="8000">
                <a:solidFill>
                  <a:srgbClr val="FFFFFF"/>
                </a:solidFill>
                <a:cs typeface="Tahoma" pitchFamily="34" charset="0"/>
              </a:rPr>
              <a:t>Other than</a:t>
            </a:r>
          </a:p>
        </p:txBody>
      </p:sp>
      <p:sp>
        <p:nvSpPr>
          <p:cNvPr id="27666" name="AutoShape 18"/>
          <p:cNvSpPr>
            <a:spLocks noChangeArrowheads="1"/>
          </p:cNvSpPr>
          <p:nvPr/>
        </p:nvSpPr>
        <p:spPr bwMode="auto">
          <a:xfrm rot="-1885949">
            <a:off x="-381000" y="2895600"/>
            <a:ext cx="3886200" cy="3276600"/>
          </a:xfrm>
          <a:prstGeom prst="irregularSeal2">
            <a:avLst/>
          </a:prstGeom>
          <a:solidFill>
            <a:schemeClr val="accent1"/>
          </a:solidFill>
          <a:ln w="9525">
            <a:solidFill>
              <a:schemeClr val="tx1"/>
            </a:solidFill>
            <a:miter lim="800000"/>
            <a:headEnd/>
            <a:tailEnd/>
          </a:ln>
        </p:spPr>
        <p:txBody>
          <a:bodyPr wrap="none" anchor="ctr"/>
          <a:lstStyle/>
          <a:p>
            <a:pPr algn="ctr">
              <a:spcBef>
                <a:spcPct val="0"/>
              </a:spcBef>
            </a:pPr>
            <a:r>
              <a:rPr lang="en-US" sz="8000">
                <a:solidFill>
                  <a:srgbClr val="FFFFFF"/>
                </a:solidFill>
                <a:latin typeface="Arial" pitchFamily="34" charset="0"/>
                <a:cs typeface="Arial" pitchFamily="34" charset="0"/>
              </a:rPr>
              <a:t>147</a:t>
            </a:r>
          </a:p>
        </p:txBody>
      </p:sp>
    </p:spTree>
    <p:extLst>
      <p:ext uri="{BB962C8B-B14F-4D97-AF65-F5344CB8AC3E}">
        <p14:creationId xmlns:p14="http://schemas.microsoft.com/office/powerpoint/2010/main" val="33689828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flipV="1">
            <a:off x="457200" y="277813"/>
            <a:ext cx="8229600" cy="1143000"/>
          </a:xfrm>
        </p:spPr>
        <p:txBody>
          <a:bodyPr/>
          <a:lstStyle/>
          <a:p>
            <a:r>
              <a:rPr lang="ar-SA" smtClean="0">
                <a:cs typeface="Tajweed" pitchFamily="2" charset="-78"/>
              </a:rPr>
              <a:t> </a:t>
            </a:r>
            <a:endParaRPr lang="en-US" smtClean="0">
              <a:cs typeface="Tajweed" pitchFamily="2" charset="-78"/>
            </a:endParaRPr>
          </a:p>
        </p:txBody>
      </p:sp>
      <p:graphicFrame>
        <p:nvGraphicFramePr>
          <p:cNvPr id="364547" name="Group 3"/>
          <p:cNvGraphicFramePr>
            <a:graphicFrameLocks noGrp="1"/>
          </p:cNvGraphicFramePr>
          <p:nvPr/>
        </p:nvGraphicFramePr>
        <p:xfrm>
          <a:off x="152400" y="152400"/>
          <a:ext cx="8763000" cy="2438400"/>
        </p:xfrm>
        <a:graphic>
          <a:graphicData uri="http://schemas.openxmlformats.org/drawingml/2006/table">
            <a:tbl>
              <a:tblPr rtl="1"/>
              <a:tblGrid>
                <a:gridCol w="1981200"/>
                <a:gridCol w="4343400"/>
                <a:gridCol w="2438400"/>
              </a:tblGrid>
              <a:tr h="1371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غَيْرِ</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الْمَغْضُوبِ</a:t>
                      </a:r>
                      <a:r>
                        <a:rPr kumimoji="0" lang="en-US" sz="3000" b="1" i="0" u="none" strike="noStrike" cap="none" normalizeH="0" baseline="0" dirty="0" smtClean="0">
                          <a:ln>
                            <a:noFill/>
                          </a:ln>
                          <a:solidFill>
                            <a:srgbClr val="FFFFFF"/>
                          </a:solidFill>
                          <a:effectLst/>
                          <a:latin typeface="Tahoma" pitchFamily="34" charset="0"/>
                          <a:ea typeface="Times New Roman" pitchFamily="18" charset="0"/>
                          <a:cs typeface="Tajweed" pitchFamily="2" charset="-78"/>
                        </a:rPr>
                        <a:t>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عَلَيْهِمْ</a:t>
                      </a: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525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not </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(of) those who earned (Your) wrath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On them</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28689" name="Text Box 17"/>
          <p:cNvSpPr txBox="1">
            <a:spLocks noChangeArrowheads="1"/>
          </p:cNvSpPr>
          <p:nvPr/>
        </p:nvSpPr>
        <p:spPr bwMode="auto">
          <a:xfrm>
            <a:off x="4114800" y="2503488"/>
            <a:ext cx="1447800" cy="366712"/>
          </a:xfrm>
          <a:prstGeom prst="rect">
            <a:avLst/>
          </a:prstGeom>
          <a:noFill/>
          <a:ln w="9525">
            <a:noFill/>
            <a:miter lim="800000"/>
            <a:headEnd/>
            <a:tailEnd/>
          </a:ln>
        </p:spPr>
        <p:txBody>
          <a:bodyPr>
            <a:spAutoFit/>
          </a:bodyPr>
          <a:lstStyle/>
          <a:p>
            <a:pPr algn="ctr" rtl="1"/>
            <a:r>
              <a:rPr lang="ar-SA" sz="1800" b="0" dirty="0">
                <a:solidFill>
                  <a:srgbClr val="FFFFFF"/>
                </a:solidFill>
                <a:cs typeface="Tajweed" pitchFamily="2" charset="-78"/>
              </a:rPr>
              <a:t>غ ض ب</a:t>
            </a:r>
            <a:endParaRPr lang="en-US" sz="1800" b="0" dirty="0">
              <a:solidFill>
                <a:srgbClr val="FFFFFF"/>
              </a:solidFill>
              <a:cs typeface="Tajweed" pitchFamily="2" charset="-78"/>
            </a:endParaRPr>
          </a:p>
        </p:txBody>
      </p:sp>
      <p:graphicFrame>
        <p:nvGraphicFramePr>
          <p:cNvPr id="364562" name="Group 18"/>
          <p:cNvGraphicFramePr>
            <a:graphicFrameLocks noGrp="1"/>
          </p:cNvGraphicFramePr>
          <p:nvPr/>
        </p:nvGraphicFramePr>
        <p:xfrm>
          <a:off x="304800" y="2971800"/>
          <a:ext cx="8839200" cy="3840480"/>
        </p:xfrm>
        <a:graphic>
          <a:graphicData uri="http://schemas.openxmlformats.org/drawingml/2006/table">
            <a:tbl>
              <a:tblPr/>
              <a:tblGrid>
                <a:gridCol w="5181600"/>
                <a:gridCol w="3657600"/>
              </a:tblGrid>
              <a:tr h="1447800">
                <a:tc>
                  <a:txBody>
                    <a:bodyPr/>
                    <a:lstStyle/>
                    <a:p>
                      <a:pPr marL="0" marR="0" lvl="0" indent="0" algn="r" defTabSz="914400" rtl="1" eaLnBrk="0" fontAlgn="base" latinLnBrk="0" hangingPunct="0">
                        <a:lnSpc>
                          <a:spcPct val="100000"/>
                        </a:lnSpc>
                        <a:spcBef>
                          <a:spcPct val="50000"/>
                        </a:spcBef>
                        <a:spcAft>
                          <a:spcPct val="0"/>
                        </a:spcAft>
                        <a:buClrTx/>
                        <a:buSzTx/>
                        <a:buFontTx/>
                        <a:buNone/>
                        <a:tabLst/>
                      </a:pPr>
                      <a:r>
                        <a:rPr kumimoji="0" lang="en-US" sz="4000" b="1" i="0" u="none" strike="noStrike" cap="none" normalizeH="0" baseline="0" dirty="0" smtClean="0">
                          <a:ln>
                            <a:noFill/>
                          </a:ln>
                          <a:solidFill>
                            <a:schemeClr val="tx1"/>
                          </a:solidFill>
                          <a:effectLst/>
                          <a:latin typeface="Tahoma" pitchFamily="34" charset="0"/>
                          <a:cs typeface="Nafees Web Naskh" pitchFamily="2" charset="-78"/>
                        </a:rPr>
                        <a:t>One who is wronged or </a:t>
                      </a:r>
                      <a:br>
                        <a:rPr kumimoji="0" lang="en-US" sz="4000" b="1" i="0" u="none" strike="noStrike" cap="none" normalizeH="0" baseline="0" dirty="0" smtClean="0">
                          <a:ln>
                            <a:noFill/>
                          </a:ln>
                          <a:solidFill>
                            <a:schemeClr val="tx1"/>
                          </a:solidFill>
                          <a:effectLst/>
                          <a:latin typeface="Tahoma" pitchFamily="34" charset="0"/>
                          <a:cs typeface="Nafees Web Naskh" pitchFamily="2" charset="-78"/>
                        </a:rPr>
                      </a:br>
                      <a:r>
                        <a:rPr kumimoji="0" lang="en-US" sz="4000" b="1" i="0" u="none" strike="noStrike" cap="none" normalizeH="0" baseline="0" dirty="0" smtClean="0">
                          <a:ln>
                            <a:noFill/>
                          </a:ln>
                          <a:solidFill>
                            <a:schemeClr val="tx1"/>
                          </a:solidFill>
                          <a:effectLst/>
                          <a:latin typeface="Tahoma" pitchFamily="34" charset="0"/>
                          <a:cs typeface="Nafees Web Naskh" pitchFamily="2" charset="-78"/>
                        </a:rPr>
                        <a:t>who is oppressed</a:t>
                      </a:r>
                      <a:endParaRPr kumimoji="0" lang="en-US" sz="9600" b="0" i="0" u="none" strike="noStrike" cap="none" normalizeH="0" baseline="0" dirty="0" smtClean="0">
                        <a:ln>
                          <a:noFill/>
                        </a:ln>
                        <a:solidFill>
                          <a:schemeClr val="tx1"/>
                        </a:solidFill>
                        <a:effectLst/>
                        <a:latin typeface="Tahoma" pitchFamily="34" charset="0"/>
                        <a:cs typeface="Tahoma" pitchFamily="34" charset="0"/>
                      </a:endParaRPr>
                    </a:p>
                  </a:txBody>
                  <a:tcPr anchor="b"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ar-SA" sz="11700" b="0" i="0" u="none" strike="noStrike" cap="none" normalizeH="0" baseline="0" dirty="0" smtClean="0">
                          <a:ln>
                            <a:noFill/>
                          </a:ln>
                          <a:solidFill>
                            <a:srgbClr val="FFFF00"/>
                          </a:solidFill>
                          <a:effectLst/>
                          <a:latin typeface="Tahoma" pitchFamily="34" charset="0"/>
                          <a:cs typeface="Tajweed" pitchFamily="2" charset="-78"/>
                        </a:rPr>
                        <a:t>مَظْلُوم</a:t>
                      </a:r>
                      <a:endParaRPr kumimoji="0" lang="en-US" sz="11700" b="0" i="0" u="none" strike="noStrike" cap="none" normalizeH="0" baseline="0" dirty="0" smtClean="0">
                        <a:ln>
                          <a:noFill/>
                        </a:ln>
                        <a:solidFill>
                          <a:srgbClr val="FFFF00"/>
                        </a:solidFill>
                        <a:effectLst/>
                        <a:latin typeface="Tahoma" pitchFamily="34" charset="0"/>
                        <a:cs typeface="Tajweed" pitchFamily="2" charset="-78"/>
                      </a:endParaRPr>
                    </a:p>
                  </a:txBody>
                  <a:tcPr anchor="b"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r>
              <a:tr h="1447800">
                <a:tc>
                  <a:txBody>
                    <a:bodyPr/>
                    <a:lstStyle/>
                    <a:p>
                      <a:pPr marL="0" marR="0" lvl="0" indent="0" algn="r" defTabSz="914400" rtl="1" eaLnBrk="0" fontAlgn="base" latinLnBrk="0" hangingPunct="0">
                        <a:lnSpc>
                          <a:spcPct val="100000"/>
                        </a:lnSpc>
                        <a:spcBef>
                          <a:spcPct val="50000"/>
                        </a:spcBef>
                        <a:spcAft>
                          <a:spcPct val="0"/>
                        </a:spcAft>
                        <a:buClrTx/>
                        <a:buSzTx/>
                        <a:buFontTx/>
                        <a:buNone/>
                        <a:tabLst/>
                      </a:pPr>
                      <a:r>
                        <a:rPr kumimoji="0" lang="en-US" sz="4000" b="1" i="0" u="none" strike="noStrike" cap="none" normalizeH="0" baseline="0" dirty="0" smtClean="0">
                          <a:ln>
                            <a:noFill/>
                          </a:ln>
                          <a:solidFill>
                            <a:schemeClr val="tx1"/>
                          </a:solidFill>
                          <a:effectLst/>
                          <a:latin typeface="Tahoma" pitchFamily="34" charset="0"/>
                          <a:cs typeface="Nafees Web Naskh" pitchFamily="2" charset="-78"/>
                        </a:rPr>
                        <a:t>One who received or earned the wrath</a:t>
                      </a:r>
                      <a:endParaRPr kumimoji="0" lang="en-US" sz="9600" b="0" i="0" u="none" strike="noStrike" cap="none" normalizeH="0" baseline="0" dirty="0" smtClean="0">
                        <a:ln>
                          <a:noFill/>
                        </a:ln>
                        <a:solidFill>
                          <a:schemeClr val="tx1"/>
                        </a:solidFill>
                        <a:effectLst/>
                        <a:latin typeface="Tahoma" pitchFamily="34" charset="0"/>
                        <a:cs typeface="Tahoma" pitchFamily="34" charset="0"/>
                      </a:endParaRPr>
                    </a:p>
                  </a:txBody>
                  <a:tcPr anchor="b"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1" eaLnBrk="0" fontAlgn="base" latinLnBrk="0" hangingPunct="0">
                        <a:lnSpc>
                          <a:spcPct val="100000"/>
                        </a:lnSpc>
                        <a:spcBef>
                          <a:spcPct val="20000"/>
                        </a:spcBef>
                        <a:spcAft>
                          <a:spcPct val="0"/>
                        </a:spcAft>
                        <a:buClr>
                          <a:srgbClr val="FFFFFF"/>
                        </a:buClr>
                        <a:buSzPct val="90000"/>
                        <a:buFont typeface="Wingdings" pitchFamily="2" charset="2"/>
                        <a:buNone/>
                        <a:tabLst/>
                      </a:pPr>
                      <a:r>
                        <a:rPr kumimoji="0" lang="ar-SA" sz="11700" b="0" i="0" u="none" strike="noStrike" cap="none" normalizeH="0" baseline="0" dirty="0" smtClean="0">
                          <a:ln>
                            <a:noFill/>
                          </a:ln>
                          <a:solidFill>
                            <a:srgbClr val="FFFF00"/>
                          </a:solidFill>
                          <a:effectLst/>
                          <a:latin typeface="Tahoma" pitchFamily="34" charset="0"/>
                          <a:cs typeface="Tajweed" pitchFamily="2" charset="-78"/>
                        </a:rPr>
                        <a:t>مَغْضُوب</a:t>
                      </a:r>
                      <a:endParaRPr kumimoji="0" lang="en-US" sz="11700" b="0" i="0" u="none" strike="noStrike" cap="none" normalizeH="0" baseline="0" dirty="0" smtClean="0">
                        <a:ln>
                          <a:noFill/>
                        </a:ln>
                        <a:solidFill>
                          <a:srgbClr val="FFFF00"/>
                        </a:solidFill>
                        <a:effectLst/>
                        <a:latin typeface="Tahoma" pitchFamily="34" charset="0"/>
                        <a:cs typeface="Tajweed" pitchFamily="2" charset="-78"/>
                      </a:endParaRPr>
                    </a:p>
                  </a:txBody>
                  <a:tcPr anchor="b"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50021"/>
                    </a:solidFill>
                  </a:tcPr>
                </a:tc>
              </a:tr>
            </a:tbl>
          </a:graphicData>
        </a:graphic>
      </p:graphicFrame>
    </p:spTree>
    <p:extLst>
      <p:ext uri="{BB962C8B-B14F-4D97-AF65-F5344CB8AC3E}">
        <p14:creationId xmlns:p14="http://schemas.microsoft.com/office/powerpoint/2010/main" val="701749128"/>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66595" name="Group 3"/>
          <p:cNvGraphicFramePr>
            <a:graphicFrameLocks noGrp="1"/>
          </p:cNvGraphicFramePr>
          <p:nvPr/>
        </p:nvGraphicFramePr>
        <p:xfrm>
          <a:off x="152400" y="228600"/>
          <a:ext cx="8763000" cy="2438400"/>
        </p:xfrm>
        <a:graphic>
          <a:graphicData uri="http://schemas.openxmlformats.org/drawingml/2006/table">
            <a:tbl>
              <a:tblPr rtl="1"/>
              <a:tblGrid>
                <a:gridCol w="1981200"/>
                <a:gridCol w="4343400"/>
                <a:gridCol w="2438400"/>
              </a:tblGrid>
              <a:tr h="1371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غَيْرِ</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الْمَغْضُوبِ</a:t>
                      </a:r>
                      <a:r>
                        <a:rPr kumimoji="0" lang="en-US" sz="3000" b="1" i="0" u="none" strike="noStrike" cap="none" normalizeH="0" baseline="0" smtClean="0">
                          <a:ln>
                            <a:noFill/>
                          </a:ln>
                          <a:solidFill>
                            <a:srgbClr val="FFFFFF"/>
                          </a:solidFill>
                          <a:effectLst/>
                          <a:latin typeface="Tahoma" pitchFamily="34" charset="0"/>
                          <a:ea typeface="Times New Roman" pitchFamily="18" charset="0"/>
                          <a:cs typeface="Tajweed" pitchFamily="2" charset="-78"/>
                        </a:rPr>
                        <a:t> </a:t>
                      </a:r>
                      <a:endParaRPr kumimoji="0" lang="en-US" sz="1800" b="0" i="0" u="none" strike="noStrike" cap="none" normalizeH="0" baseline="0" smtClean="0">
                        <a:ln>
                          <a:noFill/>
                        </a:ln>
                        <a:solidFill>
                          <a:schemeClr val="tx1"/>
                        </a:solidFill>
                        <a:effectLst/>
                        <a:latin typeface="Arial" pitchFamily="34" charset="0"/>
                        <a:cs typeface="Nafees Web Naskh"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عَلَيْهِمْ</a:t>
                      </a: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r>
              <a:tr h="10525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not </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those who earned (Your) wrath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On them</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29713" name="Rectangle 17"/>
          <p:cNvSpPr>
            <a:spLocks noGrp="1" noChangeArrowheads="1"/>
          </p:cNvSpPr>
          <p:nvPr>
            <p:ph type="body" idx="1"/>
          </p:nvPr>
        </p:nvSpPr>
        <p:spPr>
          <a:xfrm>
            <a:off x="457200" y="2819400"/>
            <a:ext cx="8229600" cy="3082925"/>
          </a:xfrm>
          <a:noFill/>
        </p:spPr>
        <p:txBody>
          <a:bodyPr/>
          <a:lstStyle/>
          <a:p>
            <a:pPr algn="ctr">
              <a:spcBef>
                <a:spcPct val="0"/>
              </a:spcBef>
              <a:buClrTx/>
              <a:buSzTx/>
              <a:buFontTx/>
              <a:buNone/>
            </a:pPr>
            <a:r>
              <a:rPr lang="ar-SA" sz="20800" b="1" smtClean="0">
                <a:cs typeface="Tajweed" pitchFamily="2" charset="-78"/>
              </a:rPr>
              <a:t>عَلَى + هِمْ</a:t>
            </a:r>
            <a:endParaRPr lang="en-US" sz="20800" b="1" smtClean="0">
              <a:cs typeface="Tajweed" pitchFamily="2" charset="-78"/>
            </a:endParaRPr>
          </a:p>
        </p:txBody>
      </p:sp>
      <p:sp>
        <p:nvSpPr>
          <p:cNvPr id="29714" name="Text Box 18"/>
          <p:cNvSpPr txBox="1">
            <a:spLocks noChangeArrowheads="1"/>
          </p:cNvSpPr>
          <p:nvPr/>
        </p:nvSpPr>
        <p:spPr bwMode="auto">
          <a:xfrm>
            <a:off x="457200" y="5607050"/>
            <a:ext cx="7620000" cy="1098550"/>
          </a:xfrm>
          <a:prstGeom prst="rect">
            <a:avLst/>
          </a:prstGeom>
          <a:noFill/>
          <a:ln w="9525">
            <a:noFill/>
            <a:miter lim="800000"/>
            <a:headEnd/>
            <a:tailEnd/>
          </a:ln>
        </p:spPr>
        <p:txBody>
          <a:bodyPr>
            <a:spAutoFit/>
          </a:bodyPr>
          <a:lstStyle/>
          <a:p>
            <a:r>
              <a:rPr lang="en-US" sz="6600">
                <a:solidFill>
                  <a:srgbClr val="FFFFFF"/>
                </a:solidFill>
                <a:latin typeface="Arial" pitchFamily="34" charset="0"/>
                <a:cs typeface="Arial" pitchFamily="34" charset="0"/>
              </a:rPr>
              <a:t>them					on</a:t>
            </a:r>
          </a:p>
        </p:txBody>
      </p:sp>
    </p:spTree>
    <p:extLst>
      <p:ext uri="{BB962C8B-B14F-4D97-AF65-F5344CB8AC3E}">
        <p14:creationId xmlns:p14="http://schemas.microsoft.com/office/powerpoint/2010/main" val="101228951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68643" name="Group 3"/>
          <p:cNvGraphicFramePr>
            <a:graphicFrameLocks noGrp="1"/>
          </p:cNvGraphicFramePr>
          <p:nvPr/>
        </p:nvGraphicFramePr>
        <p:xfrm>
          <a:off x="152400" y="611188"/>
          <a:ext cx="8763000" cy="2438400"/>
        </p:xfrm>
        <a:graphic>
          <a:graphicData uri="http://schemas.openxmlformats.org/drawingml/2006/table">
            <a:tbl>
              <a:tblPr rtl="1"/>
              <a:tblGrid>
                <a:gridCol w="1981200"/>
                <a:gridCol w="4343400"/>
                <a:gridCol w="2438400"/>
              </a:tblGrid>
              <a:tr h="1371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غَيْرِ</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الْمَغْضُوبِ</a:t>
                      </a:r>
                      <a:r>
                        <a:rPr kumimoji="0" lang="en-US" sz="3000" b="1" i="0" u="none" strike="noStrike" cap="none" normalizeH="0" baseline="0" smtClean="0">
                          <a:ln>
                            <a:noFill/>
                          </a:ln>
                          <a:solidFill>
                            <a:srgbClr val="FFFFFF"/>
                          </a:solidFill>
                          <a:effectLst/>
                          <a:latin typeface="Tahoma" pitchFamily="34" charset="0"/>
                          <a:ea typeface="Times New Roman" pitchFamily="18" charset="0"/>
                          <a:cs typeface="Tajweed" pitchFamily="2" charset="-78"/>
                        </a:rPr>
                        <a:t> </a:t>
                      </a:r>
                      <a:endParaRPr kumimoji="0" lang="en-US" sz="1800" b="0" i="0" u="none" strike="noStrike" cap="none" normalizeH="0" baseline="0" smtClean="0">
                        <a:ln>
                          <a:noFill/>
                        </a:ln>
                        <a:solidFill>
                          <a:schemeClr val="tx1"/>
                        </a:solidFill>
                        <a:effectLst/>
                        <a:latin typeface="Arial" pitchFamily="34" charset="0"/>
                        <a:cs typeface="Nafees Web Naskh"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عَلَيْهِمْ</a:t>
                      </a: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0525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not </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those who earned (Your) wrath</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On them</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30737" name="Rectangle 17"/>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spcBef>
                <a:spcPct val="0"/>
              </a:spcBef>
            </a:pPr>
            <a:r>
              <a:rPr lang="en-US" sz="3600">
                <a:solidFill>
                  <a:srgbClr val="FFFFFF"/>
                </a:solidFill>
                <a:cs typeface="Nafees Web Naskh" pitchFamily="2" charset="-78"/>
              </a:rPr>
              <a:t>Message from: </a:t>
            </a:r>
          </a:p>
        </p:txBody>
      </p:sp>
      <p:sp>
        <p:nvSpPr>
          <p:cNvPr id="30738" name="Rectangle 18"/>
          <p:cNvSpPr>
            <a:spLocks noGrp="1" noChangeArrowheads="1"/>
          </p:cNvSpPr>
          <p:nvPr>
            <p:ph type="body" idx="1"/>
          </p:nvPr>
        </p:nvSpPr>
        <p:spPr>
          <a:xfrm>
            <a:off x="457200" y="3352800"/>
            <a:ext cx="8229600" cy="3505200"/>
          </a:xfrm>
          <a:noFill/>
        </p:spPr>
        <p:txBody>
          <a:bodyPr/>
          <a:lstStyle/>
          <a:p>
            <a:pPr algn="l" rtl="0"/>
            <a:r>
              <a:rPr lang="en-US" smtClean="0"/>
              <a:t>Those who know and do not do it</a:t>
            </a:r>
          </a:p>
          <a:p>
            <a:pPr algn="l" rtl="0"/>
            <a:r>
              <a:rPr lang="en-US" smtClean="0"/>
              <a:t>Imagine their end (dunya and aakhirah); with Allah always angry with them…</a:t>
            </a:r>
          </a:p>
          <a:p>
            <a:pPr algn="l" rtl="0"/>
            <a:r>
              <a:rPr lang="en-US" smtClean="0"/>
              <a:t>Imagine today’s evil models, heroes, and leaders… and sincerely ask Allah to help us avoid them</a:t>
            </a:r>
          </a:p>
        </p:txBody>
      </p:sp>
      <p:pic>
        <p:nvPicPr>
          <p:cNvPr id="30739" name="Picture 19"/>
          <p:cNvPicPr>
            <a:picLocks noChangeAspect="1" noChangeArrowheads="1"/>
          </p:cNvPicPr>
          <p:nvPr/>
        </p:nvPicPr>
        <p:blipFill>
          <a:blip r:embed="rId3" cstate="print"/>
          <a:srcRect/>
          <a:stretch>
            <a:fillRect/>
          </a:stretch>
        </p:blipFill>
        <p:spPr bwMode="auto">
          <a:xfrm>
            <a:off x="7826375" y="3162300"/>
            <a:ext cx="1228725" cy="1457325"/>
          </a:xfrm>
          <a:prstGeom prst="rect">
            <a:avLst/>
          </a:prstGeom>
          <a:noFill/>
          <a:ln w="9525" algn="ctr">
            <a:noFill/>
            <a:miter lim="800000"/>
            <a:headEnd/>
            <a:tailEnd/>
          </a:ln>
        </p:spPr>
      </p:pic>
    </p:spTree>
    <p:extLst>
      <p:ext uri="{BB962C8B-B14F-4D97-AF65-F5344CB8AC3E}">
        <p14:creationId xmlns:p14="http://schemas.microsoft.com/office/powerpoint/2010/main" val="668174752"/>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838200"/>
          </a:xfrm>
          <a:noFill/>
        </p:spPr>
        <p:txBody>
          <a:bodyPr/>
          <a:lstStyle/>
          <a:p>
            <a:r>
              <a:rPr lang="en-US" sz="2800" b="1" smtClean="0"/>
              <a:t>Practice</a:t>
            </a:r>
            <a:endParaRPr lang="ar-SA" sz="2800" b="1" smtClean="0"/>
          </a:p>
        </p:txBody>
      </p:sp>
      <p:sp>
        <p:nvSpPr>
          <p:cNvPr id="31747" name="AutoShape 3"/>
          <p:cNvSpPr>
            <a:spLocks noChangeArrowheads="1"/>
          </p:cNvSpPr>
          <p:nvPr/>
        </p:nvSpPr>
        <p:spPr bwMode="auto">
          <a:xfrm rot="-2539146">
            <a:off x="1579563" y="3595688"/>
            <a:ext cx="2473325" cy="3406775"/>
          </a:xfrm>
          <a:prstGeom prst="rightArrow">
            <a:avLst>
              <a:gd name="adj1" fmla="val 46120"/>
              <a:gd name="adj2" fmla="val 48324"/>
            </a:avLst>
          </a:prstGeom>
          <a:solidFill>
            <a:srgbClr val="FF0000"/>
          </a:solidFill>
          <a:ln w="9525" algn="ctr">
            <a:solidFill>
              <a:schemeClr val="tx1"/>
            </a:solidFill>
            <a:miter lim="800000"/>
            <a:headEnd/>
            <a:tailEnd/>
          </a:ln>
        </p:spPr>
        <p:txBody>
          <a:bodyPr anchor="ctr">
            <a:spAutoFit/>
          </a:bodyPr>
          <a:lstStyle/>
          <a:p>
            <a:pPr algn="ctr">
              <a:spcBef>
                <a:spcPct val="0"/>
              </a:spcBef>
            </a:pPr>
            <a:r>
              <a:rPr lang="en-US" sz="2000">
                <a:solidFill>
                  <a:srgbClr val="FFFFFF"/>
                </a:solidFill>
                <a:cs typeface="Tahoma" pitchFamily="34" charset="0"/>
              </a:rPr>
              <a:t>Esp. with Imagination &amp; feelings; Prayer &amp; Evaluation</a:t>
            </a:r>
            <a:endParaRPr lang="en-US" sz="5400">
              <a:solidFill>
                <a:srgbClr val="FFFFFF"/>
              </a:solidFill>
              <a:cs typeface="Tahoma" pitchFamily="34" charset="0"/>
            </a:endParaRPr>
          </a:p>
        </p:txBody>
      </p:sp>
      <p:pic>
        <p:nvPicPr>
          <p:cNvPr id="31748" name="Picture 4" descr="DPPR-LOGO-English"/>
          <p:cNvPicPr>
            <a:picLocks noChangeAspect="1" noChangeArrowheads="1"/>
          </p:cNvPicPr>
          <p:nvPr/>
        </p:nvPicPr>
        <p:blipFill>
          <a:blip r:embed="rId2" cstate="print"/>
          <a:srcRect/>
          <a:stretch>
            <a:fillRect/>
          </a:stretch>
        </p:blipFill>
        <p:spPr bwMode="auto">
          <a:xfrm>
            <a:off x="0" y="5105400"/>
            <a:ext cx="1479550" cy="1752600"/>
          </a:xfrm>
          <a:prstGeom prst="rect">
            <a:avLst/>
          </a:prstGeom>
          <a:noFill/>
          <a:ln w="9525">
            <a:noFill/>
            <a:miter lim="800000"/>
            <a:headEnd/>
            <a:tailEnd/>
          </a:ln>
        </p:spPr>
      </p:pic>
      <p:graphicFrame>
        <p:nvGraphicFramePr>
          <p:cNvPr id="370693" name="Group 5"/>
          <p:cNvGraphicFramePr>
            <a:graphicFrameLocks noGrp="1"/>
          </p:cNvGraphicFramePr>
          <p:nvPr/>
        </p:nvGraphicFramePr>
        <p:xfrm>
          <a:off x="152400" y="609600"/>
          <a:ext cx="8763000" cy="3276600"/>
        </p:xfrm>
        <a:graphic>
          <a:graphicData uri="http://schemas.openxmlformats.org/drawingml/2006/table">
            <a:tbl>
              <a:tblPr rtl="1"/>
              <a:tblGrid>
                <a:gridCol w="1981200"/>
                <a:gridCol w="4343400"/>
                <a:gridCol w="2438400"/>
              </a:tblGrid>
              <a:tr h="1371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غَيْرِ</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الْمَغْضُوبِ</a:t>
                      </a:r>
                      <a:r>
                        <a:rPr kumimoji="0" lang="en-US" sz="3000" b="1" i="0" u="none" strike="noStrike" cap="none" normalizeH="0" baseline="0" smtClean="0">
                          <a:ln>
                            <a:noFill/>
                          </a:ln>
                          <a:solidFill>
                            <a:srgbClr val="FFFFFF"/>
                          </a:solidFill>
                          <a:effectLst/>
                          <a:latin typeface="Tahoma" pitchFamily="34" charset="0"/>
                          <a:ea typeface="Times New Roman" pitchFamily="18" charset="0"/>
                          <a:cs typeface="Tajweed" pitchFamily="2" charset="-78"/>
                        </a:rPr>
                        <a:t> </a:t>
                      </a:r>
                      <a:endParaRPr kumimoji="0" lang="en-US" sz="1800" b="0" i="0" u="none" strike="noStrike" cap="none" normalizeH="0" baseline="0" smtClean="0">
                        <a:ln>
                          <a:noFill/>
                        </a:ln>
                        <a:solidFill>
                          <a:schemeClr val="tx1"/>
                        </a:solidFill>
                        <a:effectLst/>
                        <a:latin typeface="Arial" pitchFamily="34" charset="0"/>
                        <a:cs typeface="Nafees Web Naskh"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عَلَيْهِمْ</a:t>
                      </a: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19050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6" name="Rectangle 5"/>
          <p:cNvSpPr>
            <a:spLocks noChangeArrowheads="1"/>
          </p:cNvSpPr>
          <p:nvPr/>
        </p:nvSpPr>
        <p:spPr bwMode="auto">
          <a:xfrm>
            <a:off x="7535863" y="2438400"/>
            <a:ext cx="846137" cy="646113"/>
          </a:xfrm>
          <a:prstGeom prst="rect">
            <a:avLst/>
          </a:prstGeom>
          <a:noFill/>
          <a:ln w="9525">
            <a:noFill/>
            <a:miter lim="800000"/>
            <a:headEnd/>
            <a:tailEnd/>
          </a:ln>
        </p:spPr>
        <p:txBody>
          <a:bodyPr wrap="none">
            <a:spAutoFit/>
          </a:bodyPr>
          <a:lstStyle/>
          <a:p>
            <a:pPr algn="ctr" eaLnBrk="0" hangingPunct="0">
              <a:spcBef>
                <a:spcPct val="0"/>
              </a:spcBef>
            </a:pPr>
            <a:r>
              <a:rPr lang="en-US" sz="3600" b="0">
                <a:solidFill>
                  <a:srgbClr val="FFFFFF"/>
                </a:solidFill>
                <a:ea typeface="Times New Roman" pitchFamily="18" charset="0"/>
                <a:cs typeface="Tahoma" pitchFamily="34" charset="0"/>
              </a:rPr>
              <a:t>not</a:t>
            </a:r>
          </a:p>
        </p:txBody>
      </p:sp>
      <p:sp>
        <p:nvSpPr>
          <p:cNvPr id="7" name="Rectangle 6"/>
          <p:cNvSpPr>
            <a:spLocks noChangeArrowheads="1"/>
          </p:cNvSpPr>
          <p:nvPr/>
        </p:nvSpPr>
        <p:spPr bwMode="auto">
          <a:xfrm>
            <a:off x="381000" y="2438400"/>
            <a:ext cx="1881188" cy="646113"/>
          </a:xfrm>
          <a:prstGeom prst="rect">
            <a:avLst/>
          </a:prstGeom>
          <a:noFill/>
          <a:ln w="9525">
            <a:noFill/>
            <a:miter lim="800000"/>
            <a:headEnd/>
            <a:tailEnd/>
          </a:ln>
        </p:spPr>
        <p:txBody>
          <a:bodyPr wrap="none">
            <a:spAutoFit/>
          </a:bodyPr>
          <a:lstStyle/>
          <a:p>
            <a:pPr algn="ctr" eaLnBrk="0" hangingPunct="0">
              <a:spcBef>
                <a:spcPct val="0"/>
              </a:spcBef>
            </a:pPr>
            <a:r>
              <a:rPr lang="en-US" sz="3600" b="0">
                <a:solidFill>
                  <a:srgbClr val="FFFFFF"/>
                </a:solidFill>
                <a:ea typeface="Times New Roman" pitchFamily="18" charset="0"/>
                <a:cs typeface="Tahoma" pitchFamily="34" charset="0"/>
              </a:rPr>
              <a:t>on them</a:t>
            </a:r>
          </a:p>
        </p:txBody>
      </p:sp>
      <p:sp>
        <p:nvSpPr>
          <p:cNvPr id="8" name="Rectangle 7"/>
          <p:cNvSpPr>
            <a:spLocks noChangeArrowheads="1"/>
          </p:cNvSpPr>
          <p:nvPr/>
        </p:nvSpPr>
        <p:spPr bwMode="auto">
          <a:xfrm>
            <a:off x="2895600" y="2057400"/>
            <a:ext cx="3657600" cy="1570038"/>
          </a:xfrm>
          <a:prstGeom prst="rect">
            <a:avLst/>
          </a:prstGeom>
          <a:noFill/>
          <a:ln w="9525">
            <a:noFill/>
            <a:miter lim="800000"/>
            <a:headEnd/>
            <a:tailEnd/>
          </a:ln>
        </p:spPr>
        <p:txBody>
          <a:bodyPr>
            <a:spAutoFit/>
          </a:bodyPr>
          <a:lstStyle/>
          <a:p>
            <a:pPr algn="ctr" rtl="1" eaLnBrk="0" hangingPunct="0">
              <a:spcBef>
                <a:spcPct val="0"/>
              </a:spcBef>
            </a:pPr>
            <a:r>
              <a:rPr lang="en-US" sz="3200" b="0">
                <a:solidFill>
                  <a:srgbClr val="FFFFFF"/>
                </a:solidFill>
                <a:ea typeface="Times New Roman" pitchFamily="18" charset="0"/>
                <a:cs typeface="Tahoma" pitchFamily="34" charset="0"/>
              </a:rPr>
              <a:t>(of) those who earned (Your) wrath</a:t>
            </a:r>
          </a:p>
        </p:txBody>
      </p:sp>
    </p:spTree>
    <p:extLst>
      <p:ext uri="{BB962C8B-B14F-4D97-AF65-F5344CB8AC3E}">
        <p14:creationId xmlns:p14="http://schemas.microsoft.com/office/powerpoint/2010/main" val="38438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6"/>
                                        </p:tgtEl>
                                      </p:cBhvr>
                                      <p:by x="125000" y="125000"/>
                                    </p:animScale>
                                  </p:childTnLst>
                                </p:cTn>
                              </p:par>
                              <p:par>
                                <p:cTn id="7" presetID="6" presetClass="emph" presetSubtype="0" repeatCount="indefinite" accel="50000" decel="50000" autoRev="1" fill="hold" grpId="0" nodeType="withEffect">
                                  <p:stCondLst>
                                    <p:cond delay="0"/>
                                  </p:stCondLst>
                                  <p:childTnLst>
                                    <p:animScale>
                                      <p:cBhvr>
                                        <p:cTn id="8" dur="2000" fill="hold"/>
                                        <p:tgtEl>
                                          <p:spTgt spid="7"/>
                                        </p:tgtEl>
                                      </p:cBhvr>
                                      <p:by x="125000" y="125000"/>
                                    </p:animScale>
                                  </p:childTnLst>
                                </p:cTn>
                              </p:par>
                              <p:par>
                                <p:cTn id="9" presetID="6" presetClass="emph" presetSubtype="0" repeatCount="indefinite" accel="50000" decel="50000" autoRev="1" fill="hold" grpId="0" nodeType="withEffect">
                                  <p:stCondLst>
                                    <p:cond delay="0"/>
                                  </p:stCondLst>
                                  <p:childTnLst>
                                    <p:animScale>
                                      <p:cBhvr>
                                        <p:cTn id="10" dur="2000" fill="hold"/>
                                        <p:tgtEl>
                                          <p:spTgt spid="8"/>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71715" name="Group 3"/>
          <p:cNvGraphicFramePr>
            <a:graphicFrameLocks noGrp="1"/>
          </p:cNvGraphicFramePr>
          <p:nvPr/>
        </p:nvGraphicFramePr>
        <p:xfrm>
          <a:off x="152400" y="577850"/>
          <a:ext cx="8763000" cy="2165350"/>
        </p:xfrm>
        <a:graphic>
          <a:graphicData uri="http://schemas.openxmlformats.org/drawingml/2006/table">
            <a:tbl>
              <a:tblPr rtl="1"/>
              <a:tblGrid>
                <a:gridCol w="4495800"/>
                <a:gridCol w="4267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وَلاَ</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الضَّآلِّينَ</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(7)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869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[and] nor of</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Those who go astray.</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32782" name="Rectangle 14"/>
          <p:cNvSpPr>
            <a:spLocks noChangeArrowheads="1"/>
          </p:cNvSpPr>
          <p:nvPr/>
        </p:nvSpPr>
        <p:spPr bwMode="auto">
          <a:xfrm>
            <a:off x="457200" y="-228600"/>
            <a:ext cx="8229600" cy="914400"/>
          </a:xfrm>
          <a:prstGeom prst="rect">
            <a:avLst/>
          </a:prstGeom>
          <a:noFill/>
          <a:ln w="9525" algn="ctr">
            <a:noFill/>
            <a:miter lim="800000"/>
            <a:headEnd/>
            <a:tailEnd/>
          </a:ln>
        </p:spPr>
        <p:txBody>
          <a:bodyPr anchor="ctr"/>
          <a:lstStyle/>
          <a:p>
            <a:pPr algn="ctr" rtl="1" eaLnBrk="0" hangingPunct="0">
              <a:spcBef>
                <a:spcPct val="0"/>
              </a:spcBef>
            </a:pPr>
            <a:r>
              <a:rPr lang="ur-PK" sz="2400" b="0">
                <a:solidFill>
                  <a:srgbClr val="FFFFFF"/>
                </a:solidFill>
                <a:cs typeface="Tajweed" pitchFamily="2" charset="-78"/>
              </a:rPr>
              <a:t>سُورَ</a:t>
            </a:r>
            <a:r>
              <a:rPr lang="ar-SA" sz="2400" b="0">
                <a:solidFill>
                  <a:srgbClr val="FFFFFF"/>
                </a:solidFill>
                <a:cs typeface="Tajweed" pitchFamily="2" charset="-78"/>
              </a:rPr>
              <a:t>ةُ</a:t>
            </a:r>
            <a:r>
              <a:rPr lang="ur-PK" sz="2400" b="0">
                <a:solidFill>
                  <a:srgbClr val="FFFFFF"/>
                </a:solidFill>
                <a:cs typeface="Tajweed" pitchFamily="2" charset="-78"/>
              </a:rPr>
              <a:t> </a:t>
            </a:r>
            <a:r>
              <a:rPr lang="ar-SA" sz="2400" b="0">
                <a:solidFill>
                  <a:srgbClr val="FFFFFF"/>
                </a:solidFill>
                <a:cs typeface="Tajweed" pitchFamily="2" charset="-78"/>
              </a:rPr>
              <a:t>الْفَاتِحَة</a:t>
            </a:r>
            <a:endParaRPr lang="en-US" sz="2400" b="0">
              <a:solidFill>
                <a:srgbClr val="FFFFFF"/>
              </a:solidFill>
              <a:cs typeface="Tajweed" pitchFamily="2" charset="-78"/>
            </a:endParaRPr>
          </a:p>
        </p:txBody>
      </p:sp>
    </p:spTree>
    <p:extLst>
      <p:ext uri="{BB962C8B-B14F-4D97-AF65-F5344CB8AC3E}">
        <p14:creationId xmlns:p14="http://schemas.microsoft.com/office/powerpoint/2010/main" val="179133683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73763" name="Group 3"/>
          <p:cNvGraphicFramePr>
            <a:graphicFrameLocks noGrp="1"/>
          </p:cNvGraphicFramePr>
          <p:nvPr/>
        </p:nvGraphicFramePr>
        <p:xfrm>
          <a:off x="152400" y="120650"/>
          <a:ext cx="8763000" cy="2165350"/>
        </p:xfrm>
        <a:graphic>
          <a:graphicData uri="http://schemas.openxmlformats.org/drawingml/2006/table">
            <a:tbl>
              <a:tblPr rtl="1"/>
              <a:tblGrid>
                <a:gridCol w="4495800"/>
                <a:gridCol w="4267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وَلاَ</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الضَّآلِّينَ</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(7)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869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[and] nor of</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Those who go astray.</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33806" name="Rectangle 14"/>
          <p:cNvSpPr>
            <a:spLocks noGrp="1" noChangeArrowheads="1"/>
          </p:cNvSpPr>
          <p:nvPr>
            <p:ph type="body" idx="1"/>
          </p:nvPr>
        </p:nvSpPr>
        <p:spPr>
          <a:xfrm>
            <a:off x="457200" y="2133600"/>
            <a:ext cx="8229600" cy="3082925"/>
          </a:xfrm>
          <a:noFill/>
        </p:spPr>
        <p:txBody>
          <a:bodyPr/>
          <a:lstStyle/>
          <a:p>
            <a:pPr algn="ctr">
              <a:spcBef>
                <a:spcPct val="0"/>
              </a:spcBef>
              <a:buClrTx/>
              <a:buSzTx/>
              <a:buFontTx/>
              <a:buNone/>
            </a:pPr>
            <a:r>
              <a:rPr lang="ar-SA" sz="27700" b="1" dirty="0" smtClean="0">
                <a:cs typeface="Tajweed" pitchFamily="2" charset="-78"/>
              </a:rPr>
              <a:t>وَ + لاَ</a:t>
            </a:r>
            <a:endParaRPr lang="en-US" sz="27700" b="1" dirty="0" smtClean="0">
              <a:cs typeface="Tajweed" pitchFamily="2" charset="-78"/>
            </a:endParaRPr>
          </a:p>
        </p:txBody>
      </p:sp>
      <p:sp>
        <p:nvSpPr>
          <p:cNvPr id="33808" name="Text Box 16"/>
          <p:cNvSpPr txBox="1">
            <a:spLocks noChangeArrowheads="1"/>
          </p:cNvSpPr>
          <p:nvPr/>
        </p:nvSpPr>
        <p:spPr bwMode="auto">
          <a:xfrm>
            <a:off x="1524000" y="5668963"/>
            <a:ext cx="8610600" cy="1189037"/>
          </a:xfrm>
          <a:prstGeom prst="rect">
            <a:avLst/>
          </a:prstGeom>
          <a:noFill/>
          <a:ln w="9525">
            <a:noFill/>
            <a:miter lim="800000"/>
            <a:headEnd/>
            <a:tailEnd/>
          </a:ln>
        </p:spPr>
        <p:txBody>
          <a:bodyPr>
            <a:spAutoFit/>
          </a:bodyPr>
          <a:lstStyle/>
          <a:p>
            <a:r>
              <a:rPr lang="en-US" sz="7200">
                <a:solidFill>
                  <a:srgbClr val="FFFFFF"/>
                </a:solidFill>
                <a:latin typeface="Arial" pitchFamily="34" charset="0"/>
                <a:cs typeface="Arial" pitchFamily="34" charset="0"/>
              </a:rPr>
              <a:t>no				and</a:t>
            </a:r>
          </a:p>
        </p:txBody>
      </p:sp>
    </p:spTree>
    <p:extLst>
      <p:ext uri="{BB962C8B-B14F-4D97-AF65-F5344CB8AC3E}">
        <p14:creationId xmlns:p14="http://schemas.microsoft.com/office/powerpoint/2010/main" val="154400622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flipV="1">
            <a:off x="457200" y="277813"/>
            <a:ext cx="8229600" cy="1143000"/>
          </a:xfrm>
        </p:spPr>
        <p:txBody>
          <a:bodyPr/>
          <a:lstStyle/>
          <a:p>
            <a:r>
              <a:rPr lang="ar-SA" smtClean="0">
                <a:cs typeface="Tajweed" pitchFamily="2" charset="-78"/>
              </a:rPr>
              <a:t> </a:t>
            </a:r>
            <a:endParaRPr lang="en-US" smtClean="0">
              <a:cs typeface="Tajweed" pitchFamily="2" charset="-78"/>
            </a:endParaRPr>
          </a:p>
        </p:txBody>
      </p:sp>
      <p:graphicFrame>
        <p:nvGraphicFramePr>
          <p:cNvPr id="377859" name="Group 3"/>
          <p:cNvGraphicFramePr>
            <a:graphicFrameLocks noGrp="1"/>
          </p:cNvGraphicFramePr>
          <p:nvPr/>
        </p:nvGraphicFramePr>
        <p:xfrm>
          <a:off x="152400" y="120650"/>
          <a:ext cx="8763000" cy="1874520"/>
        </p:xfrm>
        <a:graphic>
          <a:graphicData uri="http://schemas.openxmlformats.org/drawingml/2006/table">
            <a:tbl>
              <a:tblPr rtl="1"/>
              <a:tblGrid>
                <a:gridCol w="4495800"/>
                <a:gridCol w="4267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وَلاَ</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الضَّآلِّينَ </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(7)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r>
              <a:tr h="5651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[and] nor of</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Those who go astray.</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35854" name="Text Box 14"/>
          <p:cNvSpPr txBox="1">
            <a:spLocks noChangeArrowheads="1"/>
          </p:cNvSpPr>
          <p:nvPr/>
        </p:nvSpPr>
        <p:spPr bwMode="auto">
          <a:xfrm>
            <a:off x="1371600" y="1965325"/>
            <a:ext cx="1447800" cy="396875"/>
          </a:xfrm>
          <a:prstGeom prst="rect">
            <a:avLst/>
          </a:prstGeom>
          <a:noFill/>
          <a:ln w="9525">
            <a:noFill/>
            <a:miter lim="800000"/>
            <a:headEnd/>
            <a:tailEnd/>
          </a:ln>
        </p:spPr>
        <p:txBody>
          <a:bodyPr>
            <a:spAutoFit/>
          </a:bodyPr>
          <a:lstStyle/>
          <a:p>
            <a:pPr algn="ctr" rtl="1"/>
            <a:r>
              <a:rPr lang="ar-SA" sz="2000" b="0" dirty="0">
                <a:solidFill>
                  <a:srgbClr val="FFFFFF"/>
                </a:solidFill>
                <a:cs typeface="Tajweed" pitchFamily="2" charset="-78"/>
              </a:rPr>
              <a:t>ض ل ل</a:t>
            </a:r>
            <a:endParaRPr lang="en-US" sz="2000" b="0" dirty="0">
              <a:solidFill>
                <a:srgbClr val="FFFFFF"/>
              </a:solidFill>
              <a:cs typeface="Tajweed" pitchFamily="2" charset="-78"/>
            </a:endParaRPr>
          </a:p>
        </p:txBody>
      </p:sp>
      <p:graphicFrame>
        <p:nvGraphicFramePr>
          <p:cNvPr id="8" name="Group 38"/>
          <p:cNvGraphicFramePr>
            <a:graphicFrameLocks noGrp="1"/>
          </p:cNvGraphicFramePr>
          <p:nvPr/>
        </p:nvGraphicFramePr>
        <p:xfrm>
          <a:off x="838200" y="3632200"/>
          <a:ext cx="7315200" cy="2362200"/>
        </p:xfrm>
        <a:graphic>
          <a:graphicData uri="http://schemas.openxmlformats.org/drawingml/2006/table">
            <a:tbl>
              <a:tblPr/>
              <a:tblGrid>
                <a:gridCol w="3581400"/>
                <a:gridCol w="533400"/>
                <a:gridCol w="3200400"/>
              </a:tblGrid>
              <a:tr h="2286000">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137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endParaRPr kumimoji="0" lang="en-US" sz="20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rgbClr val="FFFFFF"/>
                        </a:buClr>
                        <a:buSzPct val="90000"/>
                        <a:buFont typeface="Wingdings" pitchFamily="2" charset="2"/>
                        <a:buNone/>
                        <a:tabLst/>
                      </a:pPr>
                      <a:r>
                        <a:rPr kumimoji="0" lang="ar-SA" sz="149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rPr>
                        <a:t>ضَالّ</a:t>
                      </a:r>
                      <a:endParaRPr kumimoji="0" lang="en-US" sz="149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a typeface="Times New Roman" pitchFamily="18" charset="0"/>
                        <a:cs typeface="Tajweed" pitchFamily="2" charset="-7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800000"/>
                    </a:solidFill>
                  </a:tcPr>
                </a:tc>
              </a:tr>
            </a:tbl>
          </a:graphicData>
        </a:graphic>
      </p:graphicFrame>
      <p:sp>
        <p:nvSpPr>
          <p:cNvPr id="35867" name="Oval 39"/>
          <p:cNvSpPr>
            <a:spLocks noChangeArrowheads="1"/>
          </p:cNvSpPr>
          <p:nvPr/>
        </p:nvSpPr>
        <p:spPr bwMode="auto">
          <a:xfrm>
            <a:off x="2590800" y="3429000"/>
            <a:ext cx="914400" cy="406400"/>
          </a:xfrm>
          <a:prstGeom prst="ellipse">
            <a:avLst/>
          </a:prstGeom>
          <a:solidFill>
            <a:schemeClr val="tx1"/>
          </a:solidFill>
          <a:ln w="9525">
            <a:solidFill>
              <a:schemeClr val="tx1"/>
            </a:solidFill>
            <a:round/>
            <a:headEnd/>
            <a:tailEnd/>
          </a:ln>
        </p:spPr>
        <p:txBody>
          <a:bodyPr wrap="none" lIns="0" tIns="0" rIns="0" anchor="ctr"/>
          <a:lstStyle/>
          <a:p>
            <a:pPr algn="ctr"/>
            <a:r>
              <a:rPr lang="en-US" sz="5400" b="0">
                <a:solidFill>
                  <a:srgbClr val="800000"/>
                </a:solidFill>
                <a:latin typeface="Arial" pitchFamily="34" charset="0"/>
              </a:rPr>
              <a:t>+</a:t>
            </a:r>
            <a:endParaRPr lang="en-US">
              <a:solidFill>
                <a:srgbClr val="FFFFFF"/>
              </a:solidFill>
            </a:endParaRPr>
          </a:p>
        </p:txBody>
      </p:sp>
      <p:sp>
        <p:nvSpPr>
          <p:cNvPr id="10" name="Rectangle 9"/>
          <p:cNvSpPr/>
          <p:nvPr/>
        </p:nvSpPr>
        <p:spPr>
          <a:xfrm>
            <a:off x="1066800" y="3746500"/>
            <a:ext cx="3297238" cy="2200275"/>
          </a:xfrm>
          <a:prstGeom prst="rect">
            <a:avLst/>
          </a:prstGeom>
        </p:spPr>
        <p:txBody>
          <a:bodyPr>
            <a:spAutoFit/>
          </a:bodyPr>
          <a:lstStyle/>
          <a:p>
            <a:pPr>
              <a:defRPr/>
            </a:pPr>
            <a:r>
              <a:rPr lang="ar-SA" sz="13700" b="0" dirty="0">
                <a:solidFill>
                  <a:srgbClr val="FFFF00"/>
                </a:solidFill>
                <a:effectLst>
                  <a:outerShdw blurRad="38100" dist="38100" dir="2700000" algn="tl">
                    <a:srgbClr val="000000"/>
                  </a:outerShdw>
                </a:effectLst>
                <a:cs typeface="Tajweed" pitchFamily="2" charset="-78"/>
              </a:rPr>
              <a:t>ضَالِّين</a:t>
            </a:r>
            <a:endParaRPr lang="en-US" dirty="0">
              <a:solidFill>
                <a:srgbClr val="FFFFFF"/>
              </a:solidFill>
            </a:endParaRPr>
          </a:p>
        </p:txBody>
      </p:sp>
    </p:spTree>
    <p:extLst>
      <p:ext uri="{BB962C8B-B14F-4D97-AF65-F5344CB8AC3E}">
        <p14:creationId xmlns:p14="http://schemas.microsoft.com/office/powerpoint/2010/main" val="2922620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fill="hold" grpId="0" nodeType="withEffect">
                                  <p:stCondLst>
                                    <p:cond delay="0"/>
                                  </p:stCondLst>
                                  <p:childTnLst>
                                    <p:animScale>
                                      <p:cBhvr>
                                        <p:cTn id="6" dur="2000" fill="hold"/>
                                        <p:tgtEl>
                                          <p:spTgt spid="1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flipV="1">
            <a:off x="457200" y="277813"/>
            <a:ext cx="8229600" cy="1143000"/>
          </a:xfrm>
        </p:spPr>
        <p:txBody>
          <a:bodyPr/>
          <a:lstStyle/>
          <a:p>
            <a:r>
              <a:rPr lang="ar-SA" smtClean="0">
                <a:cs typeface="Tajweed" pitchFamily="2" charset="-78"/>
              </a:rPr>
              <a:t> </a:t>
            </a:r>
            <a:endParaRPr lang="en-US" smtClean="0">
              <a:cs typeface="Tajweed" pitchFamily="2" charset="-78"/>
            </a:endParaRPr>
          </a:p>
        </p:txBody>
      </p:sp>
      <p:sp>
        <p:nvSpPr>
          <p:cNvPr id="34819" name="Rectangle 3"/>
          <p:cNvSpPr>
            <a:spLocks noGrp="1" noChangeArrowheads="1"/>
          </p:cNvSpPr>
          <p:nvPr>
            <p:ph type="body" idx="1"/>
          </p:nvPr>
        </p:nvSpPr>
        <p:spPr>
          <a:xfrm>
            <a:off x="457200" y="3048000"/>
            <a:ext cx="8534400" cy="3692525"/>
          </a:xfrm>
        </p:spPr>
        <p:txBody>
          <a:bodyPr/>
          <a:lstStyle/>
          <a:p>
            <a:pPr algn="l" rtl="0">
              <a:buFont typeface="Wingdings" pitchFamily="2" charset="2"/>
              <a:buNone/>
            </a:pPr>
            <a:r>
              <a:rPr lang="en-US" sz="4400" smtClean="0"/>
              <a:t>First group: Those who know and still disobey:  </a:t>
            </a:r>
            <a:r>
              <a:rPr lang="ar-SA" sz="6600" smtClean="0">
                <a:cs typeface="Tajweed" pitchFamily="2" charset="-78"/>
              </a:rPr>
              <a:t>مَغْضُوب</a:t>
            </a:r>
            <a:endParaRPr lang="en-US" sz="6600" smtClean="0">
              <a:cs typeface="Tajweed" pitchFamily="2" charset="-78"/>
            </a:endParaRPr>
          </a:p>
          <a:p>
            <a:pPr algn="l" rtl="0">
              <a:buFont typeface="Wingdings" pitchFamily="2" charset="2"/>
              <a:buNone/>
            </a:pPr>
            <a:r>
              <a:rPr lang="en-US" sz="4400" smtClean="0"/>
              <a:t>Second group: Those who do not know… &amp; go astray </a:t>
            </a:r>
            <a:r>
              <a:rPr lang="ar-SA" sz="6600" smtClean="0">
                <a:cs typeface="Tajweed" pitchFamily="2" charset="-78"/>
              </a:rPr>
              <a:t>ضالّين</a:t>
            </a:r>
            <a:endParaRPr lang="en-US" sz="6600" smtClean="0">
              <a:cs typeface="Tajweed" pitchFamily="2" charset="-78"/>
            </a:endParaRPr>
          </a:p>
        </p:txBody>
      </p:sp>
      <p:graphicFrame>
        <p:nvGraphicFramePr>
          <p:cNvPr id="375812" name="Group 4"/>
          <p:cNvGraphicFramePr>
            <a:graphicFrameLocks noGrp="1"/>
          </p:cNvGraphicFramePr>
          <p:nvPr/>
        </p:nvGraphicFramePr>
        <p:xfrm>
          <a:off x="152400" y="120650"/>
          <a:ext cx="8763000" cy="1874520"/>
        </p:xfrm>
        <a:graphic>
          <a:graphicData uri="http://schemas.openxmlformats.org/drawingml/2006/table">
            <a:tbl>
              <a:tblPr rtl="1"/>
              <a:tblGrid>
                <a:gridCol w="4495800"/>
                <a:gridCol w="4267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وَلاَ</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الضَّآلِّينَ </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(7)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solidFill>
                      <a:srgbClr val="FF0000"/>
                    </a:solidFill>
                  </a:tcPr>
                </a:tc>
              </a:tr>
              <a:tr h="5651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[and] nor of</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Those who go astray.</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34831" name="Text Box 15"/>
          <p:cNvSpPr txBox="1">
            <a:spLocks noChangeArrowheads="1"/>
          </p:cNvSpPr>
          <p:nvPr/>
        </p:nvSpPr>
        <p:spPr bwMode="auto">
          <a:xfrm>
            <a:off x="1524000" y="1905000"/>
            <a:ext cx="1447800" cy="519113"/>
          </a:xfrm>
          <a:prstGeom prst="rect">
            <a:avLst/>
          </a:prstGeom>
          <a:noFill/>
          <a:ln w="9525">
            <a:noFill/>
            <a:miter lim="800000"/>
            <a:headEnd/>
            <a:tailEnd/>
          </a:ln>
        </p:spPr>
        <p:txBody>
          <a:bodyPr>
            <a:spAutoFit/>
          </a:bodyPr>
          <a:lstStyle/>
          <a:p>
            <a:pPr algn="ctr" rtl="1"/>
            <a:r>
              <a:rPr lang="ar-SA" sz="2800" b="0" dirty="0">
                <a:solidFill>
                  <a:srgbClr val="FFFFFF"/>
                </a:solidFill>
                <a:cs typeface="Tajweed" pitchFamily="2" charset="-78"/>
              </a:rPr>
              <a:t>ض ل ل</a:t>
            </a:r>
            <a:endParaRPr lang="en-US" sz="2800" b="0" dirty="0">
              <a:solidFill>
                <a:srgbClr val="FFFFFF"/>
              </a:solidFill>
              <a:cs typeface="Tajweed" pitchFamily="2" charset="-78"/>
            </a:endParaRPr>
          </a:p>
        </p:txBody>
      </p:sp>
    </p:spTree>
    <p:extLst>
      <p:ext uri="{BB962C8B-B14F-4D97-AF65-F5344CB8AC3E}">
        <p14:creationId xmlns:p14="http://schemas.microsoft.com/office/powerpoint/2010/main" val="3949643462"/>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flipV="1">
            <a:off x="45720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379907" name="Group 3"/>
          <p:cNvGraphicFramePr>
            <a:graphicFrameLocks noGrp="1"/>
          </p:cNvGraphicFramePr>
          <p:nvPr/>
        </p:nvGraphicFramePr>
        <p:xfrm>
          <a:off x="152400" y="730250"/>
          <a:ext cx="8763000" cy="2165350"/>
        </p:xfrm>
        <a:graphic>
          <a:graphicData uri="http://schemas.openxmlformats.org/drawingml/2006/table">
            <a:tbl>
              <a:tblPr rtl="1"/>
              <a:tblGrid>
                <a:gridCol w="4495800"/>
                <a:gridCol w="4267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وَلاَ</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الضَّآلِّينَ</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(7)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8699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[and] nor of</a:t>
                      </a: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Those who go astray.</a:t>
                      </a: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36878" name="Rectangle 14"/>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spcBef>
                <a:spcPct val="0"/>
              </a:spcBef>
            </a:pPr>
            <a:r>
              <a:rPr lang="en-US" sz="3600">
                <a:solidFill>
                  <a:srgbClr val="FFFFFF"/>
                </a:solidFill>
                <a:cs typeface="Nafees Web Naskh" pitchFamily="2" charset="-78"/>
              </a:rPr>
              <a:t>Message from: </a:t>
            </a:r>
          </a:p>
        </p:txBody>
      </p:sp>
      <p:sp>
        <p:nvSpPr>
          <p:cNvPr id="36879" name="Rectangle 15"/>
          <p:cNvSpPr>
            <a:spLocks noGrp="1" noChangeArrowheads="1"/>
          </p:cNvSpPr>
          <p:nvPr>
            <p:ph type="body" idx="1"/>
          </p:nvPr>
        </p:nvSpPr>
        <p:spPr>
          <a:xfrm>
            <a:off x="457200" y="3352800"/>
            <a:ext cx="8229600" cy="3505200"/>
          </a:xfrm>
          <a:noFill/>
        </p:spPr>
        <p:txBody>
          <a:bodyPr/>
          <a:lstStyle/>
          <a:p>
            <a:pPr algn="l" rtl="0"/>
            <a:r>
              <a:rPr lang="en-US" smtClean="0"/>
              <a:t>Let us not be among them, even after keeping the Book (because we don’t study it!)</a:t>
            </a:r>
          </a:p>
          <a:p>
            <a:pPr algn="l" rtl="0"/>
            <a:r>
              <a:rPr lang="en-US" smtClean="0"/>
              <a:t>Imagine today’s lost people and again sincerely pray that we avoid them</a:t>
            </a:r>
          </a:p>
        </p:txBody>
      </p:sp>
    </p:spTree>
    <p:extLst>
      <p:ext uri="{BB962C8B-B14F-4D97-AF65-F5344CB8AC3E}">
        <p14:creationId xmlns:p14="http://schemas.microsoft.com/office/powerpoint/2010/main" val="16947970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flipV="1">
            <a:off x="0" y="533400"/>
            <a:ext cx="8229600" cy="76200"/>
          </a:xfrm>
        </p:spPr>
        <p:txBody>
          <a:bodyPr/>
          <a:lstStyle/>
          <a:p>
            <a:r>
              <a:rPr lang="ar-SA" smtClean="0">
                <a:cs typeface="Tajweed" pitchFamily="2" charset="-78"/>
              </a:rPr>
              <a:t> </a:t>
            </a:r>
            <a:endParaRPr lang="en-US" smtClean="0">
              <a:cs typeface="Tajweed" pitchFamily="2" charset="-78"/>
            </a:endParaRPr>
          </a:p>
        </p:txBody>
      </p:sp>
      <p:graphicFrame>
        <p:nvGraphicFramePr>
          <p:cNvPr id="274435" name="Group 3"/>
          <p:cNvGraphicFramePr>
            <a:graphicFrameLocks noGrp="1"/>
          </p:cNvGraphicFramePr>
          <p:nvPr/>
        </p:nvGraphicFramePr>
        <p:xfrm>
          <a:off x="152400" y="609600"/>
          <a:ext cx="8763000" cy="1874520"/>
        </p:xfrm>
        <a:graphic>
          <a:graphicData uri="http://schemas.openxmlformats.org/drawingml/2006/table">
            <a:tbl>
              <a:tblPr rtl="1"/>
              <a:tblGrid>
                <a:gridCol w="2819400"/>
                <a:gridCol w="2590800"/>
                <a:gridCol w="33528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مَالِكِ</a:t>
                      </a:r>
                      <a:endParaRPr kumimoji="0" lang="ar-SA" sz="7200" b="0" i="0" u="none" strike="noStrike" cap="none" normalizeH="0" baseline="0" dirty="0" smtClean="0">
                        <a:ln>
                          <a:noFill/>
                        </a:ln>
                        <a:solidFill>
                          <a:srgbClr val="FFFF00"/>
                        </a:solidFill>
                        <a:effectLst/>
                        <a:latin typeface="Arial" pitchFamily="34" charset="0"/>
                        <a:ea typeface="Times New Roman" pitchFamily="18" charset="0"/>
                        <a:cs typeface="Tajweed" pitchFamily="2" charset="-78"/>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smtClean="0">
                          <a:ln>
                            <a:noFill/>
                          </a:ln>
                          <a:solidFill>
                            <a:srgbClr val="FFFF00"/>
                          </a:solidFill>
                          <a:effectLst/>
                          <a:latin typeface="Tahoma" pitchFamily="34" charset="0"/>
                          <a:ea typeface="Times New Roman" pitchFamily="18" charset="0"/>
                          <a:cs typeface="Tajweed" pitchFamily="2" charset="-78"/>
                        </a:rPr>
                        <a:t>يَوْمِ </a:t>
                      </a: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الدِّينِ</a:t>
                      </a:r>
                      <a:r>
                        <a:rPr kumimoji="0" lang="ar-SA"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 </a:t>
                      </a:r>
                      <a:r>
                        <a:rPr kumimoji="0" lang="en-US" sz="1200" b="1"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(4) </a:t>
                      </a:r>
                      <a:endParaRPr kumimoji="0" lang="en-US" sz="1800" b="0" i="0" u="none" strike="noStrike" cap="none" normalizeH="0" baseline="0" dirty="0" smtClean="0">
                        <a:ln>
                          <a:noFill/>
                        </a:ln>
                        <a:solidFill>
                          <a:srgbClr val="FFFF00"/>
                        </a:solidFill>
                        <a:effectLst/>
                        <a:latin typeface="Arial" pitchFamily="34" charset="0"/>
                        <a:cs typeface="Nafees Web Naskh" pitchFamily="2" charset="-78"/>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gradFill>
                      <a:gsLst>
                        <a:gs pos="0">
                          <a:srgbClr val="00CC00"/>
                        </a:gs>
                        <a:gs pos="100000">
                          <a:srgbClr val="003300"/>
                        </a:gs>
                      </a:gsLst>
                      <a:lin ang="5400000" scaled="1"/>
                    </a:gradFill>
                  </a:tcPr>
                </a:tc>
              </a:tr>
              <a:tr h="3810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Master</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the day</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ahoma" pitchFamily="34" charset="0"/>
                          <a:ea typeface="Times New Roman" pitchFamily="18" charset="0"/>
                          <a:cs typeface="Tahoma" pitchFamily="34" charset="0"/>
                        </a:rPr>
                        <a:t>(of) Judgment.</a:t>
                      </a:r>
                      <a:endParaRPr kumimoji="0" lang="en-US" sz="32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11281" name="Rectangle 17"/>
          <p:cNvSpPr>
            <a:spLocks noChangeArrowheads="1"/>
          </p:cNvSpPr>
          <p:nvPr/>
        </p:nvSpPr>
        <p:spPr bwMode="auto">
          <a:xfrm>
            <a:off x="457200" y="125413"/>
            <a:ext cx="8229600" cy="331787"/>
          </a:xfrm>
          <a:prstGeom prst="rect">
            <a:avLst/>
          </a:prstGeom>
          <a:noFill/>
          <a:ln w="9525">
            <a:noFill/>
            <a:miter lim="800000"/>
            <a:headEnd/>
            <a:tailEnd/>
          </a:ln>
        </p:spPr>
        <p:txBody>
          <a:bodyPr anchor="ctr"/>
          <a:lstStyle/>
          <a:p>
            <a:pPr algn="ctr" eaLnBrk="0" hangingPunct="0">
              <a:spcBef>
                <a:spcPct val="0"/>
              </a:spcBef>
            </a:pPr>
            <a:r>
              <a:rPr lang="en-US" sz="3600">
                <a:cs typeface="Nafees Web Naskh" pitchFamily="2" charset="-78"/>
              </a:rPr>
              <a:t>Message from: </a:t>
            </a:r>
          </a:p>
        </p:txBody>
      </p:sp>
      <p:sp>
        <p:nvSpPr>
          <p:cNvPr id="11282" name="Rectangle 18"/>
          <p:cNvSpPr>
            <a:spLocks noGrp="1" noChangeArrowheads="1"/>
          </p:cNvSpPr>
          <p:nvPr>
            <p:ph type="body" idx="4294967295"/>
          </p:nvPr>
        </p:nvSpPr>
        <p:spPr>
          <a:xfrm>
            <a:off x="0" y="2743200"/>
            <a:ext cx="8534400" cy="3276600"/>
          </a:xfrm>
          <a:noFill/>
        </p:spPr>
        <p:txBody>
          <a:bodyPr/>
          <a:lstStyle/>
          <a:p>
            <a:r>
              <a:rPr lang="en-US" sz="3600" smtClean="0"/>
              <a:t>He made us Muslims without our asking… out of His mercy.  </a:t>
            </a:r>
          </a:p>
          <a:p>
            <a:r>
              <a:rPr lang="en-US" sz="3600" smtClean="0"/>
              <a:t>Now we ask that He grants us Jannah (Hope)</a:t>
            </a:r>
          </a:p>
          <a:p>
            <a:r>
              <a:rPr lang="en-US" sz="3600" smtClean="0"/>
              <a:t>Our Sins should make us afraid… &amp; push us to change</a:t>
            </a:r>
          </a:p>
        </p:txBody>
      </p:sp>
      <p:pic>
        <p:nvPicPr>
          <p:cNvPr id="11283" name="Picture 19"/>
          <p:cNvPicPr>
            <a:picLocks noChangeAspect="1" noChangeArrowheads="1"/>
          </p:cNvPicPr>
          <p:nvPr/>
        </p:nvPicPr>
        <p:blipFill>
          <a:blip r:embed="rId3" cstate="print"/>
          <a:srcRect/>
          <a:stretch>
            <a:fillRect/>
          </a:stretch>
        </p:blipFill>
        <p:spPr bwMode="auto">
          <a:xfrm>
            <a:off x="7826375" y="3162300"/>
            <a:ext cx="1228725" cy="145732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52400"/>
            <a:ext cx="8229600" cy="838200"/>
          </a:xfrm>
          <a:noFill/>
        </p:spPr>
        <p:txBody>
          <a:bodyPr/>
          <a:lstStyle/>
          <a:p>
            <a:r>
              <a:rPr lang="en-US" sz="2800" b="1" smtClean="0"/>
              <a:t>Practice</a:t>
            </a:r>
            <a:endParaRPr lang="ar-SA" sz="2800" b="1" smtClean="0"/>
          </a:p>
        </p:txBody>
      </p:sp>
      <p:sp>
        <p:nvSpPr>
          <p:cNvPr id="37891" name="AutoShape 3"/>
          <p:cNvSpPr>
            <a:spLocks noChangeArrowheads="1"/>
          </p:cNvSpPr>
          <p:nvPr/>
        </p:nvSpPr>
        <p:spPr bwMode="auto">
          <a:xfrm rot="-2539146">
            <a:off x="1108075" y="3200400"/>
            <a:ext cx="2473325" cy="3406775"/>
          </a:xfrm>
          <a:prstGeom prst="rightArrow">
            <a:avLst>
              <a:gd name="adj1" fmla="val 46120"/>
              <a:gd name="adj2" fmla="val 48324"/>
            </a:avLst>
          </a:prstGeom>
          <a:solidFill>
            <a:srgbClr val="FF0000"/>
          </a:solidFill>
          <a:ln w="9525" algn="ctr">
            <a:solidFill>
              <a:schemeClr val="tx1"/>
            </a:solidFill>
            <a:miter lim="800000"/>
            <a:headEnd/>
            <a:tailEnd/>
          </a:ln>
        </p:spPr>
        <p:txBody>
          <a:bodyPr anchor="ctr">
            <a:spAutoFit/>
          </a:bodyPr>
          <a:lstStyle/>
          <a:p>
            <a:pPr algn="ctr">
              <a:spcBef>
                <a:spcPct val="0"/>
              </a:spcBef>
            </a:pPr>
            <a:r>
              <a:rPr lang="en-US" sz="2000">
                <a:solidFill>
                  <a:srgbClr val="FFFFFF"/>
                </a:solidFill>
                <a:cs typeface="Tahoma" pitchFamily="34" charset="0"/>
              </a:rPr>
              <a:t>Esp. with Imagination &amp; feelings; Prayer &amp; Evaluation</a:t>
            </a:r>
            <a:endParaRPr lang="en-US" sz="5400">
              <a:solidFill>
                <a:srgbClr val="FFFFFF"/>
              </a:solidFill>
              <a:cs typeface="Tahoma" pitchFamily="34" charset="0"/>
            </a:endParaRPr>
          </a:p>
        </p:txBody>
      </p:sp>
      <p:pic>
        <p:nvPicPr>
          <p:cNvPr id="37892" name="Picture 4" descr="DPPR-LOGO-English"/>
          <p:cNvPicPr>
            <a:picLocks noChangeAspect="1" noChangeArrowheads="1"/>
          </p:cNvPicPr>
          <p:nvPr/>
        </p:nvPicPr>
        <p:blipFill>
          <a:blip r:embed="rId2" cstate="print"/>
          <a:srcRect/>
          <a:stretch>
            <a:fillRect/>
          </a:stretch>
        </p:blipFill>
        <p:spPr bwMode="auto">
          <a:xfrm>
            <a:off x="0" y="5105400"/>
            <a:ext cx="1479550" cy="1752600"/>
          </a:xfrm>
          <a:prstGeom prst="rect">
            <a:avLst/>
          </a:prstGeom>
          <a:noFill/>
          <a:ln w="9525">
            <a:noFill/>
            <a:miter lim="800000"/>
            <a:headEnd/>
            <a:tailEnd/>
          </a:ln>
        </p:spPr>
      </p:pic>
      <p:graphicFrame>
        <p:nvGraphicFramePr>
          <p:cNvPr id="381957" name="Group 5"/>
          <p:cNvGraphicFramePr>
            <a:graphicFrameLocks noGrp="1"/>
          </p:cNvGraphicFramePr>
          <p:nvPr/>
        </p:nvGraphicFramePr>
        <p:xfrm>
          <a:off x="152400" y="533400"/>
          <a:ext cx="8763000" cy="3048000"/>
        </p:xfrm>
        <a:graphic>
          <a:graphicData uri="http://schemas.openxmlformats.org/drawingml/2006/table">
            <a:tbl>
              <a:tblPr rtl="1"/>
              <a:tblGrid>
                <a:gridCol w="4495800"/>
                <a:gridCol w="4267200"/>
              </a:tblGrid>
              <a:tr h="12954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وَلاَ</a:t>
                      </a:r>
                      <a:endParaRPr kumimoji="0" lang="en-US"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endParaRPr>
                    </a:p>
                  </a:txBody>
                  <a:tcPr anchor="b"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7200" b="1" i="0" u="none" strike="noStrike" cap="none" normalizeH="0" baseline="0" dirty="0" smtClean="0">
                          <a:ln>
                            <a:noFill/>
                          </a:ln>
                          <a:solidFill>
                            <a:srgbClr val="FFFF00"/>
                          </a:solidFill>
                          <a:effectLst/>
                          <a:latin typeface="Tahoma" pitchFamily="34" charset="0"/>
                          <a:ea typeface="Times New Roman" pitchFamily="18" charset="0"/>
                          <a:cs typeface="Tajweed" pitchFamily="2" charset="-78"/>
                        </a:rPr>
                        <a:t>الضَّآلِّينَ </a:t>
                      </a:r>
                      <a:r>
                        <a:rPr kumimoji="0" lang="en-US" sz="1200" b="1" i="0" u="none" strike="noStrike" cap="none" normalizeH="0" baseline="0" dirty="0" smtClean="0">
                          <a:ln>
                            <a:noFill/>
                          </a:ln>
                          <a:solidFill>
                            <a:srgbClr val="FFFFFF"/>
                          </a:solidFill>
                          <a:effectLst/>
                          <a:latin typeface="Tahoma" pitchFamily="34" charset="0"/>
                          <a:ea typeface="Times New Roman" pitchFamily="18" charset="0"/>
                          <a:cs typeface="Tahoma" pitchFamily="34" charset="0"/>
                        </a:rPr>
                        <a:t>(7) </a:t>
                      </a:r>
                      <a:endParaRPr kumimoji="0" lang="en-US" sz="1800" b="0" i="0" u="none" strike="noStrike" cap="none" normalizeH="0" baseline="0" dirty="0" smtClean="0">
                        <a:ln>
                          <a:noFill/>
                        </a:ln>
                        <a:solidFill>
                          <a:schemeClr val="tx1"/>
                        </a:solidFill>
                        <a:effectLst/>
                        <a:latin typeface="Arial" pitchFamily="34" charset="0"/>
                        <a:cs typeface="Nafees Web Naskh" pitchFamily="2" charset="-78"/>
                      </a:endParaRPr>
                    </a:p>
                  </a:txBody>
                  <a:tcPr anchor="b"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noFill/>
                  </a:tcPr>
                </a:tc>
              </a:tr>
              <a:tr h="1752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00FFFF"/>
                      </a:solidFill>
                      <a:prstDash val="solid"/>
                      <a:round/>
                      <a:headEnd type="none" w="med" len="med"/>
                      <a:tailEnd type="none" w="med" len="med"/>
                    </a:lnL>
                    <a:lnR w="12700" cap="flat" cmpd="sng" algn="ctr">
                      <a:solidFill>
                        <a:srgbClr val="33CC33"/>
                      </a:solidFill>
                      <a:prstDash val="dot"/>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FFFFFF"/>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33CC33"/>
                      </a:solidFill>
                      <a:prstDash val="dot"/>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3300"/>
                    </a:solidFill>
                  </a:tcPr>
                </a:tc>
              </a:tr>
            </a:tbl>
          </a:graphicData>
        </a:graphic>
      </p:graphicFrame>
      <p:sp>
        <p:nvSpPr>
          <p:cNvPr id="6" name="Rectangle 5"/>
          <p:cNvSpPr>
            <a:spLocks noChangeArrowheads="1"/>
          </p:cNvSpPr>
          <p:nvPr/>
        </p:nvSpPr>
        <p:spPr bwMode="auto">
          <a:xfrm>
            <a:off x="952500" y="2133600"/>
            <a:ext cx="2552700" cy="1200150"/>
          </a:xfrm>
          <a:prstGeom prst="rect">
            <a:avLst/>
          </a:prstGeom>
          <a:noFill/>
          <a:ln w="9525">
            <a:noFill/>
            <a:miter lim="800000"/>
            <a:headEnd/>
            <a:tailEnd/>
          </a:ln>
        </p:spPr>
        <p:txBody>
          <a:bodyPr wrap="none">
            <a:spAutoFit/>
          </a:bodyPr>
          <a:lstStyle/>
          <a:p>
            <a:pPr algn="ctr" rtl="1" eaLnBrk="0" hangingPunct="0">
              <a:spcBef>
                <a:spcPct val="0"/>
              </a:spcBef>
            </a:pPr>
            <a:r>
              <a:rPr lang="en-US" sz="3600" b="0">
                <a:solidFill>
                  <a:srgbClr val="FFFFFF"/>
                </a:solidFill>
                <a:ea typeface="Times New Roman" pitchFamily="18" charset="0"/>
                <a:cs typeface="Tahoma" pitchFamily="34" charset="0"/>
              </a:rPr>
              <a:t>Those who </a:t>
            </a:r>
          </a:p>
          <a:p>
            <a:pPr algn="ctr" rtl="1" eaLnBrk="0" hangingPunct="0">
              <a:spcBef>
                <a:spcPct val="0"/>
              </a:spcBef>
            </a:pPr>
            <a:r>
              <a:rPr lang="en-US" sz="3600" b="0">
                <a:solidFill>
                  <a:srgbClr val="FFFFFF"/>
                </a:solidFill>
                <a:ea typeface="Times New Roman" pitchFamily="18" charset="0"/>
                <a:cs typeface="Tahoma" pitchFamily="34" charset="0"/>
              </a:rPr>
              <a:t>go astray.</a:t>
            </a:r>
          </a:p>
        </p:txBody>
      </p:sp>
      <p:sp>
        <p:nvSpPr>
          <p:cNvPr id="7" name="Rectangle 6"/>
          <p:cNvSpPr>
            <a:spLocks noChangeArrowheads="1"/>
          </p:cNvSpPr>
          <p:nvPr/>
        </p:nvSpPr>
        <p:spPr bwMode="auto">
          <a:xfrm>
            <a:off x="5195888" y="2362200"/>
            <a:ext cx="2652712" cy="646113"/>
          </a:xfrm>
          <a:prstGeom prst="rect">
            <a:avLst/>
          </a:prstGeom>
          <a:noFill/>
          <a:ln w="9525">
            <a:noFill/>
            <a:miter lim="800000"/>
            <a:headEnd/>
            <a:tailEnd/>
          </a:ln>
        </p:spPr>
        <p:txBody>
          <a:bodyPr wrap="none">
            <a:spAutoFit/>
          </a:bodyPr>
          <a:lstStyle/>
          <a:p>
            <a:pPr algn="ctr" rtl="1" eaLnBrk="0" hangingPunct="0">
              <a:spcBef>
                <a:spcPct val="0"/>
              </a:spcBef>
            </a:pPr>
            <a:r>
              <a:rPr lang="en-US" sz="3600" b="0">
                <a:solidFill>
                  <a:srgbClr val="FFFFFF"/>
                </a:solidFill>
                <a:ea typeface="Times New Roman" pitchFamily="18" charset="0"/>
                <a:cs typeface="Tahoma" pitchFamily="34" charset="0"/>
              </a:rPr>
              <a:t>[and] nor of</a:t>
            </a:r>
          </a:p>
        </p:txBody>
      </p:sp>
    </p:spTree>
    <p:extLst>
      <p:ext uri="{BB962C8B-B14F-4D97-AF65-F5344CB8AC3E}">
        <p14:creationId xmlns:p14="http://schemas.microsoft.com/office/powerpoint/2010/main" val="242929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6"/>
                                        </p:tgtEl>
                                      </p:cBhvr>
                                      <p:by x="125000" y="125000"/>
                                    </p:animScale>
                                  </p:childTnLst>
                                </p:cTn>
                              </p:par>
                              <p:par>
                                <p:cTn id="7" presetID="6" presetClass="emph" presetSubtype="0" repeatCount="indefinite" accel="50000" decel="50000" autoRev="1" fill="hold" grpId="0" nodeType="withEffect">
                                  <p:stCondLst>
                                    <p:cond delay="0"/>
                                  </p:stCondLst>
                                  <p:childTnLst>
                                    <p:animScale>
                                      <p:cBhvr>
                                        <p:cTn id="8" dur="2000" fill="hold"/>
                                        <p:tgtEl>
                                          <p:spTgt spid="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14400" y="277813"/>
            <a:ext cx="8229600" cy="1143000"/>
          </a:xfrm>
        </p:spPr>
        <p:txBody>
          <a:bodyPr/>
          <a:lstStyle/>
          <a:p>
            <a:r>
              <a:rPr lang="en-US" sz="6600" b="1" dirty="0" smtClean="0"/>
              <a:t>TPS-W</a:t>
            </a:r>
          </a:p>
        </p:txBody>
      </p:sp>
      <p:sp>
        <p:nvSpPr>
          <p:cNvPr id="47107" name="TextBox 4"/>
          <p:cNvSpPr txBox="1">
            <a:spLocks noChangeArrowheads="1"/>
          </p:cNvSpPr>
          <p:nvPr/>
        </p:nvSpPr>
        <p:spPr bwMode="auto">
          <a:xfrm>
            <a:off x="-152400" y="3649663"/>
            <a:ext cx="3429000" cy="584775"/>
          </a:xfrm>
          <a:prstGeom prst="rect">
            <a:avLst/>
          </a:prstGeom>
          <a:noFill/>
          <a:ln w="9525">
            <a:noFill/>
            <a:miter lim="800000"/>
            <a:headEnd/>
            <a:tailEnd/>
          </a:ln>
        </p:spPr>
        <p:txBody>
          <a:bodyPr>
            <a:spAutoFit/>
          </a:bodyPr>
          <a:lstStyle/>
          <a:p>
            <a:pPr algn="r"/>
            <a:r>
              <a:rPr lang="en-US" sz="3200" dirty="0">
                <a:solidFill>
                  <a:srgbClr val="FFFFFF"/>
                </a:solidFill>
                <a:latin typeface="Tahoma"/>
              </a:rPr>
              <a:t>Pair &amp; Share</a:t>
            </a:r>
          </a:p>
        </p:txBody>
      </p:sp>
      <p:sp>
        <p:nvSpPr>
          <p:cNvPr id="47108" name="TextBox 8"/>
          <p:cNvSpPr txBox="1">
            <a:spLocks noChangeArrowheads="1"/>
          </p:cNvSpPr>
          <p:nvPr/>
        </p:nvSpPr>
        <p:spPr bwMode="auto">
          <a:xfrm>
            <a:off x="-152400" y="5021263"/>
            <a:ext cx="3429000" cy="769937"/>
          </a:xfrm>
          <a:prstGeom prst="rect">
            <a:avLst/>
          </a:prstGeom>
          <a:noFill/>
          <a:ln w="9525">
            <a:noFill/>
            <a:miter lim="800000"/>
            <a:headEnd/>
            <a:tailEnd/>
          </a:ln>
        </p:spPr>
        <p:txBody>
          <a:bodyPr>
            <a:spAutoFit/>
          </a:bodyPr>
          <a:lstStyle/>
          <a:p>
            <a:pPr algn="r"/>
            <a:r>
              <a:rPr lang="en-US" sz="4400">
                <a:solidFill>
                  <a:srgbClr val="FFFFFF"/>
                </a:solidFill>
                <a:latin typeface="Tahoma"/>
              </a:rPr>
              <a:t>Write</a:t>
            </a:r>
          </a:p>
        </p:txBody>
      </p:sp>
      <p:sp>
        <p:nvSpPr>
          <p:cNvPr id="16" name="Rectangle 15"/>
          <p:cNvSpPr/>
          <p:nvPr/>
        </p:nvSpPr>
        <p:spPr>
          <a:xfrm>
            <a:off x="3551238" y="2362200"/>
            <a:ext cx="5211762" cy="657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66"/>
              </a:solidFill>
            </a:endParaRPr>
          </a:p>
        </p:txBody>
      </p:sp>
      <p:sp>
        <p:nvSpPr>
          <p:cNvPr id="47111" name="TextBox 6"/>
          <p:cNvSpPr txBox="1">
            <a:spLocks noChangeArrowheads="1"/>
          </p:cNvSpPr>
          <p:nvPr/>
        </p:nvSpPr>
        <p:spPr bwMode="auto">
          <a:xfrm>
            <a:off x="-152400" y="2362255"/>
            <a:ext cx="3429000" cy="584775"/>
          </a:xfrm>
          <a:prstGeom prst="rect">
            <a:avLst/>
          </a:prstGeom>
          <a:noFill/>
          <a:ln w="9525">
            <a:noFill/>
            <a:miter lim="800000"/>
            <a:headEnd/>
            <a:tailEnd/>
          </a:ln>
        </p:spPr>
        <p:txBody>
          <a:bodyPr>
            <a:spAutoFit/>
          </a:bodyPr>
          <a:lstStyle/>
          <a:p>
            <a:pPr algn="r"/>
            <a:r>
              <a:rPr lang="en-US" sz="3200" dirty="0">
                <a:solidFill>
                  <a:srgbClr val="FFFFFF"/>
                </a:solidFill>
                <a:latin typeface="Tahoma"/>
              </a:rPr>
              <a:t>Think</a:t>
            </a:r>
          </a:p>
        </p:txBody>
      </p:sp>
      <p:sp>
        <p:nvSpPr>
          <p:cNvPr id="47112" name="Rectangle 16"/>
          <p:cNvSpPr>
            <a:spLocks noChangeArrowheads="1"/>
          </p:cNvSpPr>
          <p:nvPr/>
        </p:nvSpPr>
        <p:spPr bwMode="auto">
          <a:xfrm>
            <a:off x="4654251" y="2340114"/>
            <a:ext cx="2481770" cy="707886"/>
          </a:xfrm>
          <a:prstGeom prst="rect">
            <a:avLst/>
          </a:prstGeom>
          <a:noFill/>
          <a:ln w="9525">
            <a:noFill/>
            <a:miter lim="800000"/>
            <a:headEnd/>
            <a:tailEnd/>
          </a:ln>
        </p:spPr>
        <p:txBody>
          <a:bodyPr wrap="none">
            <a:spAutoFit/>
          </a:bodyPr>
          <a:lstStyle/>
          <a:p>
            <a:pPr algn="ctr"/>
            <a:r>
              <a:rPr lang="en-US" sz="4000" dirty="0" smtClean="0">
                <a:solidFill>
                  <a:srgbClr val="00B050"/>
                </a:solidFill>
                <a:latin typeface="Tahoma"/>
              </a:rPr>
              <a:t>1 minute</a:t>
            </a:r>
            <a:endParaRPr lang="en-US" sz="4000" dirty="0">
              <a:solidFill>
                <a:srgbClr val="00B050"/>
              </a:solidFill>
              <a:latin typeface="Tahoma"/>
            </a:endParaRPr>
          </a:p>
        </p:txBody>
      </p:sp>
      <p:sp>
        <p:nvSpPr>
          <p:cNvPr id="9" name="Rectangle 8"/>
          <p:cNvSpPr/>
          <p:nvPr/>
        </p:nvSpPr>
        <p:spPr bwMode="auto">
          <a:xfrm>
            <a:off x="3505200" y="2324100"/>
            <a:ext cx="5303520" cy="7315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a:solidFill>
                <a:srgbClr val="FFFFFF"/>
              </a:solidFill>
              <a:latin typeface="Tahoma"/>
            </a:endParaRPr>
          </a:p>
        </p:txBody>
      </p:sp>
      <p:sp>
        <p:nvSpPr>
          <p:cNvPr id="10" name="Rectangle 9"/>
          <p:cNvSpPr/>
          <p:nvPr/>
        </p:nvSpPr>
        <p:spPr>
          <a:xfrm>
            <a:off x="3475038" y="3726180"/>
            <a:ext cx="5211762" cy="657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66"/>
              </a:solidFill>
            </a:endParaRPr>
          </a:p>
        </p:txBody>
      </p:sp>
      <p:sp>
        <p:nvSpPr>
          <p:cNvPr id="11" name="Rectangle 16"/>
          <p:cNvSpPr>
            <a:spLocks noChangeArrowheads="1"/>
          </p:cNvSpPr>
          <p:nvPr/>
        </p:nvSpPr>
        <p:spPr bwMode="auto">
          <a:xfrm>
            <a:off x="4445803" y="3704094"/>
            <a:ext cx="2746266" cy="707886"/>
          </a:xfrm>
          <a:prstGeom prst="rect">
            <a:avLst/>
          </a:prstGeom>
          <a:noFill/>
          <a:ln w="9525">
            <a:noFill/>
            <a:miter lim="800000"/>
            <a:headEnd/>
            <a:tailEnd/>
          </a:ln>
        </p:spPr>
        <p:txBody>
          <a:bodyPr wrap="none">
            <a:spAutoFit/>
          </a:bodyPr>
          <a:lstStyle/>
          <a:p>
            <a:pPr algn="ctr"/>
            <a:r>
              <a:rPr lang="en-US" sz="4000" dirty="0" smtClean="0">
                <a:solidFill>
                  <a:srgbClr val="00B050"/>
                </a:solidFill>
                <a:latin typeface="Tahoma"/>
              </a:rPr>
              <a:t>2 </a:t>
            </a:r>
            <a:r>
              <a:rPr lang="en-US" sz="4000" dirty="0">
                <a:solidFill>
                  <a:srgbClr val="00B050"/>
                </a:solidFill>
                <a:latin typeface="Tahoma"/>
              </a:rPr>
              <a:t>minutes</a:t>
            </a:r>
          </a:p>
        </p:txBody>
      </p:sp>
      <p:sp>
        <p:nvSpPr>
          <p:cNvPr id="12" name="Rectangle 11"/>
          <p:cNvSpPr/>
          <p:nvPr/>
        </p:nvSpPr>
        <p:spPr bwMode="auto">
          <a:xfrm>
            <a:off x="3429000" y="3688080"/>
            <a:ext cx="5303520" cy="7315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a:solidFill>
                <a:srgbClr val="FFFFFF"/>
              </a:solidFill>
              <a:latin typeface="Tahoma"/>
            </a:endParaRPr>
          </a:p>
        </p:txBody>
      </p:sp>
      <p:sp>
        <p:nvSpPr>
          <p:cNvPr id="17" name="Rectangle 16"/>
          <p:cNvSpPr/>
          <p:nvPr/>
        </p:nvSpPr>
        <p:spPr>
          <a:xfrm>
            <a:off x="3475038" y="5097780"/>
            <a:ext cx="5211762" cy="657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66"/>
              </a:solidFill>
            </a:endParaRPr>
          </a:p>
        </p:txBody>
      </p:sp>
      <p:sp>
        <p:nvSpPr>
          <p:cNvPr id="18" name="Rectangle 16"/>
          <p:cNvSpPr>
            <a:spLocks noChangeArrowheads="1"/>
          </p:cNvSpPr>
          <p:nvPr/>
        </p:nvSpPr>
        <p:spPr bwMode="auto">
          <a:xfrm>
            <a:off x="4445803" y="5075694"/>
            <a:ext cx="2746266" cy="707886"/>
          </a:xfrm>
          <a:prstGeom prst="rect">
            <a:avLst/>
          </a:prstGeom>
          <a:noFill/>
          <a:ln w="9525">
            <a:noFill/>
            <a:miter lim="800000"/>
            <a:headEnd/>
            <a:tailEnd/>
          </a:ln>
        </p:spPr>
        <p:txBody>
          <a:bodyPr wrap="none">
            <a:spAutoFit/>
          </a:bodyPr>
          <a:lstStyle/>
          <a:p>
            <a:pPr algn="ctr"/>
            <a:r>
              <a:rPr lang="en-US" sz="4000" dirty="0" smtClean="0">
                <a:solidFill>
                  <a:srgbClr val="00B050"/>
                </a:solidFill>
                <a:latin typeface="Tahoma"/>
              </a:rPr>
              <a:t>4 </a:t>
            </a:r>
            <a:r>
              <a:rPr lang="en-US" sz="4000" dirty="0">
                <a:solidFill>
                  <a:srgbClr val="00B050"/>
                </a:solidFill>
                <a:latin typeface="Tahoma"/>
              </a:rPr>
              <a:t>minutes</a:t>
            </a:r>
          </a:p>
        </p:txBody>
      </p:sp>
      <p:sp>
        <p:nvSpPr>
          <p:cNvPr id="19" name="Rectangle 18"/>
          <p:cNvSpPr/>
          <p:nvPr/>
        </p:nvSpPr>
        <p:spPr bwMode="auto">
          <a:xfrm>
            <a:off x="3429000" y="5059680"/>
            <a:ext cx="5303520" cy="7315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a:solidFill>
                <a:srgbClr val="FFFFFF"/>
              </a:solidFill>
              <a:latin typeface="Tahoma"/>
            </a:endParaRPr>
          </a:p>
        </p:txBody>
      </p:sp>
    </p:spTree>
    <p:extLst>
      <p:ext uri="{BB962C8B-B14F-4D97-AF65-F5344CB8AC3E}">
        <p14:creationId xmlns:p14="http://schemas.microsoft.com/office/powerpoint/2010/main" val="19531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2" fill="hold" grpId="0" nodeType="clickEffect">
                                  <p:stCondLst>
                                    <p:cond delay="0"/>
                                  </p:stCondLst>
                                  <p:childTnLst>
                                    <p:animEffect transition="out" filter="slide(fromRight)">
                                      <p:cBhvr>
                                        <p:cTn id="6" dur="60000"/>
                                        <p:tgtEl>
                                          <p:spTgt spid="16"/>
                                        </p:tgtEl>
                                      </p:cBhvr>
                                    </p:animEffect>
                                    <p:set>
                                      <p:cBhvr>
                                        <p:cTn id="7" dur="1" fill="hold">
                                          <p:stCondLst>
                                            <p:cond delay="599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2" fill="hold" grpId="0" nodeType="clickEffect">
                                  <p:stCondLst>
                                    <p:cond delay="0"/>
                                  </p:stCondLst>
                                  <p:childTnLst>
                                    <p:animEffect transition="out" filter="slide(fromRight)">
                                      <p:cBhvr>
                                        <p:cTn id="11" dur="120000"/>
                                        <p:tgtEl>
                                          <p:spTgt spid="10"/>
                                        </p:tgtEl>
                                      </p:cBhvr>
                                    </p:animEffect>
                                    <p:set>
                                      <p:cBhvr>
                                        <p:cTn id="12" dur="1" fill="hold">
                                          <p:stCondLst>
                                            <p:cond delay="119999"/>
                                          </p:stCondLst>
                                        </p:cTn>
                                        <p:tgtEl>
                                          <p:spTgt spid="10"/>
                                        </p:tgtEl>
                                        <p:attrNameLst>
                                          <p:attrName>style.visibility</p:attrName>
                                        </p:attrNameLst>
                                      </p:cBhvr>
                                      <p:to>
                                        <p:strVal val="hidden"/>
                                      </p:to>
                                    </p:set>
                                  </p:childTnLst>
                                </p:cTn>
                              </p:par>
                            </p:childTnLst>
                          </p:cTn>
                        </p:par>
                        <p:par>
                          <p:cTn id="13" fill="hold">
                            <p:stCondLst>
                              <p:cond delay="120000"/>
                            </p:stCondLst>
                            <p:childTnLst>
                              <p:par>
                                <p:cTn id="14" presetID="12" presetClass="exit" presetSubtype="2" fill="hold" grpId="0" nodeType="afterEffect">
                                  <p:stCondLst>
                                    <p:cond delay="0"/>
                                  </p:stCondLst>
                                  <p:childTnLst>
                                    <p:animEffect transition="out" filter="slide(fromRight)">
                                      <p:cBhvr>
                                        <p:cTn id="15" dur="240000"/>
                                        <p:tgtEl>
                                          <p:spTgt spid="17"/>
                                        </p:tgtEl>
                                      </p:cBhvr>
                                    </p:animEffect>
                                    <p:set>
                                      <p:cBhvr>
                                        <p:cTn id="16" dur="1" fill="hold">
                                          <p:stCondLst>
                                            <p:cond delay="239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7"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381000" y="1295400"/>
            <a:ext cx="8229600" cy="1828800"/>
          </a:xfrm>
          <a:noFill/>
        </p:spPr>
        <p:txBody>
          <a:bodyPr/>
          <a:lstStyle/>
          <a:p>
            <a:pPr rtl="0"/>
            <a:r>
              <a:rPr lang="en-US" smtClean="0"/>
              <a:t>Practice to translate words, verse. and  recites</a:t>
            </a:r>
            <a:endParaRPr lang="ar-SA" smtClean="0"/>
          </a:p>
        </p:txBody>
      </p:sp>
      <p:sp>
        <p:nvSpPr>
          <p:cNvPr id="39939" name="Rectangle 3"/>
          <p:cNvSpPr>
            <a:spLocks noGrp="1" noChangeArrowheads="1"/>
          </p:cNvSpPr>
          <p:nvPr>
            <p:ph type="subTitle" idx="1"/>
          </p:nvPr>
        </p:nvSpPr>
        <p:spPr>
          <a:xfrm>
            <a:off x="457200" y="4343400"/>
            <a:ext cx="8382000" cy="1143000"/>
          </a:xfrm>
          <a:noFill/>
        </p:spPr>
        <p:txBody>
          <a:bodyPr/>
          <a:lstStyle/>
          <a:p>
            <a:pPr rtl="0"/>
            <a:r>
              <a:rPr lang="en-US" smtClean="0"/>
              <a:t>Also try to translate along</a:t>
            </a:r>
          </a:p>
        </p:txBody>
      </p:sp>
    </p:spTree>
    <p:extLst>
      <p:ext uri="{BB962C8B-B14F-4D97-AF65-F5344CB8AC3E}">
        <p14:creationId xmlns:p14="http://schemas.microsoft.com/office/powerpoint/2010/main" val="2236283022"/>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52450" y="533400"/>
            <a:ext cx="8134350" cy="1143000"/>
          </a:xfrm>
          <a:noFill/>
        </p:spPr>
        <p:txBody>
          <a:bodyPr/>
          <a:lstStyle/>
          <a:p>
            <a:pPr rtl="0"/>
            <a:r>
              <a:rPr lang="en-US" sz="4800" smtClean="0"/>
              <a:t>Important words and examples</a:t>
            </a:r>
            <a:endParaRPr lang="ar-SA" smtClean="0">
              <a:cs typeface="Nafees Nastaleeq v1.01" pitchFamily="2" charset="-78"/>
            </a:endParaRPr>
          </a:p>
        </p:txBody>
      </p:sp>
      <p:graphicFrame>
        <p:nvGraphicFramePr>
          <p:cNvPr id="384003" name="Group 3"/>
          <p:cNvGraphicFramePr>
            <a:graphicFrameLocks noGrp="1"/>
          </p:cNvGraphicFramePr>
          <p:nvPr/>
        </p:nvGraphicFramePr>
        <p:xfrm>
          <a:off x="838200" y="4006850"/>
          <a:ext cx="7872413" cy="2468880"/>
        </p:xfrm>
        <a:graphic>
          <a:graphicData uri="http://schemas.openxmlformats.org/drawingml/2006/table">
            <a:tbl>
              <a:tblPr/>
              <a:tblGrid>
                <a:gridCol w="5815013"/>
                <a:gridCol w="2057400"/>
              </a:tblGrid>
              <a:tr h="504825">
                <a:tc>
                  <a:txBody>
                    <a:bodyPr/>
                    <a:lstStyle/>
                    <a:p>
                      <a:pPr marL="0" marR="0" lvl="0" indent="0" algn="ctr" defTabSz="914400" rtl="1" eaLnBrk="0" fontAlgn="base" latinLnBrk="0" hangingPunct="0">
                        <a:lnSpc>
                          <a:spcPct val="100000"/>
                        </a:lnSpc>
                        <a:spcBef>
                          <a:spcPct val="0"/>
                        </a:spcBef>
                        <a:spcAft>
                          <a:spcPct val="0"/>
                        </a:spcAft>
                        <a:buClr>
                          <a:srgbClr val="FFFFFF"/>
                        </a:buClr>
                        <a:buSzPct val="90000"/>
                        <a:buFont typeface="Wingdings" pitchFamily="2" charset="2"/>
                        <a:buNone/>
                        <a:tabLst/>
                      </a:pPr>
                      <a:r>
                        <a:rPr kumimoji="0" lang="ar-SA" sz="5400" b="1" i="0" u="none" strike="noStrike" cap="none" normalizeH="0" baseline="0" smtClean="0">
                          <a:ln>
                            <a:noFill/>
                          </a:ln>
                          <a:solidFill>
                            <a:srgbClr val="FFFF00"/>
                          </a:solidFill>
                          <a:effectLst/>
                          <a:latin typeface="Tahoma" pitchFamily="34" charset="0"/>
                          <a:cs typeface="Tajweed" pitchFamily="2" charset="-78"/>
                        </a:rPr>
                        <a:t>اهْدِنَا الصِّرَاطَ الْمُسْتَقِيم</a:t>
                      </a:r>
                      <a:endParaRPr kumimoji="0" lang="ar-SA" sz="6600" b="1" i="0" u="none" strike="noStrike" cap="none" normalizeH="0" baseline="0" smtClean="0">
                        <a:ln>
                          <a:noFill/>
                        </a:ln>
                        <a:solidFill>
                          <a:srgbClr val="FFFF00"/>
                        </a:solidFill>
                        <a:effectLst/>
                        <a:latin typeface="Tahoma" pitchFamily="34" charset="0"/>
                        <a:cs typeface="Tajweed" pitchFamily="2" charset="-78"/>
                      </a:endParaRPr>
                    </a:p>
                  </a:txBody>
                  <a:tcPr marT="137160" marB="91440"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0054"/>
                    </a:solidFill>
                  </a:tcPr>
                </a:tc>
                <a:tc>
                  <a:txBody>
                    <a:bodyPr/>
                    <a:lstStyle/>
                    <a:p>
                      <a:pPr marL="0" marR="0" lvl="0" indent="0" algn="ctr" defTabSz="914400" rtl="1" eaLnBrk="0" fontAlgn="base" latinLnBrk="0" hangingPunct="0">
                        <a:lnSpc>
                          <a:spcPct val="100000"/>
                        </a:lnSpc>
                        <a:spcBef>
                          <a:spcPct val="0"/>
                        </a:spcBef>
                        <a:spcAft>
                          <a:spcPct val="0"/>
                        </a:spcAft>
                        <a:buClr>
                          <a:srgbClr val="FFFFFF"/>
                        </a:buClr>
                        <a:buSzPct val="90000"/>
                        <a:buFont typeface="Wingdings" pitchFamily="2" charset="2"/>
                        <a:buNone/>
                        <a:tabLst/>
                      </a:pPr>
                      <a:r>
                        <a:rPr kumimoji="0" lang="ar-SA" sz="6600" b="1" i="0" u="none" strike="noStrike" cap="none" normalizeH="0" baseline="0" smtClean="0">
                          <a:ln>
                            <a:noFill/>
                          </a:ln>
                          <a:solidFill>
                            <a:srgbClr val="FFFF00"/>
                          </a:solidFill>
                          <a:effectLst/>
                          <a:latin typeface="Tahoma" pitchFamily="34" charset="0"/>
                          <a:cs typeface="Tajweed" pitchFamily="2" charset="-78"/>
                        </a:rPr>
                        <a:t>صِرَاط</a:t>
                      </a:r>
                    </a:p>
                  </a:txBody>
                  <a:tcPr marT="137160" marB="91440"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0054"/>
                    </a:solidFill>
                  </a:tcPr>
                </a:tc>
              </a:tr>
              <a:tr h="652463">
                <a:tc>
                  <a:txBody>
                    <a:bodyPr/>
                    <a:lstStyle/>
                    <a:p>
                      <a:pPr marL="0" marR="0" lvl="0" indent="0" algn="ctr" defTabSz="914400" rtl="1" eaLnBrk="0" fontAlgn="base" latinLnBrk="0" hangingPunct="0">
                        <a:lnSpc>
                          <a:spcPct val="100000"/>
                        </a:lnSpc>
                        <a:spcBef>
                          <a:spcPct val="0"/>
                        </a:spcBef>
                        <a:spcAft>
                          <a:spcPct val="0"/>
                        </a:spcAft>
                        <a:buClr>
                          <a:srgbClr val="FFFFFF"/>
                        </a:buClr>
                        <a:buSzPct val="90000"/>
                        <a:buFont typeface="Wingdings" pitchFamily="2" charset="2"/>
                        <a:buNone/>
                        <a:tabLst/>
                      </a:pPr>
                      <a:r>
                        <a:rPr kumimoji="0" lang="ar-SA" sz="5400" b="1" i="0" u="none" strike="noStrike" cap="none" normalizeH="0" baseline="0" smtClean="0">
                          <a:ln>
                            <a:noFill/>
                          </a:ln>
                          <a:solidFill>
                            <a:srgbClr val="FFFF00"/>
                          </a:solidFill>
                          <a:effectLst/>
                          <a:latin typeface="Tahoma" pitchFamily="34" charset="0"/>
                          <a:cs typeface="Tajweed" pitchFamily="2" charset="-78"/>
                        </a:rPr>
                        <a:t>صِرَاطَ الَّذِينَ أنْعَمْتَ عَلَيْهِمْ</a:t>
                      </a:r>
                    </a:p>
                  </a:txBody>
                  <a:tcPr marT="137160" marB="91440"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0054"/>
                    </a:solidFill>
                  </a:tcPr>
                </a:tc>
                <a:tc>
                  <a:txBody>
                    <a:bodyPr/>
                    <a:lstStyle/>
                    <a:p>
                      <a:pPr marL="0" marR="0" lvl="0" indent="0" algn="ctr" defTabSz="914400" rtl="1" eaLnBrk="0" fontAlgn="base" latinLnBrk="0" hangingPunct="0">
                        <a:lnSpc>
                          <a:spcPct val="100000"/>
                        </a:lnSpc>
                        <a:spcBef>
                          <a:spcPct val="0"/>
                        </a:spcBef>
                        <a:spcAft>
                          <a:spcPct val="0"/>
                        </a:spcAft>
                        <a:buClr>
                          <a:srgbClr val="FFFFFF"/>
                        </a:buClr>
                        <a:buSzPct val="90000"/>
                        <a:buFont typeface="Wingdings" pitchFamily="2" charset="2"/>
                        <a:buNone/>
                        <a:tabLst/>
                      </a:pPr>
                      <a:r>
                        <a:rPr kumimoji="0" lang="ar-SA" sz="6600" b="1" i="0" u="none" strike="noStrike" cap="none" normalizeH="0" baseline="0" smtClean="0">
                          <a:ln>
                            <a:noFill/>
                          </a:ln>
                          <a:solidFill>
                            <a:srgbClr val="FFFF00"/>
                          </a:solidFill>
                          <a:effectLst/>
                          <a:latin typeface="Tahoma" pitchFamily="34" charset="0"/>
                          <a:cs typeface="Tajweed" pitchFamily="2" charset="-78"/>
                        </a:rPr>
                        <a:t>الَّذِيْنَ</a:t>
                      </a:r>
                    </a:p>
                  </a:txBody>
                  <a:tcPr marT="137160" marB="91440"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0054"/>
                    </a:solidFill>
                  </a:tcPr>
                </a:tc>
              </a:tr>
            </a:tbl>
          </a:graphicData>
        </a:graphic>
      </p:graphicFrame>
      <p:sp>
        <p:nvSpPr>
          <p:cNvPr id="40974" name="Text Box 14"/>
          <p:cNvSpPr txBox="1">
            <a:spLocks noChangeArrowheads="1"/>
          </p:cNvSpPr>
          <p:nvPr/>
        </p:nvSpPr>
        <p:spPr bwMode="auto">
          <a:xfrm>
            <a:off x="762000" y="1922463"/>
            <a:ext cx="7924800" cy="1625600"/>
          </a:xfrm>
          <a:prstGeom prst="rect">
            <a:avLst/>
          </a:prstGeom>
          <a:noFill/>
          <a:ln w="9525" algn="ctr">
            <a:noFill/>
            <a:miter lim="800000"/>
            <a:headEnd/>
            <a:tailEnd/>
          </a:ln>
        </p:spPr>
        <p:txBody>
          <a:bodyPr>
            <a:spAutoFit/>
          </a:bodyPr>
          <a:lstStyle/>
          <a:p>
            <a:pPr algn="just">
              <a:lnSpc>
                <a:spcPct val="140000"/>
              </a:lnSpc>
            </a:pPr>
            <a:r>
              <a:rPr lang="en-US" sz="2400" b="0">
                <a:solidFill>
                  <a:srgbClr val="FFFFFF"/>
                </a:solidFill>
                <a:cs typeface="Arial" pitchFamily="34" charset="0"/>
              </a:rPr>
              <a:t>Every word of FATIHA is important, though remember each and every word with meaning. Whenever go through with that word think about meaning of it.</a:t>
            </a:r>
          </a:p>
        </p:txBody>
      </p:sp>
    </p:spTree>
    <p:extLst>
      <p:ext uri="{BB962C8B-B14F-4D97-AF65-F5344CB8AC3E}">
        <p14:creationId xmlns:p14="http://schemas.microsoft.com/office/powerpoint/2010/main" val="3888280515"/>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76200"/>
            <a:ext cx="8229600" cy="1143000"/>
          </a:xfrm>
        </p:spPr>
        <p:txBody>
          <a:bodyPr/>
          <a:lstStyle/>
          <a:p>
            <a:r>
              <a:rPr lang="ur-PK" sz="4400" smtClean="0">
                <a:solidFill>
                  <a:srgbClr val="FFFF00"/>
                </a:solidFill>
                <a:latin typeface="Nafees Web Naskh" pitchFamily="2" charset="-78"/>
              </a:rPr>
              <a:t>سُورَۃُ الْفَاتِحَۃ </a:t>
            </a:r>
            <a:r>
              <a:rPr lang="ar-SA" sz="4400" smtClean="0">
                <a:solidFill>
                  <a:srgbClr val="FFFF00"/>
                </a:solidFill>
                <a:latin typeface="Nafees Web Naskh" pitchFamily="2" charset="-78"/>
              </a:rPr>
              <a:t> ...</a:t>
            </a:r>
            <a:endParaRPr lang="en-US" sz="4400" smtClean="0">
              <a:solidFill>
                <a:srgbClr val="FFFF00"/>
              </a:solidFill>
              <a:latin typeface="Nafees Web Naskh" pitchFamily="2" charset="-78"/>
            </a:endParaRPr>
          </a:p>
        </p:txBody>
      </p:sp>
      <p:sp>
        <p:nvSpPr>
          <p:cNvPr id="41987" name="Rectangle 3"/>
          <p:cNvSpPr>
            <a:spLocks noGrp="1" noChangeArrowheads="1"/>
          </p:cNvSpPr>
          <p:nvPr>
            <p:ph type="body" sz="half" idx="1"/>
          </p:nvPr>
        </p:nvSpPr>
        <p:spPr>
          <a:xfrm>
            <a:off x="0" y="1447800"/>
            <a:ext cx="9144000" cy="4038600"/>
          </a:xfrm>
          <a:noFill/>
        </p:spPr>
        <p:txBody>
          <a:bodyPr/>
          <a:lstStyle/>
          <a:p>
            <a:pPr algn="ctr">
              <a:lnSpc>
                <a:spcPct val="120000"/>
              </a:lnSpc>
              <a:buFont typeface="Wingdings" pitchFamily="2" charset="2"/>
              <a:buNone/>
            </a:pPr>
            <a:r>
              <a:rPr lang="ar-SA" sz="8000" smtClean="0">
                <a:solidFill>
                  <a:srgbClr val="FF79FF"/>
                </a:solidFill>
                <a:cs typeface="Majidi" pitchFamily="2" charset="-78"/>
              </a:rPr>
              <a:t>اهدِ</a:t>
            </a:r>
            <a:r>
              <a:rPr lang="ar-SA" sz="8000" smtClean="0">
                <a:solidFill>
                  <a:srgbClr val="33CC33"/>
                </a:solidFill>
                <a:cs typeface="Majidi" pitchFamily="2" charset="-78"/>
              </a:rPr>
              <a:t>نَا</a:t>
            </a:r>
            <a:r>
              <a:rPr lang="ur-PK" sz="8000" smtClean="0">
                <a:cs typeface="Majidi" pitchFamily="2" charset="-78"/>
              </a:rPr>
              <a:t> </a:t>
            </a:r>
            <a:r>
              <a:rPr lang="ar-SA" sz="8000" smtClean="0">
                <a:cs typeface="Majidi" pitchFamily="2" charset="-78"/>
              </a:rPr>
              <a:t>الصِّرَاطَ </a:t>
            </a:r>
            <a:r>
              <a:rPr lang="ar-SA" sz="8000" smtClean="0">
                <a:solidFill>
                  <a:schemeClr val="hlink"/>
                </a:solidFill>
                <a:cs typeface="Majidi" pitchFamily="2" charset="-78"/>
              </a:rPr>
              <a:t>المُستَقِيمَ</a:t>
            </a:r>
            <a:r>
              <a:rPr lang="ar-SA" sz="8000" smtClean="0">
                <a:cs typeface="Majidi" pitchFamily="2" charset="-78"/>
              </a:rPr>
              <a:t> </a:t>
            </a:r>
            <a:r>
              <a:rPr lang="ar-SA" sz="3600" smtClean="0">
                <a:cs typeface="Majidi" pitchFamily="2" charset="-78"/>
              </a:rPr>
              <a:t>{6}</a:t>
            </a:r>
            <a:endParaRPr lang="en-US" sz="3600" smtClean="0">
              <a:cs typeface="Majidi" pitchFamily="2" charset="-78"/>
            </a:endParaRPr>
          </a:p>
          <a:p>
            <a:pPr algn="ctr">
              <a:lnSpc>
                <a:spcPct val="120000"/>
              </a:lnSpc>
              <a:buFont typeface="Wingdings" pitchFamily="2" charset="2"/>
              <a:buNone/>
            </a:pPr>
            <a:r>
              <a:rPr lang="ar-SA" sz="7200" smtClean="0">
                <a:cs typeface="Majidi" pitchFamily="2" charset="-78"/>
              </a:rPr>
              <a:t>صِرَاطَ الَّذِينَ أَنعَمتَ عَلَي</a:t>
            </a:r>
            <a:r>
              <a:rPr lang="ar-SA" sz="7200" smtClean="0">
                <a:solidFill>
                  <a:srgbClr val="FF0000"/>
                </a:solidFill>
                <a:cs typeface="Majidi" pitchFamily="2" charset="-78"/>
              </a:rPr>
              <a:t>هِمْ</a:t>
            </a:r>
            <a:r>
              <a:rPr lang="ar-SA" sz="7200" smtClean="0">
                <a:cs typeface="Majidi" pitchFamily="2" charset="-78"/>
              </a:rPr>
              <a:t> </a:t>
            </a:r>
          </a:p>
          <a:p>
            <a:pPr algn="ctr">
              <a:lnSpc>
                <a:spcPct val="120000"/>
              </a:lnSpc>
              <a:buFont typeface="Wingdings" pitchFamily="2" charset="2"/>
              <a:buNone/>
            </a:pPr>
            <a:r>
              <a:rPr lang="ar-SA" sz="7200" smtClean="0">
                <a:cs typeface="Majidi" pitchFamily="2" charset="-78"/>
              </a:rPr>
              <a:t>غَيرِ </a:t>
            </a:r>
            <a:r>
              <a:rPr lang="ar-SA" sz="7200" smtClean="0">
                <a:solidFill>
                  <a:schemeClr val="hlink"/>
                </a:solidFill>
                <a:cs typeface="Majidi" pitchFamily="2" charset="-78"/>
              </a:rPr>
              <a:t>المَغضُوبِ</a:t>
            </a:r>
            <a:r>
              <a:rPr lang="ar-SA" sz="7200" smtClean="0">
                <a:cs typeface="Majidi" pitchFamily="2" charset="-78"/>
              </a:rPr>
              <a:t> عَلَي</a:t>
            </a:r>
            <a:r>
              <a:rPr lang="ar-SA" sz="7200" smtClean="0">
                <a:solidFill>
                  <a:srgbClr val="FF0000"/>
                </a:solidFill>
                <a:cs typeface="Majidi" pitchFamily="2" charset="-78"/>
              </a:rPr>
              <a:t>هِمْ</a:t>
            </a:r>
            <a:r>
              <a:rPr lang="ar-SA" sz="7200" smtClean="0">
                <a:cs typeface="Majidi" pitchFamily="2" charset="-78"/>
              </a:rPr>
              <a:t> وَلاَ </a:t>
            </a:r>
            <a:r>
              <a:rPr lang="ar-SA" sz="7200" smtClean="0">
                <a:solidFill>
                  <a:schemeClr val="hlink"/>
                </a:solidFill>
                <a:cs typeface="Majidi" pitchFamily="2" charset="-78"/>
              </a:rPr>
              <a:t>الضَّالِّينَ</a:t>
            </a:r>
            <a:r>
              <a:rPr lang="ar-SA" sz="8000" smtClean="0">
                <a:cs typeface="Majidi" pitchFamily="2" charset="-78"/>
              </a:rPr>
              <a:t> </a:t>
            </a:r>
            <a:endParaRPr lang="en-US" sz="8000" smtClean="0">
              <a:cs typeface="Majidi" pitchFamily="2" charset="-78"/>
            </a:endParaRPr>
          </a:p>
        </p:txBody>
      </p:sp>
      <p:sp>
        <p:nvSpPr>
          <p:cNvPr id="41988" name="Rectangle 5"/>
          <p:cNvSpPr>
            <a:spLocks noChangeArrowheads="1"/>
          </p:cNvSpPr>
          <p:nvPr/>
        </p:nvSpPr>
        <p:spPr bwMode="auto">
          <a:xfrm>
            <a:off x="5410200" y="1295400"/>
            <a:ext cx="460375" cy="396875"/>
          </a:xfrm>
          <a:prstGeom prst="rect">
            <a:avLst/>
          </a:prstGeom>
          <a:noFill/>
          <a:ln w="9525" algn="ctr">
            <a:noFill/>
            <a:miter lim="800000"/>
            <a:headEnd/>
            <a:tailEnd/>
          </a:ln>
        </p:spPr>
        <p:txBody>
          <a:bodyPr wrap="none">
            <a:spAutoFit/>
          </a:bodyPr>
          <a:lstStyle/>
          <a:p>
            <a:r>
              <a:rPr lang="en-US" sz="2000" b="0">
                <a:solidFill>
                  <a:srgbClr val="FFC215"/>
                </a:solidFill>
                <a:cs typeface="Arial" pitchFamily="34" charset="0"/>
              </a:rPr>
              <a:t>46</a:t>
            </a:r>
            <a:endParaRPr lang="en-US" sz="2000" b="0" baseline="30000">
              <a:solidFill>
                <a:srgbClr val="FFC215"/>
              </a:solidFill>
              <a:cs typeface="Arial" pitchFamily="34" charset="0"/>
            </a:endParaRPr>
          </a:p>
        </p:txBody>
      </p:sp>
      <p:grpSp>
        <p:nvGrpSpPr>
          <p:cNvPr id="41989" name="Group 6"/>
          <p:cNvGrpSpPr>
            <a:grpSpLocks/>
          </p:cNvGrpSpPr>
          <p:nvPr/>
        </p:nvGrpSpPr>
        <p:grpSpPr bwMode="auto">
          <a:xfrm>
            <a:off x="76200" y="76200"/>
            <a:ext cx="1295400" cy="1371600"/>
            <a:chOff x="144" y="0"/>
            <a:chExt cx="816" cy="816"/>
          </a:xfrm>
        </p:grpSpPr>
        <p:sp>
          <p:nvSpPr>
            <p:cNvPr id="41994" name="WordArt 7"/>
            <p:cNvSpPr>
              <a:spLocks noChangeArrowheads="1" noChangeShapeType="1" noTextEdit="1"/>
            </p:cNvSpPr>
            <p:nvPr/>
          </p:nvSpPr>
          <p:spPr bwMode="auto">
            <a:xfrm>
              <a:off x="399" y="0"/>
              <a:ext cx="365" cy="86"/>
            </a:xfrm>
            <a:prstGeom prst="rect">
              <a:avLst/>
            </a:prstGeom>
          </p:spPr>
          <p:txBody>
            <a:bodyPr wrap="none" fromWordArt="1">
              <a:prstTxWarp prst="textDeflate">
                <a:avLst>
                  <a:gd name="adj" fmla="val 0"/>
                </a:avLst>
              </a:prstTxWarp>
            </a:bodyPr>
            <a:lstStyle/>
            <a:p>
              <a:pPr algn="ctr"/>
              <a:r>
                <a:rPr lang="en-US" sz="3600" kern="10">
                  <a:ln w="9525">
                    <a:solidFill>
                      <a:srgbClr val="FFFF00"/>
                    </a:solidFill>
                    <a:round/>
                    <a:headEnd/>
                    <a:tailEnd/>
                  </a:ln>
                  <a:solidFill>
                    <a:srgbClr val="FFFF00"/>
                  </a:solidFill>
                  <a:latin typeface="Tahoma"/>
                  <a:ea typeface="Tahoma"/>
                  <a:cs typeface="Tahoma"/>
                </a:rPr>
                <a:t>DPPR</a:t>
              </a:r>
            </a:p>
          </p:txBody>
        </p:sp>
        <p:sp>
          <p:nvSpPr>
            <p:cNvPr id="41995" name="Freeform 8"/>
            <p:cNvSpPr>
              <a:spLocks/>
            </p:cNvSpPr>
            <p:nvPr/>
          </p:nvSpPr>
          <p:spPr bwMode="auto">
            <a:xfrm flipV="1">
              <a:off x="548" y="450"/>
              <a:ext cx="408" cy="366"/>
            </a:xfrm>
            <a:custGeom>
              <a:avLst/>
              <a:gdLst>
                <a:gd name="T0" fmla="*/ 0 w 1717"/>
                <a:gd name="T1" fmla="*/ 0 h 1702"/>
                <a:gd name="T2" fmla="*/ 0 w 1717"/>
                <a:gd name="T3" fmla="*/ 0 h 1702"/>
                <a:gd name="T4" fmla="*/ 0 w 1717"/>
                <a:gd name="T5" fmla="*/ 0 h 1702"/>
                <a:gd name="T6" fmla="*/ 0 w 1717"/>
                <a:gd name="T7" fmla="*/ 0 h 1702"/>
                <a:gd name="T8" fmla="*/ 0 w 1717"/>
                <a:gd name="T9" fmla="*/ 0 h 1702"/>
                <a:gd name="T10" fmla="*/ 0 w 1717"/>
                <a:gd name="T11" fmla="*/ 0 h 1702"/>
                <a:gd name="T12" fmla="*/ 0 w 1717"/>
                <a:gd name="T13" fmla="*/ 0 h 1702"/>
                <a:gd name="T14" fmla="*/ 0 w 1717"/>
                <a:gd name="T15" fmla="*/ 0 h 1702"/>
                <a:gd name="T16" fmla="*/ 0 w 1717"/>
                <a:gd name="T17" fmla="*/ 0 h 1702"/>
                <a:gd name="T18" fmla="*/ 0 w 1717"/>
                <a:gd name="T19" fmla="*/ 0 h 1702"/>
                <a:gd name="T20" fmla="*/ 0 w 1717"/>
                <a:gd name="T21" fmla="*/ 0 h 1702"/>
                <a:gd name="T22" fmla="*/ 0 w 1717"/>
                <a:gd name="T23" fmla="*/ 0 h 1702"/>
                <a:gd name="T24" fmla="*/ 0 w 1717"/>
                <a:gd name="T25" fmla="*/ 0 h 1702"/>
                <a:gd name="T26" fmla="*/ 0 w 1717"/>
                <a:gd name="T27" fmla="*/ 0 h 1702"/>
                <a:gd name="T28" fmla="*/ 0 w 1717"/>
                <a:gd name="T29" fmla="*/ 0 h 1702"/>
                <a:gd name="T30" fmla="*/ 0 w 1717"/>
                <a:gd name="T31" fmla="*/ 0 h 1702"/>
                <a:gd name="T32" fmla="*/ 0 w 1717"/>
                <a:gd name="T33" fmla="*/ 0 h 1702"/>
                <a:gd name="T34" fmla="*/ 0 w 1717"/>
                <a:gd name="T35" fmla="*/ 0 h 1702"/>
                <a:gd name="T36" fmla="*/ 0 w 1717"/>
                <a:gd name="T37" fmla="*/ 0 h 1702"/>
                <a:gd name="T38" fmla="*/ 0 w 1717"/>
                <a:gd name="T39" fmla="*/ 0 h 1702"/>
                <a:gd name="T40" fmla="*/ 0 w 1717"/>
                <a:gd name="T41" fmla="*/ 0 h 1702"/>
                <a:gd name="T42" fmla="*/ 0 w 1717"/>
                <a:gd name="T43" fmla="*/ 0 h 1702"/>
                <a:gd name="T44" fmla="*/ 0 w 1717"/>
                <a:gd name="T45" fmla="*/ 0 h 1702"/>
                <a:gd name="T46" fmla="*/ 0 w 1717"/>
                <a:gd name="T47" fmla="*/ 0 h 1702"/>
                <a:gd name="T48" fmla="*/ 0 w 1717"/>
                <a:gd name="T49" fmla="*/ 0 h 1702"/>
                <a:gd name="T50" fmla="*/ 0 w 1717"/>
                <a:gd name="T51" fmla="*/ 0 h 1702"/>
                <a:gd name="T52" fmla="*/ 0 w 1717"/>
                <a:gd name="T53" fmla="*/ 0 h 1702"/>
                <a:gd name="T54" fmla="*/ 0 w 1717"/>
                <a:gd name="T55" fmla="*/ 0 h 17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17"/>
                <a:gd name="T85" fmla="*/ 0 h 1702"/>
                <a:gd name="T86" fmla="*/ 1717 w 1717"/>
                <a:gd name="T87" fmla="*/ 1702 h 17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17" h="1702">
                  <a:moveTo>
                    <a:pt x="4" y="791"/>
                  </a:moveTo>
                  <a:lnTo>
                    <a:pt x="0" y="0"/>
                  </a:lnTo>
                  <a:lnTo>
                    <a:pt x="165" y="3"/>
                  </a:lnTo>
                  <a:lnTo>
                    <a:pt x="319" y="26"/>
                  </a:lnTo>
                  <a:lnTo>
                    <a:pt x="457" y="56"/>
                  </a:lnTo>
                  <a:lnTo>
                    <a:pt x="604" y="105"/>
                  </a:lnTo>
                  <a:lnTo>
                    <a:pt x="817" y="195"/>
                  </a:lnTo>
                  <a:lnTo>
                    <a:pt x="986" y="300"/>
                  </a:lnTo>
                  <a:lnTo>
                    <a:pt x="1144" y="427"/>
                  </a:lnTo>
                  <a:lnTo>
                    <a:pt x="1301" y="588"/>
                  </a:lnTo>
                  <a:lnTo>
                    <a:pt x="1432" y="761"/>
                  </a:lnTo>
                  <a:lnTo>
                    <a:pt x="1530" y="915"/>
                  </a:lnTo>
                  <a:lnTo>
                    <a:pt x="1609" y="1106"/>
                  </a:lnTo>
                  <a:lnTo>
                    <a:pt x="1665" y="1282"/>
                  </a:lnTo>
                  <a:lnTo>
                    <a:pt x="1702" y="1477"/>
                  </a:lnTo>
                  <a:lnTo>
                    <a:pt x="1714" y="1593"/>
                  </a:lnTo>
                  <a:lnTo>
                    <a:pt x="1717" y="1702"/>
                  </a:lnTo>
                  <a:lnTo>
                    <a:pt x="919" y="1702"/>
                  </a:lnTo>
                  <a:lnTo>
                    <a:pt x="919" y="1593"/>
                  </a:lnTo>
                  <a:lnTo>
                    <a:pt x="885" y="1447"/>
                  </a:lnTo>
                  <a:lnTo>
                    <a:pt x="829" y="1290"/>
                  </a:lnTo>
                  <a:lnTo>
                    <a:pt x="757" y="1177"/>
                  </a:lnTo>
                  <a:lnTo>
                    <a:pt x="649" y="1050"/>
                  </a:lnTo>
                  <a:lnTo>
                    <a:pt x="547" y="967"/>
                  </a:lnTo>
                  <a:lnTo>
                    <a:pt x="416" y="888"/>
                  </a:lnTo>
                  <a:lnTo>
                    <a:pt x="225" y="806"/>
                  </a:lnTo>
                  <a:lnTo>
                    <a:pt x="94" y="787"/>
                  </a:lnTo>
                  <a:lnTo>
                    <a:pt x="4" y="791"/>
                  </a:lnTo>
                  <a:close/>
                </a:path>
              </a:pathLst>
            </a:custGeom>
            <a:gradFill rotWithShape="1">
              <a:gsLst>
                <a:gs pos="0">
                  <a:schemeClr val="hlink"/>
                </a:gs>
                <a:gs pos="100000">
                  <a:schemeClr val="accent1"/>
                </a:gs>
              </a:gsLst>
              <a:path path="rect">
                <a:fillToRect l="50000" t="50000" r="50000" b="50000"/>
              </a:path>
            </a:gradFill>
            <a:ln w="9525">
              <a:solidFill>
                <a:srgbClr val="000000"/>
              </a:solidFill>
              <a:round/>
              <a:headEnd/>
              <a:tailEnd/>
            </a:ln>
          </p:spPr>
          <p:txBody>
            <a:bodyPr/>
            <a:lstStyle/>
            <a:p>
              <a:endParaRPr lang="en-US">
                <a:solidFill>
                  <a:srgbClr val="FFFFFF"/>
                </a:solidFill>
              </a:endParaRPr>
            </a:p>
          </p:txBody>
        </p:sp>
        <p:sp>
          <p:nvSpPr>
            <p:cNvPr id="41996" name="Freeform 9"/>
            <p:cNvSpPr>
              <a:spLocks/>
            </p:cNvSpPr>
            <p:nvPr/>
          </p:nvSpPr>
          <p:spPr bwMode="auto">
            <a:xfrm flipH="1" flipV="1">
              <a:off x="144" y="449"/>
              <a:ext cx="408" cy="366"/>
            </a:xfrm>
            <a:custGeom>
              <a:avLst/>
              <a:gdLst>
                <a:gd name="T0" fmla="*/ 0 w 1717"/>
                <a:gd name="T1" fmla="*/ 0 h 1702"/>
                <a:gd name="T2" fmla="*/ 0 w 1717"/>
                <a:gd name="T3" fmla="*/ 0 h 1702"/>
                <a:gd name="T4" fmla="*/ 0 w 1717"/>
                <a:gd name="T5" fmla="*/ 0 h 1702"/>
                <a:gd name="T6" fmla="*/ 0 w 1717"/>
                <a:gd name="T7" fmla="*/ 0 h 1702"/>
                <a:gd name="T8" fmla="*/ 0 w 1717"/>
                <a:gd name="T9" fmla="*/ 0 h 1702"/>
                <a:gd name="T10" fmla="*/ 0 w 1717"/>
                <a:gd name="T11" fmla="*/ 0 h 1702"/>
                <a:gd name="T12" fmla="*/ 0 w 1717"/>
                <a:gd name="T13" fmla="*/ 0 h 1702"/>
                <a:gd name="T14" fmla="*/ 0 w 1717"/>
                <a:gd name="T15" fmla="*/ 0 h 1702"/>
                <a:gd name="T16" fmla="*/ 0 w 1717"/>
                <a:gd name="T17" fmla="*/ 0 h 1702"/>
                <a:gd name="T18" fmla="*/ 0 w 1717"/>
                <a:gd name="T19" fmla="*/ 0 h 1702"/>
                <a:gd name="T20" fmla="*/ 0 w 1717"/>
                <a:gd name="T21" fmla="*/ 0 h 1702"/>
                <a:gd name="T22" fmla="*/ 0 w 1717"/>
                <a:gd name="T23" fmla="*/ 0 h 1702"/>
                <a:gd name="T24" fmla="*/ 0 w 1717"/>
                <a:gd name="T25" fmla="*/ 0 h 1702"/>
                <a:gd name="T26" fmla="*/ 0 w 1717"/>
                <a:gd name="T27" fmla="*/ 0 h 1702"/>
                <a:gd name="T28" fmla="*/ 0 w 1717"/>
                <a:gd name="T29" fmla="*/ 0 h 1702"/>
                <a:gd name="T30" fmla="*/ 0 w 1717"/>
                <a:gd name="T31" fmla="*/ 0 h 1702"/>
                <a:gd name="T32" fmla="*/ 0 w 1717"/>
                <a:gd name="T33" fmla="*/ 0 h 1702"/>
                <a:gd name="T34" fmla="*/ 0 w 1717"/>
                <a:gd name="T35" fmla="*/ 0 h 1702"/>
                <a:gd name="T36" fmla="*/ 0 w 1717"/>
                <a:gd name="T37" fmla="*/ 0 h 1702"/>
                <a:gd name="T38" fmla="*/ 0 w 1717"/>
                <a:gd name="T39" fmla="*/ 0 h 1702"/>
                <a:gd name="T40" fmla="*/ 0 w 1717"/>
                <a:gd name="T41" fmla="*/ 0 h 1702"/>
                <a:gd name="T42" fmla="*/ 0 w 1717"/>
                <a:gd name="T43" fmla="*/ 0 h 1702"/>
                <a:gd name="T44" fmla="*/ 0 w 1717"/>
                <a:gd name="T45" fmla="*/ 0 h 1702"/>
                <a:gd name="T46" fmla="*/ 0 w 1717"/>
                <a:gd name="T47" fmla="*/ 0 h 1702"/>
                <a:gd name="T48" fmla="*/ 0 w 1717"/>
                <a:gd name="T49" fmla="*/ 0 h 1702"/>
                <a:gd name="T50" fmla="*/ 0 w 1717"/>
                <a:gd name="T51" fmla="*/ 0 h 1702"/>
                <a:gd name="T52" fmla="*/ 0 w 1717"/>
                <a:gd name="T53" fmla="*/ 0 h 1702"/>
                <a:gd name="T54" fmla="*/ 0 w 1717"/>
                <a:gd name="T55" fmla="*/ 0 h 17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17"/>
                <a:gd name="T85" fmla="*/ 0 h 1702"/>
                <a:gd name="T86" fmla="*/ 1717 w 1717"/>
                <a:gd name="T87" fmla="*/ 1702 h 17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17" h="1702">
                  <a:moveTo>
                    <a:pt x="4" y="791"/>
                  </a:moveTo>
                  <a:lnTo>
                    <a:pt x="0" y="0"/>
                  </a:lnTo>
                  <a:lnTo>
                    <a:pt x="165" y="3"/>
                  </a:lnTo>
                  <a:lnTo>
                    <a:pt x="319" y="26"/>
                  </a:lnTo>
                  <a:lnTo>
                    <a:pt x="457" y="56"/>
                  </a:lnTo>
                  <a:lnTo>
                    <a:pt x="604" y="105"/>
                  </a:lnTo>
                  <a:lnTo>
                    <a:pt x="817" y="195"/>
                  </a:lnTo>
                  <a:lnTo>
                    <a:pt x="986" y="300"/>
                  </a:lnTo>
                  <a:lnTo>
                    <a:pt x="1144" y="427"/>
                  </a:lnTo>
                  <a:lnTo>
                    <a:pt x="1301" y="588"/>
                  </a:lnTo>
                  <a:lnTo>
                    <a:pt x="1432" y="761"/>
                  </a:lnTo>
                  <a:lnTo>
                    <a:pt x="1530" y="915"/>
                  </a:lnTo>
                  <a:lnTo>
                    <a:pt x="1609" y="1106"/>
                  </a:lnTo>
                  <a:lnTo>
                    <a:pt x="1665" y="1282"/>
                  </a:lnTo>
                  <a:lnTo>
                    <a:pt x="1702" y="1477"/>
                  </a:lnTo>
                  <a:lnTo>
                    <a:pt x="1714" y="1593"/>
                  </a:lnTo>
                  <a:lnTo>
                    <a:pt x="1717" y="1702"/>
                  </a:lnTo>
                  <a:lnTo>
                    <a:pt x="919" y="1702"/>
                  </a:lnTo>
                  <a:lnTo>
                    <a:pt x="919" y="1593"/>
                  </a:lnTo>
                  <a:lnTo>
                    <a:pt x="885" y="1447"/>
                  </a:lnTo>
                  <a:lnTo>
                    <a:pt x="829" y="1290"/>
                  </a:lnTo>
                  <a:lnTo>
                    <a:pt x="757" y="1177"/>
                  </a:lnTo>
                  <a:lnTo>
                    <a:pt x="649" y="1050"/>
                  </a:lnTo>
                  <a:lnTo>
                    <a:pt x="547" y="967"/>
                  </a:lnTo>
                  <a:lnTo>
                    <a:pt x="416" y="888"/>
                  </a:lnTo>
                  <a:lnTo>
                    <a:pt x="225" y="806"/>
                  </a:lnTo>
                  <a:lnTo>
                    <a:pt x="94" y="787"/>
                  </a:lnTo>
                  <a:lnTo>
                    <a:pt x="4" y="791"/>
                  </a:lnTo>
                  <a:close/>
                </a:path>
              </a:pathLst>
            </a:custGeom>
            <a:gradFill rotWithShape="1">
              <a:gsLst>
                <a:gs pos="0">
                  <a:srgbClr val="FFFF99"/>
                </a:gs>
                <a:gs pos="100000">
                  <a:srgbClr val="FFFF00"/>
                </a:gs>
              </a:gsLst>
              <a:path path="rect">
                <a:fillToRect l="50000" t="50000" r="50000" b="50000"/>
              </a:path>
            </a:gradFill>
            <a:ln w="9525">
              <a:solidFill>
                <a:srgbClr val="000000"/>
              </a:solidFill>
              <a:round/>
              <a:headEnd/>
              <a:tailEnd/>
            </a:ln>
          </p:spPr>
          <p:txBody>
            <a:bodyPr/>
            <a:lstStyle/>
            <a:p>
              <a:endParaRPr lang="en-US">
                <a:solidFill>
                  <a:srgbClr val="FFFFFF"/>
                </a:solidFill>
              </a:endParaRPr>
            </a:p>
          </p:txBody>
        </p:sp>
        <p:sp>
          <p:nvSpPr>
            <p:cNvPr id="41997" name="Oval 10"/>
            <p:cNvSpPr>
              <a:spLocks noChangeArrowheads="1"/>
            </p:cNvSpPr>
            <p:nvPr/>
          </p:nvSpPr>
          <p:spPr bwMode="auto">
            <a:xfrm>
              <a:off x="338" y="249"/>
              <a:ext cx="440" cy="392"/>
            </a:xfrm>
            <a:prstGeom prst="ellipse">
              <a:avLst/>
            </a:prstGeom>
            <a:gradFill rotWithShape="1">
              <a:gsLst>
                <a:gs pos="0">
                  <a:srgbClr val="3399FF"/>
                </a:gs>
                <a:gs pos="100000">
                  <a:srgbClr val="0033CC">
                    <a:alpha val="39000"/>
                  </a:srgbClr>
                </a:gs>
              </a:gsLst>
              <a:path path="shape">
                <a:fillToRect l="50000" t="50000" r="50000" b="50000"/>
              </a:path>
            </a:gradFill>
            <a:ln w="9525">
              <a:solidFill>
                <a:schemeClr val="tx1"/>
              </a:solidFill>
              <a:round/>
              <a:headEnd/>
              <a:tailEnd/>
            </a:ln>
          </p:spPr>
          <p:txBody>
            <a:bodyPr wrap="none" anchor="ctr"/>
            <a:lstStyle/>
            <a:p>
              <a:endParaRPr lang="en-US">
                <a:solidFill>
                  <a:srgbClr val="FFFFFF"/>
                </a:solidFill>
              </a:endParaRPr>
            </a:p>
          </p:txBody>
        </p:sp>
        <p:sp>
          <p:nvSpPr>
            <p:cNvPr id="41998" name="Freeform 11"/>
            <p:cNvSpPr>
              <a:spLocks/>
            </p:cNvSpPr>
            <p:nvPr/>
          </p:nvSpPr>
          <p:spPr bwMode="auto">
            <a:xfrm flipH="1">
              <a:off x="144" y="86"/>
              <a:ext cx="408" cy="372"/>
            </a:xfrm>
            <a:custGeom>
              <a:avLst/>
              <a:gdLst>
                <a:gd name="T0" fmla="*/ 0 w 1717"/>
                <a:gd name="T1" fmla="*/ 0 h 1702"/>
                <a:gd name="T2" fmla="*/ 0 w 1717"/>
                <a:gd name="T3" fmla="*/ 0 h 1702"/>
                <a:gd name="T4" fmla="*/ 0 w 1717"/>
                <a:gd name="T5" fmla="*/ 0 h 1702"/>
                <a:gd name="T6" fmla="*/ 0 w 1717"/>
                <a:gd name="T7" fmla="*/ 0 h 1702"/>
                <a:gd name="T8" fmla="*/ 0 w 1717"/>
                <a:gd name="T9" fmla="*/ 0 h 1702"/>
                <a:gd name="T10" fmla="*/ 0 w 1717"/>
                <a:gd name="T11" fmla="*/ 0 h 1702"/>
                <a:gd name="T12" fmla="*/ 0 w 1717"/>
                <a:gd name="T13" fmla="*/ 0 h 1702"/>
                <a:gd name="T14" fmla="*/ 0 w 1717"/>
                <a:gd name="T15" fmla="*/ 0 h 1702"/>
                <a:gd name="T16" fmla="*/ 0 w 1717"/>
                <a:gd name="T17" fmla="*/ 0 h 1702"/>
                <a:gd name="T18" fmla="*/ 0 w 1717"/>
                <a:gd name="T19" fmla="*/ 0 h 1702"/>
                <a:gd name="T20" fmla="*/ 0 w 1717"/>
                <a:gd name="T21" fmla="*/ 0 h 1702"/>
                <a:gd name="T22" fmla="*/ 0 w 1717"/>
                <a:gd name="T23" fmla="*/ 0 h 1702"/>
                <a:gd name="T24" fmla="*/ 0 w 1717"/>
                <a:gd name="T25" fmla="*/ 0 h 1702"/>
                <a:gd name="T26" fmla="*/ 0 w 1717"/>
                <a:gd name="T27" fmla="*/ 0 h 1702"/>
                <a:gd name="T28" fmla="*/ 0 w 1717"/>
                <a:gd name="T29" fmla="*/ 0 h 1702"/>
                <a:gd name="T30" fmla="*/ 0 w 1717"/>
                <a:gd name="T31" fmla="*/ 0 h 1702"/>
                <a:gd name="T32" fmla="*/ 0 w 1717"/>
                <a:gd name="T33" fmla="*/ 0 h 1702"/>
                <a:gd name="T34" fmla="*/ 0 w 1717"/>
                <a:gd name="T35" fmla="*/ 0 h 1702"/>
                <a:gd name="T36" fmla="*/ 0 w 1717"/>
                <a:gd name="T37" fmla="*/ 0 h 1702"/>
                <a:gd name="T38" fmla="*/ 0 w 1717"/>
                <a:gd name="T39" fmla="*/ 0 h 1702"/>
                <a:gd name="T40" fmla="*/ 0 w 1717"/>
                <a:gd name="T41" fmla="*/ 0 h 1702"/>
                <a:gd name="T42" fmla="*/ 0 w 1717"/>
                <a:gd name="T43" fmla="*/ 0 h 1702"/>
                <a:gd name="T44" fmla="*/ 0 w 1717"/>
                <a:gd name="T45" fmla="*/ 0 h 1702"/>
                <a:gd name="T46" fmla="*/ 0 w 1717"/>
                <a:gd name="T47" fmla="*/ 0 h 1702"/>
                <a:gd name="T48" fmla="*/ 0 w 1717"/>
                <a:gd name="T49" fmla="*/ 0 h 1702"/>
                <a:gd name="T50" fmla="*/ 0 w 1717"/>
                <a:gd name="T51" fmla="*/ 0 h 1702"/>
                <a:gd name="T52" fmla="*/ 0 w 1717"/>
                <a:gd name="T53" fmla="*/ 0 h 1702"/>
                <a:gd name="T54" fmla="*/ 0 w 1717"/>
                <a:gd name="T55" fmla="*/ 0 h 17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17"/>
                <a:gd name="T85" fmla="*/ 0 h 1702"/>
                <a:gd name="T86" fmla="*/ 1717 w 1717"/>
                <a:gd name="T87" fmla="*/ 1702 h 17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17" h="1702">
                  <a:moveTo>
                    <a:pt x="4" y="791"/>
                  </a:moveTo>
                  <a:lnTo>
                    <a:pt x="0" y="0"/>
                  </a:lnTo>
                  <a:lnTo>
                    <a:pt x="165" y="3"/>
                  </a:lnTo>
                  <a:lnTo>
                    <a:pt x="319" y="26"/>
                  </a:lnTo>
                  <a:lnTo>
                    <a:pt x="457" y="56"/>
                  </a:lnTo>
                  <a:lnTo>
                    <a:pt x="604" y="105"/>
                  </a:lnTo>
                  <a:lnTo>
                    <a:pt x="817" y="195"/>
                  </a:lnTo>
                  <a:lnTo>
                    <a:pt x="986" y="300"/>
                  </a:lnTo>
                  <a:lnTo>
                    <a:pt x="1144" y="427"/>
                  </a:lnTo>
                  <a:lnTo>
                    <a:pt x="1301" y="588"/>
                  </a:lnTo>
                  <a:lnTo>
                    <a:pt x="1432" y="761"/>
                  </a:lnTo>
                  <a:lnTo>
                    <a:pt x="1530" y="915"/>
                  </a:lnTo>
                  <a:lnTo>
                    <a:pt x="1609" y="1106"/>
                  </a:lnTo>
                  <a:lnTo>
                    <a:pt x="1665" y="1282"/>
                  </a:lnTo>
                  <a:lnTo>
                    <a:pt x="1702" y="1477"/>
                  </a:lnTo>
                  <a:lnTo>
                    <a:pt x="1714" y="1593"/>
                  </a:lnTo>
                  <a:lnTo>
                    <a:pt x="1717" y="1702"/>
                  </a:lnTo>
                  <a:lnTo>
                    <a:pt x="919" y="1702"/>
                  </a:lnTo>
                  <a:lnTo>
                    <a:pt x="919" y="1593"/>
                  </a:lnTo>
                  <a:lnTo>
                    <a:pt x="885" y="1447"/>
                  </a:lnTo>
                  <a:lnTo>
                    <a:pt x="829" y="1290"/>
                  </a:lnTo>
                  <a:lnTo>
                    <a:pt x="757" y="1177"/>
                  </a:lnTo>
                  <a:lnTo>
                    <a:pt x="649" y="1050"/>
                  </a:lnTo>
                  <a:lnTo>
                    <a:pt x="547" y="967"/>
                  </a:lnTo>
                  <a:lnTo>
                    <a:pt x="416" y="888"/>
                  </a:lnTo>
                  <a:lnTo>
                    <a:pt x="225" y="806"/>
                  </a:lnTo>
                  <a:lnTo>
                    <a:pt x="94" y="787"/>
                  </a:lnTo>
                  <a:lnTo>
                    <a:pt x="4" y="791"/>
                  </a:lnTo>
                  <a:close/>
                </a:path>
              </a:pathLst>
            </a:custGeom>
            <a:gradFill rotWithShape="1">
              <a:gsLst>
                <a:gs pos="0">
                  <a:srgbClr val="99FF99"/>
                </a:gs>
                <a:gs pos="100000">
                  <a:srgbClr val="33CC33"/>
                </a:gs>
              </a:gsLst>
              <a:path path="rect">
                <a:fillToRect l="50000" t="50000" r="50000" b="50000"/>
              </a:path>
            </a:gradFill>
            <a:ln w="9525">
              <a:solidFill>
                <a:srgbClr val="000000"/>
              </a:solidFill>
              <a:round/>
              <a:headEnd/>
              <a:tailEnd/>
            </a:ln>
          </p:spPr>
          <p:txBody>
            <a:bodyPr/>
            <a:lstStyle/>
            <a:p>
              <a:endParaRPr lang="en-US">
                <a:solidFill>
                  <a:srgbClr val="FFFFFF"/>
                </a:solidFill>
              </a:endParaRPr>
            </a:p>
          </p:txBody>
        </p:sp>
        <p:sp>
          <p:nvSpPr>
            <p:cNvPr id="41999" name="Freeform 12"/>
            <p:cNvSpPr>
              <a:spLocks/>
            </p:cNvSpPr>
            <p:nvPr/>
          </p:nvSpPr>
          <p:spPr bwMode="auto">
            <a:xfrm>
              <a:off x="552" y="85"/>
              <a:ext cx="408" cy="366"/>
            </a:xfrm>
            <a:custGeom>
              <a:avLst/>
              <a:gdLst>
                <a:gd name="T0" fmla="*/ 0 w 1717"/>
                <a:gd name="T1" fmla="*/ 0 h 1702"/>
                <a:gd name="T2" fmla="*/ 0 w 1717"/>
                <a:gd name="T3" fmla="*/ 0 h 1702"/>
                <a:gd name="T4" fmla="*/ 0 w 1717"/>
                <a:gd name="T5" fmla="*/ 0 h 1702"/>
                <a:gd name="T6" fmla="*/ 0 w 1717"/>
                <a:gd name="T7" fmla="*/ 0 h 1702"/>
                <a:gd name="T8" fmla="*/ 0 w 1717"/>
                <a:gd name="T9" fmla="*/ 0 h 1702"/>
                <a:gd name="T10" fmla="*/ 0 w 1717"/>
                <a:gd name="T11" fmla="*/ 0 h 1702"/>
                <a:gd name="T12" fmla="*/ 0 w 1717"/>
                <a:gd name="T13" fmla="*/ 0 h 1702"/>
                <a:gd name="T14" fmla="*/ 0 w 1717"/>
                <a:gd name="T15" fmla="*/ 0 h 1702"/>
                <a:gd name="T16" fmla="*/ 0 w 1717"/>
                <a:gd name="T17" fmla="*/ 0 h 1702"/>
                <a:gd name="T18" fmla="*/ 0 w 1717"/>
                <a:gd name="T19" fmla="*/ 0 h 1702"/>
                <a:gd name="T20" fmla="*/ 0 w 1717"/>
                <a:gd name="T21" fmla="*/ 0 h 1702"/>
                <a:gd name="T22" fmla="*/ 0 w 1717"/>
                <a:gd name="T23" fmla="*/ 0 h 1702"/>
                <a:gd name="T24" fmla="*/ 0 w 1717"/>
                <a:gd name="T25" fmla="*/ 0 h 1702"/>
                <a:gd name="T26" fmla="*/ 0 w 1717"/>
                <a:gd name="T27" fmla="*/ 0 h 1702"/>
                <a:gd name="T28" fmla="*/ 0 w 1717"/>
                <a:gd name="T29" fmla="*/ 0 h 1702"/>
                <a:gd name="T30" fmla="*/ 0 w 1717"/>
                <a:gd name="T31" fmla="*/ 0 h 1702"/>
                <a:gd name="T32" fmla="*/ 0 w 1717"/>
                <a:gd name="T33" fmla="*/ 0 h 1702"/>
                <a:gd name="T34" fmla="*/ 0 w 1717"/>
                <a:gd name="T35" fmla="*/ 0 h 1702"/>
                <a:gd name="T36" fmla="*/ 0 w 1717"/>
                <a:gd name="T37" fmla="*/ 0 h 1702"/>
                <a:gd name="T38" fmla="*/ 0 w 1717"/>
                <a:gd name="T39" fmla="*/ 0 h 1702"/>
                <a:gd name="T40" fmla="*/ 0 w 1717"/>
                <a:gd name="T41" fmla="*/ 0 h 1702"/>
                <a:gd name="T42" fmla="*/ 0 w 1717"/>
                <a:gd name="T43" fmla="*/ 0 h 1702"/>
                <a:gd name="T44" fmla="*/ 0 w 1717"/>
                <a:gd name="T45" fmla="*/ 0 h 1702"/>
                <a:gd name="T46" fmla="*/ 0 w 1717"/>
                <a:gd name="T47" fmla="*/ 0 h 1702"/>
                <a:gd name="T48" fmla="*/ 0 w 1717"/>
                <a:gd name="T49" fmla="*/ 0 h 1702"/>
                <a:gd name="T50" fmla="*/ 0 w 1717"/>
                <a:gd name="T51" fmla="*/ 0 h 1702"/>
                <a:gd name="T52" fmla="*/ 0 w 1717"/>
                <a:gd name="T53" fmla="*/ 0 h 1702"/>
                <a:gd name="T54" fmla="*/ 0 w 1717"/>
                <a:gd name="T55" fmla="*/ 0 h 17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17"/>
                <a:gd name="T85" fmla="*/ 0 h 1702"/>
                <a:gd name="T86" fmla="*/ 1717 w 1717"/>
                <a:gd name="T87" fmla="*/ 1702 h 17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17" h="1702">
                  <a:moveTo>
                    <a:pt x="4" y="791"/>
                  </a:moveTo>
                  <a:lnTo>
                    <a:pt x="0" y="0"/>
                  </a:lnTo>
                  <a:lnTo>
                    <a:pt x="165" y="3"/>
                  </a:lnTo>
                  <a:lnTo>
                    <a:pt x="319" y="26"/>
                  </a:lnTo>
                  <a:lnTo>
                    <a:pt x="457" y="56"/>
                  </a:lnTo>
                  <a:lnTo>
                    <a:pt x="604" y="105"/>
                  </a:lnTo>
                  <a:lnTo>
                    <a:pt x="817" y="195"/>
                  </a:lnTo>
                  <a:lnTo>
                    <a:pt x="986" y="300"/>
                  </a:lnTo>
                  <a:lnTo>
                    <a:pt x="1144" y="427"/>
                  </a:lnTo>
                  <a:lnTo>
                    <a:pt x="1301" y="588"/>
                  </a:lnTo>
                  <a:lnTo>
                    <a:pt x="1432" y="761"/>
                  </a:lnTo>
                  <a:lnTo>
                    <a:pt x="1530" y="915"/>
                  </a:lnTo>
                  <a:lnTo>
                    <a:pt x="1609" y="1106"/>
                  </a:lnTo>
                  <a:lnTo>
                    <a:pt x="1665" y="1282"/>
                  </a:lnTo>
                  <a:lnTo>
                    <a:pt x="1702" y="1477"/>
                  </a:lnTo>
                  <a:lnTo>
                    <a:pt x="1714" y="1593"/>
                  </a:lnTo>
                  <a:lnTo>
                    <a:pt x="1717" y="1702"/>
                  </a:lnTo>
                  <a:lnTo>
                    <a:pt x="919" y="1702"/>
                  </a:lnTo>
                  <a:lnTo>
                    <a:pt x="919" y="1593"/>
                  </a:lnTo>
                  <a:lnTo>
                    <a:pt x="885" y="1447"/>
                  </a:lnTo>
                  <a:lnTo>
                    <a:pt x="829" y="1290"/>
                  </a:lnTo>
                  <a:lnTo>
                    <a:pt x="757" y="1177"/>
                  </a:lnTo>
                  <a:lnTo>
                    <a:pt x="649" y="1050"/>
                  </a:lnTo>
                  <a:lnTo>
                    <a:pt x="547" y="967"/>
                  </a:lnTo>
                  <a:lnTo>
                    <a:pt x="416" y="888"/>
                  </a:lnTo>
                  <a:lnTo>
                    <a:pt x="225" y="806"/>
                  </a:lnTo>
                  <a:lnTo>
                    <a:pt x="94" y="787"/>
                  </a:lnTo>
                  <a:lnTo>
                    <a:pt x="4" y="791"/>
                  </a:lnTo>
                  <a:close/>
                </a:path>
              </a:pathLst>
            </a:custGeom>
            <a:gradFill rotWithShape="1">
              <a:gsLst>
                <a:gs pos="0">
                  <a:srgbClr val="FF71B8"/>
                </a:gs>
                <a:gs pos="100000">
                  <a:srgbClr val="FF0000"/>
                </a:gs>
              </a:gsLst>
              <a:path path="rect">
                <a:fillToRect l="50000" t="50000" r="50000" b="50000"/>
              </a:path>
            </a:gradFill>
            <a:ln w="9525">
              <a:solidFill>
                <a:srgbClr val="000000"/>
              </a:solidFill>
              <a:round/>
              <a:headEnd/>
              <a:tailEnd/>
            </a:ln>
          </p:spPr>
          <p:txBody>
            <a:bodyPr/>
            <a:lstStyle/>
            <a:p>
              <a:endParaRPr lang="en-US">
                <a:solidFill>
                  <a:srgbClr val="FFFFFF"/>
                </a:solidFill>
              </a:endParaRPr>
            </a:p>
          </p:txBody>
        </p:sp>
        <p:sp>
          <p:nvSpPr>
            <p:cNvPr id="42000" name="WordArt 13"/>
            <p:cNvSpPr>
              <a:spLocks noChangeArrowheads="1" noChangeShapeType="1" noTextEdit="1"/>
            </p:cNvSpPr>
            <p:nvPr/>
          </p:nvSpPr>
          <p:spPr bwMode="auto">
            <a:xfrm rot="2429723">
              <a:off x="691" y="224"/>
              <a:ext cx="167" cy="7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Verdana"/>
                  <a:ea typeface="Verdana"/>
                  <a:cs typeface="Verdana"/>
                </a:rPr>
                <a:t>Ask</a:t>
              </a:r>
            </a:p>
          </p:txBody>
        </p:sp>
        <p:sp>
          <p:nvSpPr>
            <p:cNvPr id="42001" name="WordArt 14"/>
            <p:cNvSpPr>
              <a:spLocks noChangeArrowheads="1" noChangeShapeType="1" noTextEdit="1"/>
            </p:cNvSpPr>
            <p:nvPr/>
          </p:nvSpPr>
          <p:spPr bwMode="auto">
            <a:xfrm rot="8117826">
              <a:off x="587" y="609"/>
              <a:ext cx="342" cy="8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Verdana"/>
                  <a:ea typeface="Verdana"/>
                  <a:cs typeface="Verdana"/>
                </a:rPr>
                <a:t>Evaluate</a:t>
              </a:r>
            </a:p>
          </p:txBody>
        </p:sp>
        <p:sp>
          <p:nvSpPr>
            <p:cNvPr id="42002" name="WordArt 15"/>
            <p:cNvSpPr>
              <a:spLocks noChangeArrowheads="1" noChangeShapeType="1" noTextEdit="1"/>
            </p:cNvSpPr>
            <p:nvPr/>
          </p:nvSpPr>
          <p:spPr bwMode="auto">
            <a:xfrm rot="-7906890">
              <a:off x="214" y="622"/>
              <a:ext cx="136" cy="5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Verdana"/>
                  <a:ea typeface="Verdana"/>
                  <a:cs typeface="Verdana"/>
                </a:rPr>
                <a:t>Plan</a:t>
              </a:r>
            </a:p>
          </p:txBody>
        </p:sp>
        <p:sp>
          <p:nvSpPr>
            <p:cNvPr id="42003" name="WordArt 16"/>
            <p:cNvSpPr>
              <a:spLocks noChangeArrowheads="1" noChangeShapeType="1" noTextEdit="1"/>
            </p:cNvSpPr>
            <p:nvPr/>
          </p:nvSpPr>
          <p:spPr bwMode="auto">
            <a:xfrm rot="-2858097">
              <a:off x="154" y="231"/>
              <a:ext cx="394" cy="101"/>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Verdana"/>
                  <a:ea typeface="Verdana"/>
                  <a:cs typeface="Verdana"/>
                </a:rPr>
                <a:t>Propagate</a:t>
              </a:r>
            </a:p>
          </p:txBody>
        </p:sp>
        <p:sp>
          <p:nvSpPr>
            <p:cNvPr id="42004" name="WordArt 17"/>
            <p:cNvSpPr>
              <a:spLocks noChangeArrowheads="1" noChangeShapeType="1" noTextEdit="1"/>
            </p:cNvSpPr>
            <p:nvPr/>
          </p:nvSpPr>
          <p:spPr bwMode="auto">
            <a:xfrm>
              <a:off x="360" y="405"/>
              <a:ext cx="387" cy="93"/>
            </a:xfrm>
            <a:prstGeom prst="rect">
              <a:avLst/>
            </a:prstGeom>
          </p:spPr>
          <p:txBody>
            <a:bodyPr wrap="none" fromWordArt="1">
              <a:prstTxWarp prst="textPlain">
                <a:avLst>
                  <a:gd name="adj" fmla="val 50000"/>
                </a:avLst>
              </a:prstTxWarp>
            </a:bodyPr>
            <a:lstStyle/>
            <a:p>
              <a:pPr algn="ctr"/>
              <a:r>
                <a:rPr lang="en-US" sz="3600" kern="10">
                  <a:ln w="9525">
                    <a:solidFill>
                      <a:srgbClr val="CCCCFF"/>
                    </a:solidFill>
                    <a:round/>
                    <a:headEnd/>
                    <a:tailEnd/>
                  </a:ln>
                  <a:solidFill>
                    <a:srgbClr val="FFFFFF"/>
                  </a:solidFill>
                  <a:latin typeface="Verdana"/>
                  <a:ea typeface="Verdana"/>
                  <a:cs typeface="Verdana"/>
                </a:rPr>
                <a:t>Understand</a:t>
              </a:r>
            </a:p>
          </p:txBody>
        </p:sp>
        <p:sp>
          <p:nvSpPr>
            <p:cNvPr id="42005" name="WordArt 18"/>
            <p:cNvSpPr>
              <a:spLocks noChangeArrowheads="1" noChangeShapeType="1" noTextEdit="1"/>
            </p:cNvSpPr>
            <p:nvPr/>
          </p:nvSpPr>
          <p:spPr bwMode="auto">
            <a:xfrm rot="-7779624">
              <a:off x="292" y="585"/>
              <a:ext cx="108" cy="43"/>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000000"/>
                  </a:solidFill>
                  <a:latin typeface="Verdana"/>
                  <a:ea typeface="Verdana"/>
                  <a:cs typeface="Verdana"/>
                </a:rPr>
                <a:t>I+G</a:t>
              </a:r>
            </a:p>
          </p:txBody>
        </p:sp>
        <p:sp>
          <p:nvSpPr>
            <p:cNvPr id="42006" name="Freeform 19"/>
            <p:cNvSpPr>
              <a:spLocks/>
            </p:cNvSpPr>
            <p:nvPr/>
          </p:nvSpPr>
          <p:spPr bwMode="auto">
            <a:xfrm>
              <a:off x="717" y="117"/>
              <a:ext cx="175" cy="134"/>
            </a:xfrm>
            <a:custGeom>
              <a:avLst/>
              <a:gdLst>
                <a:gd name="T0" fmla="*/ 0 w 522"/>
                <a:gd name="T1" fmla="*/ 0 h 441"/>
                <a:gd name="T2" fmla="*/ 0 w 522"/>
                <a:gd name="T3" fmla="*/ 0 h 441"/>
                <a:gd name="T4" fmla="*/ 0 w 522"/>
                <a:gd name="T5" fmla="*/ 0 h 441"/>
                <a:gd name="T6" fmla="*/ 0 w 522"/>
                <a:gd name="T7" fmla="*/ 0 h 441"/>
                <a:gd name="T8" fmla="*/ 0 60000 65536"/>
                <a:gd name="T9" fmla="*/ 0 60000 65536"/>
                <a:gd name="T10" fmla="*/ 0 60000 65536"/>
                <a:gd name="T11" fmla="*/ 0 60000 65536"/>
                <a:gd name="T12" fmla="*/ 0 w 522"/>
                <a:gd name="T13" fmla="*/ 0 h 441"/>
                <a:gd name="T14" fmla="*/ 522 w 522"/>
                <a:gd name="T15" fmla="*/ 441 h 441"/>
              </a:gdLst>
              <a:ahLst/>
              <a:cxnLst>
                <a:cxn ang="T8">
                  <a:pos x="T0" y="T1"/>
                </a:cxn>
                <a:cxn ang="T9">
                  <a:pos x="T2" y="T3"/>
                </a:cxn>
                <a:cxn ang="T10">
                  <a:pos x="T4" y="T5"/>
                </a:cxn>
                <a:cxn ang="T11">
                  <a:pos x="T6" y="T7"/>
                </a:cxn>
              </a:cxnLst>
              <a:rect l="T12" t="T13" r="T14" b="T15"/>
              <a:pathLst>
                <a:path w="522" h="441">
                  <a:moveTo>
                    <a:pt x="0" y="0"/>
                  </a:moveTo>
                  <a:lnTo>
                    <a:pt x="180" y="99"/>
                  </a:lnTo>
                  <a:lnTo>
                    <a:pt x="405" y="291"/>
                  </a:lnTo>
                  <a:lnTo>
                    <a:pt x="522" y="441"/>
                  </a:lnTo>
                </a:path>
              </a:pathLst>
            </a:custGeom>
            <a:noFill/>
            <a:ln w="19050">
              <a:solidFill>
                <a:schemeClr val="tx1"/>
              </a:solidFill>
              <a:round/>
              <a:headEnd/>
              <a:tailEnd type="triangle" w="lg" len="lg"/>
            </a:ln>
          </p:spPr>
          <p:txBody>
            <a:bodyPr/>
            <a:lstStyle/>
            <a:p>
              <a:endParaRPr lang="en-US">
                <a:solidFill>
                  <a:srgbClr val="FFFFFF"/>
                </a:solidFill>
              </a:endParaRPr>
            </a:p>
          </p:txBody>
        </p:sp>
        <p:sp>
          <p:nvSpPr>
            <p:cNvPr id="42007" name="Freeform 20"/>
            <p:cNvSpPr>
              <a:spLocks/>
            </p:cNvSpPr>
            <p:nvPr/>
          </p:nvSpPr>
          <p:spPr bwMode="auto">
            <a:xfrm rot="-5400000">
              <a:off x="188" y="140"/>
              <a:ext cx="147" cy="146"/>
            </a:xfrm>
            <a:custGeom>
              <a:avLst/>
              <a:gdLst>
                <a:gd name="T0" fmla="*/ 0 w 522"/>
                <a:gd name="T1" fmla="*/ 0 h 441"/>
                <a:gd name="T2" fmla="*/ 0 w 522"/>
                <a:gd name="T3" fmla="*/ 0 h 441"/>
                <a:gd name="T4" fmla="*/ 0 w 522"/>
                <a:gd name="T5" fmla="*/ 0 h 441"/>
                <a:gd name="T6" fmla="*/ 0 w 522"/>
                <a:gd name="T7" fmla="*/ 0 h 441"/>
                <a:gd name="T8" fmla="*/ 0 60000 65536"/>
                <a:gd name="T9" fmla="*/ 0 60000 65536"/>
                <a:gd name="T10" fmla="*/ 0 60000 65536"/>
                <a:gd name="T11" fmla="*/ 0 60000 65536"/>
                <a:gd name="T12" fmla="*/ 0 w 522"/>
                <a:gd name="T13" fmla="*/ 0 h 441"/>
                <a:gd name="T14" fmla="*/ 522 w 522"/>
                <a:gd name="T15" fmla="*/ 441 h 441"/>
              </a:gdLst>
              <a:ahLst/>
              <a:cxnLst>
                <a:cxn ang="T8">
                  <a:pos x="T0" y="T1"/>
                </a:cxn>
                <a:cxn ang="T9">
                  <a:pos x="T2" y="T3"/>
                </a:cxn>
                <a:cxn ang="T10">
                  <a:pos x="T4" y="T5"/>
                </a:cxn>
                <a:cxn ang="T11">
                  <a:pos x="T6" y="T7"/>
                </a:cxn>
              </a:cxnLst>
              <a:rect l="T12" t="T13" r="T14" b="T15"/>
              <a:pathLst>
                <a:path w="522" h="441">
                  <a:moveTo>
                    <a:pt x="0" y="0"/>
                  </a:moveTo>
                  <a:lnTo>
                    <a:pt x="180" y="99"/>
                  </a:lnTo>
                  <a:lnTo>
                    <a:pt x="405" y="291"/>
                  </a:lnTo>
                  <a:lnTo>
                    <a:pt x="522" y="441"/>
                  </a:lnTo>
                </a:path>
              </a:pathLst>
            </a:custGeom>
            <a:noFill/>
            <a:ln w="19050">
              <a:solidFill>
                <a:schemeClr val="tx1"/>
              </a:solidFill>
              <a:round/>
              <a:headEnd/>
              <a:tailEnd type="triangle" w="lg" len="lg"/>
            </a:ln>
          </p:spPr>
          <p:txBody>
            <a:bodyPr/>
            <a:lstStyle/>
            <a:p>
              <a:endParaRPr lang="en-US">
                <a:solidFill>
                  <a:srgbClr val="FFFFFF"/>
                </a:solidFill>
              </a:endParaRPr>
            </a:p>
          </p:txBody>
        </p:sp>
        <p:sp>
          <p:nvSpPr>
            <p:cNvPr id="42008" name="Freeform 21"/>
            <p:cNvSpPr>
              <a:spLocks/>
            </p:cNvSpPr>
            <p:nvPr/>
          </p:nvSpPr>
          <p:spPr bwMode="auto">
            <a:xfrm rot="10800000">
              <a:off x="144" y="528"/>
              <a:ext cx="100" cy="166"/>
            </a:xfrm>
            <a:custGeom>
              <a:avLst/>
              <a:gdLst>
                <a:gd name="T0" fmla="*/ 0 w 522"/>
                <a:gd name="T1" fmla="*/ 0 h 441"/>
                <a:gd name="T2" fmla="*/ 0 w 522"/>
                <a:gd name="T3" fmla="*/ 0 h 441"/>
                <a:gd name="T4" fmla="*/ 0 w 522"/>
                <a:gd name="T5" fmla="*/ 0 h 441"/>
                <a:gd name="T6" fmla="*/ 0 w 522"/>
                <a:gd name="T7" fmla="*/ 0 h 441"/>
                <a:gd name="T8" fmla="*/ 0 60000 65536"/>
                <a:gd name="T9" fmla="*/ 0 60000 65536"/>
                <a:gd name="T10" fmla="*/ 0 60000 65536"/>
                <a:gd name="T11" fmla="*/ 0 60000 65536"/>
                <a:gd name="T12" fmla="*/ 0 w 522"/>
                <a:gd name="T13" fmla="*/ 0 h 441"/>
                <a:gd name="T14" fmla="*/ 522 w 522"/>
                <a:gd name="T15" fmla="*/ 441 h 441"/>
              </a:gdLst>
              <a:ahLst/>
              <a:cxnLst>
                <a:cxn ang="T8">
                  <a:pos x="T0" y="T1"/>
                </a:cxn>
                <a:cxn ang="T9">
                  <a:pos x="T2" y="T3"/>
                </a:cxn>
                <a:cxn ang="T10">
                  <a:pos x="T4" y="T5"/>
                </a:cxn>
                <a:cxn ang="T11">
                  <a:pos x="T6" y="T7"/>
                </a:cxn>
              </a:cxnLst>
              <a:rect l="T12" t="T13" r="T14" b="T15"/>
              <a:pathLst>
                <a:path w="522" h="441">
                  <a:moveTo>
                    <a:pt x="0" y="0"/>
                  </a:moveTo>
                  <a:lnTo>
                    <a:pt x="180" y="99"/>
                  </a:lnTo>
                  <a:lnTo>
                    <a:pt x="405" y="291"/>
                  </a:lnTo>
                  <a:lnTo>
                    <a:pt x="522" y="441"/>
                  </a:lnTo>
                </a:path>
              </a:pathLst>
            </a:custGeom>
            <a:noFill/>
            <a:ln w="19050">
              <a:solidFill>
                <a:schemeClr val="tx1"/>
              </a:solidFill>
              <a:round/>
              <a:headEnd/>
              <a:tailEnd type="triangle" w="lg" len="lg"/>
            </a:ln>
          </p:spPr>
          <p:txBody>
            <a:bodyPr/>
            <a:lstStyle/>
            <a:p>
              <a:endParaRPr lang="en-US">
                <a:solidFill>
                  <a:srgbClr val="FFFFFF"/>
                </a:solidFill>
              </a:endParaRPr>
            </a:p>
          </p:txBody>
        </p:sp>
        <p:sp>
          <p:nvSpPr>
            <p:cNvPr id="42009" name="Freeform 22"/>
            <p:cNvSpPr>
              <a:spLocks/>
            </p:cNvSpPr>
            <p:nvPr/>
          </p:nvSpPr>
          <p:spPr bwMode="auto">
            <a:xfrm rot="5087251">
              <a:off x="791" y="578"/>
              <a:ext cx="155" cy="146"/>
            </a:xfrm>
            <a:custGeom>
              <a:avLst/>
              <a:gdLst>
                <a:gd name="T0" fmla="*/ 0 w 522"/>
                <a:gd name="T1" fmla="*/ 0 h 441"/>
                <a:gd name="T2" fmla="*/ 0 w 522"/>
                <a:gd name="T3" fmla="*/ 0 h 441"/>
                <a:gd name="T4" fmla="*/ 0 w 522"/>
                <a:gd name="T5" fmla="*/ 0 h 441"/>
                <a:gd name="T6" fmla="*/ 0 w 522"/>
                <a:gd name="T7" fmla="*/ 0 h 441"/>
                <a:gd name="T8" fmla="*/ 0 60000 65536"/>
                <a:gd name="T9" fmla="*/ 0 60000 65536"/>
                <a:gd name="T10" fmla="*/ 0 60000 65536"/>
                <a:gd name="T11" fmla="*/ 0 60000 65536"/>
                <a:gd name="T12" fmla="*/ 0 w 522"/>
                <a:gd name="T13" fmla="*/ 0 h 441"/>
                <a:gd name="T14" fmla="*/ 522 w 522"/>
                <a:gd name="T15" fmla="*/ 441 h 441"/>
              </a:gdLst>
              <a:ahLst/>
              <a:cxnLst>
                <a:cxn ang="T8">
                  <a:pos x="T0" y="T1"/>
                </a:cxn>
                <a:cxn ang="T9">
                  <a:pos x="T2" y="T3"/>
                </a:cxn>
                <a:cxn ang="T10">
                  <a:pos x="T4" y="T5"/>
                </a:cxn>
                <a:cxn ang="T11">
                  <a:pos x="T6" y="T7"/>
                </a:cxn>
              </a:cxnLst>
              <a:rect l="T12" t="T13" r="T14" b="T15"/>
              <a:pathLst>
                <a:path w="522" h="441">
                  <a:moveTo>
                    <a:pt x="0" y="0"/>
                  </a:moveTo>
                  <a:lnTo>
                    <a:pt x="180" y="99"/>
                  </a:lnTo>
                  <a:lnTo>
                    <a:pt x="405" y="291"/>
                  </a:lnTo>
                  <a:lnTo>
                    <a:pt x="522" y="441"/>
                  </a:lnTo>
                </a:path>
              </a:pathLst>
            </a:custGeom>
            <a:noFill/>
            <a:ln w="19050">
              <a:solidFill>
                <a:schemeClr val="tx1"/>
              </a:solidFill>
              <a:round/>
              <a:headEnd/>
              <a:tailEnd type="triangle" w="lg" len="lg"/>
            </a:ln>
          </p:spPr>
          <p:txBody>
            <a:bodyPr/>
            <a:lstStyle/>
            <a:p>
              <a:endParaRPr lang="en-US">
                <a:solidFill>
                  <a:srgbClr val="FFFFFF"/>
                </a:solidFill>
              </a:endParaRPr>
            </a:p>
          </p:txBody>
        </p:sp>
        <p:grpSp>
          <p:nvGrpSpPr>
            <p:cNvPr id="42010" name="Group 23"/>
            <p:cNvGrpSpPr>
              <a:grpSpLocks/>
            </p:cNvGrpSpPr>
            <p:nvPr/>
          </p:nvGrpSpPr>
          <p:grpSpPr bwMode="auto">
            <a:xfrm>
              <a:off x="351" y="659"/>
              <a:ext cx="191" cy="129"/>
              <a:chOff x="3984" y="3120"/>
              <a:chExt cx="768" cy="435"/>
            </a:xfrm>
          </p:grpSpPr>
          <p:sp>
            <p:nvSpPr>
              <p:cNvPr id="42011" name="AutoShape 24"/>
              <p:cNvSpPr>
                <a:spLocks noChangeArrowheads="1"/>
              </p:cNvSpPr>
              <p:nvPr/>
            </p:nvSpPr>
            <p:spPr bwMode="auto">
              <a:xfrm>
                <a:off x="3984" y="3120"/>
                <a:ext cx="768" cy="435"/>
              </a:xfrm>
              <a:prstGeom prst="flowChartDecision">
                <a:avLst/>
              </a:prstGeom>
              <a:noFill/>
              <a:ln w="28575" algn="ctr">
                <a:solidFill>
                  <a:srgbClr val="FF3300"/>
                </a:solidFill>
                <a:miter lim="800000"/>
                <a:headEnd/>
                <a:tailEnd/>
              </a:ln>
            </p:spPr>
            <p:txBody>
              <a:bodyPr anchor="ctr">
                <a:spAutoFit/>
              </a:bodyPr>
              <a:lstStyle/>
              <a:p>
                <a:endParaRPr lang="en-US">
                  <a:solidFill>
                    <a:srgbClr val="FFFFFF"/>
                  </a:solidFill>
                </a:endParaRPr>
              </a:p>
            </p:txBody>
          </p:sp>
          <p:sp>
            <p:nvSpPr>
              <p:cNvPr id="42012" name="WordArt 25"/>
              <p:cNvSpPr>
                <a:spLocks noChangeArrowheads="1" noChangeShapeType="1" noTextEdit="1"/>
              </p:cNvSpPr>
              <p:nvPr/>
            </p:nvSpPr>
            <p:spPr bwMode="auto">
              <a:xfrm>
                <a:off x="4080" y="3264"/>
                <a:ext cx="528" cy="144"/>
              </a:xfrm>
              <a:prstGeom prst="rect">
                <a:avLst/>
              </a:prstGeom>
            </p:spPr>
            <p:txBody>
              <a:bodyPr wrap="none" fromWordArt="1">
                <a:prstTxWarp prst="textDeflate">
                  <a:avLst>
                    <a:gd name="adj" fmla="val 0"/>
                  </a:avLst>
                </a:prstTxWarp>
              </a:bodyPr>
              <a:lstStyle/>
              <a:p>
                <a:pPr algn="ctr"/>
                <a:r>
                  <a:rPr lang="en-US" sz="3600" kern="10">
                    <a:ln w="9525">
                      <a:solidFill>
                        <a:srgbClr val="FF0000"/>
                      </a:solidFill>
                      <a:round/>
                      <a:headEnd/>
                      <a:tailEnd/>
                    </a:ln>
                    <a:solidFill>
                      <a:srgbClr val="FF0000"/>
                    </a:solidFill>
                    <a:latin typeface="Tahoma"/>
                    <a:ea typeface="Tahoma"/>
                    <a:cs typeface="Tahoma"/>
                  </a:rPr>
                  <a:t>Check</a:t>
                </a:r>
              </a:p>
            </p:txBody>
          </p:sp>
        </p:grpSp>
      </p:grpSp>
      <p:sp>
        <p:nvSpPr>
          <p:cNvPr id="41990" name="Rectangle 26"/>
          <p:cNvSpPr>
            <a:spLocks noChangeArrowheads="1"/>
          </p:cNvSpPr>
          <p:nvPr/>
        </p:nvSpPr>
        <p:spPr bwMode="auto">
          <a:xfrm>
            <a:off x="2514600" y="4648200"/>
            <a:ext cx="736600" cy="396875"/>
          </a:xfrm>
          <a:prstGeom prst="rect">
            <a:avLst/>
          </a:prstGeom>
          <a:noFill/>
          <a:ln w="9525" algn="ctr">
            <a:noFill/>
            <a:miter lim="800000"/>
            <a:headEnd/>
            <a:tailEnd/>
          </a:ln>
        </p:spPr>
        <p:txBody>
          <a:bodyPr wrap="none">
            <a:spAutoFit/>
          </a:bodyPr>
          <a:lstStyle/>
          <a:p>
            <a:r>
              <a:rPr lang="en-US" sz="2000" b="0">
                <a:solidFill>
                  <a:srgbClr val="FFC215"/>
                </a:solidFill>
                <a:cs typeface="Arial" pitchFamily="34" charset="0"/>
              </a:rPr>
              <a:t>1732</a:t>
            </a:r>
            <a:endParaRPr lang="en-US" sz="2000" b="0" baseline="30000">
              <a:solidFill>
                <a:srgbClr val="FFC215"/>
              </a:solidFill>
              <a:cs typeface="Arial" pitchFamily="34" charset="0"/>
            </a:endParaRPr>
          </a:p>
        </p:txBody>
      </p:sp>
      <p:sp>
        <p:nvSpPr>
          <p:cNvPr id="41991" name="Rectangle 27"/>
          <p:cNvSpPr>
            <a:spLocks noChangeArrowheads="1"/>
          </p:cNvSpPr>
          <p:nvPr/>
        </p:nvSpPr>
        <p:spPr bwMode="auto">
          <a:xfrm>
            <a:off x="5257800" y="2971800"/>
            <a:ext cx="736600" cy="396875"/>
          </a:xfrm>
          <a:prstGeom prst="rect">
            <a:avLst/>
          </a:prstGeom>
          <a:noFill/>
          <a:ln w="9525" algn="ctr">
            <a:noFill/>
            <a:miter lim="800000"/>
            <a:headEnd/>
            <a:tailEnd/>
          </a:ln>
        </p:spPr>
        <p:txBody>
          <a:bodyPr wrap="none">
            <a:spAutoFit/>
          </a:bodyPr>
          <a:lstStyle/>
          <a:p>
            <a:r>
              <a:rPr lang="en-US" sz="2000" b="0">
                <a:solidFill>
                  <a:srgbClr val="FF3300"/>
                </a:solidFill>
                <a:cs typeface="Arial" pitchFamily="34" charset="0"/>
              </a:rPr>
              <a:t>1080</a:t>
            </a:r>
            <a:endParaRPr lang="en-US" sz="2000" b="0" baseline="30000">
              <a:solidFill>
                <a:srgbClr val="FF3300"/>
              </a:solidFill>
              <a:cs typeface="Arial" pitchFamily="34" charset="0"/>
            </a:endParaRPr>
          </a:p>
        </p:txBody>
      </p:sp>
      <p:sp>
        <p:nvSpPr>
          <p:cNvPr id="41992" name="Rectangle 28"/>
          <p:cNvSpPr>
            <a:spLocks noChangeArrowheads="1"/>
          </p:cNvSpPr>
          <p:nvPr/>
        </p:nvSpPr>
        <p:spPr bwMode="auto">
          <a:xfrm>
            <a:off x="1828800" y="2971800"/>
            <a:ext cx="736600" cy="396875"/>
          </a:xfrm>
          <a:prstGeom prst="rect">
            <a:avLst/>
          </a:prstGeom>
          <a:noFill/>
          <a:ln w="9525" algn="ctr">
            <a:noFill/>
            <a:miter lim="800000"/>
            <a:headEnd/>
            <a:tailEnd/>
          </a:ln>
        </p:spPr>
        <p:txBody>
          <a:bodyPr wrap="none">
            <a:spAutoFit/>
          </a:bodyPr>
          <a:lstStyle/>
          <a:p>
            <a:r>
              <a:rPr lang="en-US" sz="2000" b="0">
                <a:solidFill>
                  <a:srgbClr val="FF3300"/>
                </a:solidFill>
                <a:cs typeface="Arial" pitchFamily="34" charset="0"/>
              </a:rPr>
              <a:t>1423</a:t>
            </a:r>
            <a:endParaRPr lang="en-US" sz="2000" b="0" baseline="30000">
              <a:solidFill>
                <a:srgbClr val="FF3300"/>
              </a:solidFill>
              <a:cs typeface="Arial" pitchFamily="34" charset="0"/>
            </a:endParaRPr>
          </a:p>
        </p:txBody>
      </p:sp>
      <p:sp>
        <p:nvSpPr>
          <p:cNvPr id="41993" name="Rectangle 29"/>
          <p:cNvSpPr>
            <a:spLocks noChangeArrowheads="1"/>
          </p:cNvSpPr>
          <p:nvPr/>
        </p:nvSpPr>
        <p:spPr bwMode="auto">
          <a:xfrm>
            <a:off x="8153400" y="4572000"/>
            <a:ext cx="598488" cy="396875"/>
          </a:xfrm>
          <a:prstGeom prst="rect">
            <a:avLst/>
          </a:prstGeom>
          <a:noFill/>
          <a:ln w="9525" algn="ctr">
            <a:noFill/>
            <a:miter lim="800000"/>
            <a:headEnd/>
            <a:tailEnd/>
          </a:ln>
        </p:spPr>
        <p:txBody>
          <a:bodyPr wrap="none">
            <a:spAutoFit/>
          </a:bodyPr>
          <a:lstStyle/>
          <a:p>
            <a:r>
              <a:rPr lang="en-US" sz="2000" b="0">
                <a:solidFill>
                  <a:srgbClr val="FFC215"/>
                </a:solidFill>
                <a:cs typeface="Arial" pitchFamily="34" charset="0"/>
              </a:rPr>
              <a:t>147</a:t>
            </a:r>
            <a:endParaRPr lang="en-US" sz="2000" b="0" baseline="30000">
              <a:solidFill>
                <a:srgbClr val="FFC215"/>
              </a:solidFill>
              <a:cs typeface="Arial" pitchFamily="34" charset="0"/>
            </a:endParaRPr>
          </a:p>
        </p:txBody>
      </p:sp>
    </p:spTree>
    <p:extLst>
      <p:ext uri="{BB962C8B-B14F-4D97-AF65-F5344CB8AC3E}">
        <p14:creationId xmlns:p14="http://schemas.microsoft.com/office/powerpoint/2010/main" val="2530811967"/>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429000" y="253425"/>
            <a:ext cx="2514600" cy="584775"/>
          </a:xfrm>
          <a:prstGeom prst="rect">
            <a:avLst/>
          </a:prstGeom>
          <a:noFill/>
          <a:ln w="9525" algn="ctr">
            <a:noFill/>
            <a:miter lim="800000"/>
            <a:headEnd/>
            <a:tailEnd/>
          </a:ln>
        </p:spPr>
        <p:txBody>
          <a:bodyPr>
            <a:spAutoFit/>
          </a:bodyPr>
          <a:lstStyle/>
          <a:p>
            <a:pPr algn="ctr"/>
            <a:r>
              <a:rPr lang="ur-PK" sz="3200" b="0" dirty="0" smtClean="0">
                <a:solidFill>
                  <a:srgbClr val="FFFFFF"/>
                </a:solidFill>
                <a:latin typeface="Alvi Nastaleeq" pitchFamily="2" charset="-78"/>
                <a:sym typeface="AGA Arabesque" pitchFamily="2" charset="2"/>
              </a:rPr>
              <a:t>بسم الله الرحمن الرحيم</a:t>
            </a:r>
            <a:endParaRPr lang="en-US" sz="3200" b="0" dirty="0">
              <a:solidFill>
                <a:srgbClr val="FFFFFF"/>
              </a:solidFill>
              <a:latin typeface="Alvi Nastaleeq" pitchFamily="2" charset="-78"/>
              <a:sym typeface="AGA Arabesque" pitchFamily="2" charset="2"/>
            </a:endParaRPr>
          </a:p>
        </p:txBody>
      </p:sp>
      <p:sp>
        <p:nvSpPr>
          <p:cNvPr id="9" name="Rectangle 3"/>
          <p:cNvSpPr txBox="1">
            <a:spLocks noChangeArrowheads="1"/>
          </p:cNvSpPr>
          <p:nvPr/>
        </p:nvSpPr>
        <p:spPr bwMode="auto">
          <a:xfrm>
            <a:off x="0" y="3429000"/>
            <a:ext cx="9144000" cy="182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1"/>
                </a:solidFill>
                <a:latin typeface="+mj-lt"/>
                <a:ea typeface="+mj-ea"/>
                <a:cs typeface="+mj-cs"/>
              </a:defRPr>
            </a:lvl1pPr>
            <a:lvl2pPr algn="ctr" rtl="1" eaLnBrk="0" fontAlgn="base" hangingPunct="0">
              <a:spcBef>
                <a:spcPct val="0"/>
              </a:spcBef>
              <a:spcAft>
                <a:spcPct val="0"/>
              </a:spcAft>
              <a:defRPr sz="4000">
                <a:solidFill>
                  <a:schemeClr val="tx1"/>
                </a:solidFill>
                <a:latin typeface="Tahoma" pitchFamily="34" charset="0"/>
                <a:cs typeface="Nafees Web Naskh" pitchFamily="2" charset="-78"/>
              </a:defRPr>
            </a:lvl2pPr>
            <a:lvl3pPr algn="ctr" rtl="1" eaLnBrk="0" fontAlgn="base" hangingPunct="0">
              <a:spcBef>
                <a:spcPct val="0"/>
              </a:spcBef>
              <a:spcAft>
                <a:spcPct val="0"/>
              </a:spcAft>
              <a:defRPr sz="4000">
                <a:solidFill>
                  <a:schemeClr val="tx1"/>
                </a:solidFill>
                <a:latin typeface="Tahoma" pitchFamily="34" charset="0"/>
                <a:cs typeface="Nafees Web Naskh" pitchFamily="2" charset="-78"/>
              </a:defRPr>
            </a:lvl3pPr>
            <a:lvl4pPr algn="ctr" rtl="1" eaLnBrk="0" fontAlgn="base" hangingPunct="0">
              <a:spcBef>
                <a:spcPct val="0"/>
              </a:spcBef>
              <a:spcAft>
                <a:spcPct val="0"/>
              </a:spcAft>
              <a:defRPr sz="4000">
                <a:solidFill>
                  <a:schemeClr val="tx1"/>
                </a:solidFill>
                <a:latin typeface="Tahoma" pitchFamily="34" charset="0"/>
                <a:cs typeface="Nafees Web Naskh" pitchFamily="2" charset="-78"/>
              </a:defRPr>
            </a:lvl4pPr>
            <a:lvl5pPr algn="ctr" rtl="1" eaLnBrk="0" fontAlgn="base" hangingPunct="0">
              <a:spcBef>
                <a:spcPct val="0"/>
              </a:spcBef>
              <a:spcAft>
                <a:spcPct val="0"/>
              </a:spcAft>
              <a:defRPr sz="4000">
                <a:solidFill>
                  <a:schemeClr val="tx1"/>
                </a:solidFill>
                <a:latin typeface="Tahoma" pitchFamily="34" charset="0"/>
                <a:cs typeface="Nafees Web Naskh" pitchFamily="2" charset="-78"/>
              </a:defRPr>
            </a:lvl5pPr>
            <a:lvl6pPr marL="457200" algn="ctr" rtl="1" fontAlgn="base">
              <a:spcBef>
                <a:spcPct val="0"/>
              </a:spcBef>
              <a:spcAft>
                <a:spcPct val="0"/>
              </a:spcAft>
              <a:defRPr sz="4000">
                <a:solidFill>
                  <a:schemeClr val="tx1"/>
                </a:solidFill>
                <a:latin typeface="Tahoma" pitchFamily="34" charset="0"/>
                <a:cs typeface="Nafees Web Naskh" pitchFamily="2" charset="-78"/>
              </a:defRPr>
            </a:lvl6pPr>
            <a:lvl7pPr marL="914400" algn="ctr" rtl="1" fontAlgn="base">
              <a:spcBef>
                <a:spcPct val="0"/>
              </a:spcBef>
              <a:spcAft>
                <a:spcPct val="0"/>
              </a:spcAft>
              <a:defRPr sz="4000">
                <a:solidFill>
                  <a:schemeClr val="tx1"/>
                </a:solidFill>
                <a:latin typeface="Tahoma" pitchFamily="34" charset="0"/>
                <a:cs typeface="Nafees Web Naskh" pitchFamily="2" charset="-78"/>
              </a:defRPr>
            </a:lvl7pPr>
            <a:lvl8pPr marL="1371600" algn="ctr" rtl="1" fontAlgn="base">
              <a:spcBef>
                <a:spcPct val="0"/>
              </a:spcBef>
              <a:spcAft>
                <a:spcPct val="0"/>
              </a:spcAft>
              <a:defRPr sz="4000">
                <a:solidFill>
                  <a:schemeClr val="tx1"/>
                </a:solidFill>
                <a:latin typeface="Tahoma" pitchFamily="34" charset="0"/>
                <a:cs typeface="Nafees Web Naskh" pitchFamily="2" charset="-78"/>
              </a:defRPr>
            </a:lvl8pPr>
            <a:lvl9pPr marL="1828800" algn="ctr" rtl="1" fontAlgn="base">
              <a:spcBef>
                <a:spcPct val="0"/>
              </a:spcBef>
              <a:spcAft>
                <a:spcPct val="0"/>
              </a:spcAft>
              <a:defRPr sz="4000">
                <a:solidFill>
                  <a:schemeClr val="tx1"/>
                </a:solidFill>
                <a:latin typeface="Tahoma" pitchFamily="34" charset="0"/>
                <a:cs typeface="Nafees Web Naskh" pitchFamily="2" charset="-78"/>
              </a:defRPr>
            </a:lvl9pPr>
          </a:lstStyle>
          <a:p>
            <a:pPr eaLnBrk="1" hangingPunct="1"/>
            <a:r>
              <a:rPr lang="en-US" sz="2400" i="1" dirty="0" smtClean="0">
                <a:solidFill>
                  <a:srgbClr val="FFFF00"/>
                </a:solidFill>
                <a:cs typeface="Tahoma" pitchFamily="34" charset="0"/>
              </a:rPr>
              <a:t/>
            </a:r>
            <a:br>
              <a:rPr lang="en-US" sz="2400" i="1" dirty="0" smtClean="0">
                <a:solidFill>
                  <a:srgbClr val="FFFF00"/>
                </a:solidFill>
                <a:cs typeface="Tahoma" pitchFamily="34" charset="0"/>
              </a:rPr>
            </a:br>
            <a:r>
              <a:rPr lang="en-US" sz="4800" dirty="0" smtClean="0">
                <a:solidFill>
                  <a:srgbClr val="FFFF00"/>
                </a:solidFill>
                <a:cs typeface="Tahoma" pitchFamily="34" charset="0"/>
              </a:rPr>
              <a:t>Let’s Understand the Qur’an </a:t>
            </a:r>
            <a:br>
              <a:rPr lang="en-US" sz="4800" dirty="0" smtClean="0">
                <a:solidFill>
                  <a:srgbClr val="FFFF00"/>
                </a:solidFill>
                <a:cs typeface="Tahoma" pitchFamily="34" charset="0"/>
              </a:rPr>
            </a:br>
            <a:r>
              <a:rPr lang="en-US" sz="4800" dirty="0" smtClean="0">
                <a:solidFill>
                  <a:srgbClr val="FFFF00"/>
                </a:solidFill>
                <a:cs typeface="Tahoma" pitchFamily="34" charset="0"/>
              </a:rPr>
              <a:t/>
            </a:r>
            <a:br>
              <a:rPr lang="en-US" sz="4800" dirty="0" smtClean="0">
                <a:solidFill>
                  <a:srgbClr val="FFFF00"/>
                </a:solidFill>
                <a:cs typeface="Tahoma" pitchFamily="34" charset="0"/>
              </a:rPr>
            </a:br>
            <a:r>
              <a:rPr lang="en-US" sz="4800" smtClean="0">
                <a:solidFill>
                  <a:srgbClr val="FFFFFF"/>
                </a:solidFill>
                <a:cs typeface="Tahoma" pitchFamily="34" charset="0"/>
              </a:rPr>
              <a:t>Lesson -4b</a:t>
            </a:r>
            <a:r>
              <a:rPr lang="en-US" sz="4800" dirty="0" smtClean="0">
                <a:solidFill>
                  <a:srgbClr val="FFFFFF"/>
                </a:solidFill>
                <a:cs typeface="Tahoma" pitchFamily="34" charset="0"/>
              </a:rPr>
              <a:t/>
            </a:r>
            <a:br>
              <a:rPr lang="en-US" sz="4800" dirty="0" smtClean="0">
                <a:solidFill>
                  <a:srgbClr val="FFFFFF"/>
                </a:solidFill>
                <a:cs typeface="Tahoma" pitchFamily="34" charset="0"/>
              </a:rPr>
            </a:br>
            <a:r>
              <a:rPr lang="en-US" sz="2800" dirty="0" smtClean="0">
                <a:solidFill>
                  <a:srgbClr val="FFFF00"/>
                </a:solidFill>
                <a:cs typeface="Tahoma" pitchFamily="34" charset="0"/>
              </a:rPr>
              <a:t/>
            </a:r>
            <a:br>
              <a:rPr lang="en-US" sz="2800" dirty="0" smtClean="0">
                <a:solidFill>
                  <a:srgbClr val="FFFF00"/>
                </a:solidFill>
                <a:cs typeface="Tahoma" pitchFamily="34" charset="0"/>
              </a:rPr>
            </a:br>
            <a:r>
              <a:rPr lang="en-US" sz="2800" dirty="0" smtClean="0">
                <a:solidFill>
                  <a:srgbClr val="FFFF00"/>
                </a:solidFill>
                <a:cs typeface="Tahoma" pitchFamily="34" charset="0"/>
              </a:rPr>
              <a:t/>
            </a:r>
            <a:br>
              <a:rPr lang="en-US" sz="2800" dirty="0" smtClean="0">
                <a:solidFill>
                  <a:srgbClr val="FFFF00"/>
                </a:solidFill>
                <a:cs typeface="Tahoma" pitchFamily="34" charset="0"/>
              </a:rPr>
            </a:br>
            <a:endParaRPr lang="en-US" dirty="0" smtClean="0">
              <a:solidFill>
                <a:srgbClr val="FFFF00"/>
              </a:solidFill>
              <a:cs typeface="Tahoma" pitchFamily="34" charset="0"/>
            </a:endParaRPr>
          </a:p>
        </p:txBody>
      </p:sp>
    </p:spTree>
    <p:extLst>
      <p:ext uri="{BB962C8B-B14F-4D97-AF65-F5344CB8AC3E}">
        <p14:creationId xmlns:p14="http://schemas.microsoft.com/office/powerpoint/2010/main" val="24021928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609600"/>
            <a:ext cx="8229600" cy="1143000"/>
          </a:xfrm>
        </p:spPr>
        <p:txBody>
          <a:bodyPr/>
          <a:lstStyle/>
          <a:p>
            <a:pPr algn="l" eaLnBrk="1" hangingPunct="1"/>
            <a:r>
              <a:rPr lang="ur-PK" sz="9600" smtClean="0">
                <a:cs typeface="Alvi Nastaleeq" pitchFamily="2" charset="-78"/>
              </a:rPr>
              <a:t>قواعد</a:t>
            </a:r>
            <a:r>
              <a:rPr lang="ur-PK" sz="8800" smtClean="0"/>
              <a:t> – </a:t>
            </a:r>
            <a:r>
              <a:rPr lang="en-US" sz="8800" smtClean="0"/>
              <a:t>Grammar</a:t>
            </a:r>
          </a:p>
        </p:txBody>
      </p:sp>
      <p:pic>
        <p:nvPicPr>
          <p:cNvPr id="43011" name="Picture 3" descr="j0252349"/>
          <p:cNvPicPr>
            <a:picLocks noChangeAspect="1" noChangeArrowheads="1"/>
          </p:cNvPicPr>
          <p:nvPr/>
        </p:nvPicPr>
        <p:blipFill>
          <a:blip r:embed="rId3" cstate="print"/>
          <a:srcRect/>
          <a:stretch>
            <a:fillRect/>
          </a:stretch>
        </p:blipFill>
        <p:spPr bwMode="auto">
          <a:xfrm rot="6063666" flipV="1">
            <a:off x="1794669" y="2667794"/>
            <a:ext cx="5129213" cy="3121025"/>
          </a:xfrm>
          <a:prstGeom prst="rect">
            <a:avLst/>
          </a:prstGeom>
          <a:noFill/>
          <a:ln w="9525">
            <a:noFill/>
            <a:miter lim="800000"/>
            <a:headEnd/>
            <a:tailEnd/>
          </a:ln>
        </p:spPr>
      </p:pic>
    </p:spTree>
    <p:extLst>
      <p:ext uri="{BB962C8B-B14F-4D97-AF65-F5344CB8AC3E}">
        <p14:creationId xmlns:p14="http://schemas.microsoft.com/office/powerpoint/2010/main" val="36741369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1143000"/>
          </a:xfrm>
          <a:noFill/>
        </p:spPr>
        <p:txBody>
          <a:bodyPr/>
          <a:lstStyle/>
          <a:p>
            <a:pPr rtl="0"/>
            <a:r>
              <a:rPr lang="en-US" dirty="0" smtClean="0">
                <a:cs typeface="Tahoma" pitchFamily="34" charset="0"/>
              </a:rPr>
              <a:t>Use TPI</a:t>
            </a:r>
            <a:br>
              <a:rPr lang="en-US" dirty="0" smtClean="0">
                <a:cs typeface="Tahoma" pitchFamily="34" charset="0"/>
              </a:rPr>
            </a:br>
            <a:r>
              <a:rPr lang="en-US" sz="3200" b="0" dirty="0" smtClean="0">
                <a:cs typeface="Tahoma" pitchFamily="34" charset="0"/>
              </a:rPr>
              <a:t>(Total Physical Interaction)</a:t>
            </a:r>
            <a:endParaRPr lang="en-US" b="0" dirty="0" smtClean="0">
              <a:latin typeface="Nafees Nastaleeq v1.01" pitchFamily="2" charset="-78"/>
              <a:cs typeface="Nafees Nastaleeq v1.01" pitchFamily="2" charset="-78"/>
            </a:endParaRPr>
          </a:p>
        </p:txBody>
      </p:sp>
      <p:sp>
        <p:nvSpPr>
          <p:cNvPr id="8195" name="Rectangle 3"/>
          <p:cNvSpPr>
            <a:spLocks noGrp="1" noChangeArrowheads="1"/>
          </p:cNvSpPr>
          <p:nvPr>
            <p:ph idx="1"/>
          </p:nvPr>
        </p:nvSpPr>
        <p:spPr>
          <a:xfrm>
            <a:off x="685800" y="1793875"/>
            <a:ext cx="8229600" cy="4530725"/>
          </a:xfrm>
        </p:spPr>
        <p:txBody>
          <a:bodyPr/>
          <a:lstStyle/>
          <a:p>
            <a:pPr marL="635000" indent="-635000" algn="l" rtl="0">
              <a:lnSpc>
                <a:spcPct val="90000"/>
              </a:lnSpc>
              <a:spcBef>
                <a:spcPct val="60000"/>
              </a:spcBef>
              <a:buFont typeface="Wingdings" pitchFamily="2" charset="2"/>
              <a:buChar char="ü"/>
            </a:pPr>
            <a:r>
              <a:rPr lang="en-US" b="1" dirty="0" smtClean="0">
                <a:cs typeface="Tahoma" pitchFamily="34" charset="0"/>
              </a:rPr>
              <a:t>Hear it</a:t>
            </a:r>
          </a:p>
          <a:p>
            <a:pPr marL="635000" indent="-635000" algn="l" rtl="0">
              <a:lnSpc>
                <a:spcPct val="90000"/>
              </a:lnSpc>
              <a:spcBef>
                <a:spcPct val="60000"/>
              </a:spcBef>
              <a:buFont typeface="Wingdings" pitchFamily="2" charset="2"/>
              <a:buChar char="ü"/>
            </a:pPr>
            <a:r>
              <a:rPr lang="en-US" b="1" dirty="0" smtClean="0">
                <a:cs typeface="Tahoma" pitchFamily="34" charset="0"/>
              </a:rPr>
              <a:t>See it</a:t>
            </a:r>
          </a:p>
          <a:p>
            <a:pPr marL="635000" indent="-635000" algn="l" rtl="0">
              <a:lnSpc>
                <a:spcPct val="90000"/>
              </a:lnSpc>
              <a:spcBef>
                <a:spcPct val="60000"/>
              </a:spcBef>
              <a:buFont typeface="Wingdings" pitchFamily="2" charset="2"/>
              <a:buChar char="ü"/>
            </a:pPr>
            <a:r>
              <a:rPr lang="en-US" b="1" dirty="0" smtClean="0">
                <a:cs typeface="Tahoma" pitchFamily="34" charset="0"/>
              </a:rPr>
              <a:t>Think it</a:t>
            </a:r>
          </a:p>
          <a:p>
            <a:pPr marL="635000" indent="-635000" algn="l" rtl="0">
              <a:lnSpc>
                <a:spcPct val="90000"/>
              </a:lnSpc>
              <a:spcBef>
                <a:spcPct val="60000"/>
              </a:spcBef>
              <a:buFont typeface="Wingdings" pitchFamily="2" charset="2"/>
              <a:buChar char="ü"/>
            </a:pPr>
            <a:r>
              <a:rPr lang="en-US" b="1" dirty="0" smtClean="0">
                <a:cs typeface="Tahoma" pitchFamily="34" charset="0"/>
              </a:rPr>
              <a:t>Say it </a:t>
            </a:r>
          </a:p>
          <a:p>
            <a:pPr marL="635000" indent="-635000" algn="l" rtl="0">
              <a:lnSpc>
                <a:spcPct val="90000"/>
              </a:lnSpc>
              <a:spcBef>
                <a:spcPct val="60000"/>
              </a:spcBef>
              <a:buFont typeface="Wingdings" pitchFamily="2" charset="2"/>
              <a:buChar char="ü"/>
            </a:pPr>
            <a:r>
              <a:rPr lang="en-US" b="1" dirty="0" smtClean="0">
                <a:cs typeface="Tahoma" pitchFamily="34" charset="0"/>
              </a:rPr>
              <a:t>Show it</a:t>
            </a:r>
          </a:p>
          <a:p>
            <a:pPr marL="635000" indent="-635000" algn="l" rtl="0">
              <a:lnSpc>
                <a:spcPct val="90000"/>
              </a:lnSpc>
              <a:spcBef>
                <a:spcPct val="60000"/>
              </a:spcBef>
              <a:buFont typeface="Wingdings" pitchFamily="2" charset="2"/>
              <a:buChar char="ü"/>
            </a:pPr>
            <a:r>
              <a:rPr lang="en-US" b="1" dirty="0" smtClean="0">
                <a:cs typeface="Tahoma" pitchFamily="34" charset="0"/>
              </a:rPr>
              <a:t>Do it will love &amp; enthusiasm </a:t>
            </a:r>
          </a:p>
        </p:txBody>
      </p:sp>
    </p:spTree>
    <p:extLst>
      <p:ext uri="{BB962C8B-B14F-4D97-AF65-F5344CB8AC3E}">
        <p14:creationId xmlns:p14="http://schemas.microsoft.com/office/powerpoint/2010/main" val="54620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3"/>
          <p:cNvSpPr>
            <a:spLocks noChangeArrowheads="1"/>
          </p:cNvSpPr>
          <p:nvPr/>
        </p:nvSpPr>
        <p:spPr bwMode="auto">
          <a:xfrm>
            <a:off x="228600" y="2057400"/>
            <a:ext cx="4191000" cy="2514600"/>
          </a:xfrm>
          <a:prstGeom prst="irregularSeal1">
            <a:avLst/>
          </a:prstGeom>
          <a:solidFill>
            <a:srgbClr val="FF0000"/>
          </a:solidFill>
          <a:ln w="25400" algn="ctr">
            <a:noFill/>
            <a:miter lim="800000"/>
            <a:headEnd/>
            <a:tailEnd/>
          </a:ln>
        </p:spPr>
        <p:txBody>
          <a:bodyPr anchor="ctr">
            <a:spAutoFit/>
          </a:bodyPr>
          <a:lstStyle/>
          <a:p>
            <a:endParaRPr lang="en-US">
              <a:solidFill>
                <a:srgbClr val="FFFFFF"/>
              </a:solidFill>
            </a:endParaRPr>
          </a:p>
        </p:txBody>
      </p:sp>
      <p:sp>
        <p:nvSpPr>
          <p:cNvPr id="2163716" name="Text Box 4"/>
          <p:cNvSpPr txBox="1">
            <a:spLocks noChangeArrowheads="1"/>
          </p:cNvSpPr>
          <p:nvPr/>
        </p:nvSpPr>
        <p:spPr bwMode="auto">
          <a:xfrm>
            <a:off x="685800" y="2667000"/>
            <a:ext cx="3260725" cy="854075"/>
          </a:xfrm>
          <a:prstGeom prst="rect">
            <a:avLst/>
          </a:prstGeom>
          <a:noFill/>
          <a:ln w="19050" algn="ctr">
            <a:noFill/>
            <a:miter lim="800000"/>
            <a:headEnd/>
            <a:tailEnd/>
          </a:ln>
          <a:effectLst/>
        </p:spPr>
        <p:txBody>
          <a:bodyPr>
            <a:spAutoFit/>
          </a:bodyPr>
          <a:lstStyle/>
          <a:p>
            <a:pPr algn="ctr" rtl="1">
              <a:spcBef>
                <a:spcPct val="0"/>
              </a:spcBef>
              <a:defRPr/>
            </a:pPr>
            <a:endParaRPr lang="ar-SA" sz="600">
              <a:solidFill>
                <a:srgbClr val="FFFFFF"/>
              </a:solidFill>
              <a:effectLst>
                <a:outerShdw blurRad="38100" dist="38100" dir="2700000" algn="tl">
                  <a:srgbClr val="000080"/>
                </a:outerShdw>
              </a:effectLst>
              <a:latin typeface="Nafees Web Naskh" pitchFamily="2" charset="-78"/>
              <a:cs typeface="Nafees Web Naskh" pitchFamily="2" charset="-78"/>
            </a:endParaRPr>
          </a:p>
          <a:p>
            <a:pPr algn="ctr" rtl="1">
              <a:spcBef>
                <a:spcPct val="0"/>
              </a:spcBef>
              <a:defRPr/>
            </a:pPr>
            <a:r>
              <a:rPr lang="ur-PK" sz="4400" b="0">
                <a:solidFill>
                  <a:srgbClr val="FFFFFF"/>
                </a:solidFill>
                <a:effectLst>
                  <a:outerShdw blurRad="38100" dist="38100" dir="2700000" algn="tl">
                    <a:srgbClr val="000080"/>
                  </a:outerShdw>
                </a:effectLst>
                <a:cs typeface="Tahoma" pitchFamily="34" charset="0"/>
              </a:rPr>
              <a:t> </a:t>
            </a:r>
            <a:r>
              <a:rPr lang="en-US" sz="4400" b="0">
                <a:solidFill>
                  <a:srgbClr val="FFFFFF"/>
                </a:solidFill>
                <a:effectLst>
                  <a:outerShdw blurRad="38100" dist="38100" dir="2700000" algn="tl">
                    <a:srgbClr val="000080"/>
                  </a:outerShdw>
                </a:effectLst>
                <a:cs typeface="Tahoma" pitchFamily="34" charset="0"/>
              </a:rPr>
              <a:t>1295 Times</a:t>
            </a:r>
            <a:endParaRPr lang="ur-PK" sz="4400" b="0">
              <a:solidFill>
                <a:srgbClr val="FFFFFF"/>
              </a:solidFill>
              <a:effectLst>
                <a:outerShdw blurRad="38100" dist="38100" dir="2700000" algn="tl">
                  <a:srgbClr val="000080"/>
                </a:outerShdw>
              </a:effectLst>
              <a:cs typeface="Tahoma" pitchFamily="34" charset="0"/>
            </a:endParaRPr>
          </a:p>
        </p:txBody>
      </p:sp>
      <p:pic>
        <p:nvPicPr>
          <p:cNvPr id="45060" name="Picture 25" descr="j0252349"/>
          <p:cNvPicPr>
            <a:picLocks noChangeAspect="1" noChangeArrowheads="1"/>
          </p:cNvPicPr>
          <p:nvPr/>
        </p:nvPicPr>
        <p:blipFill>
          <a:blip r:embed="rId3" cstate="print"/>
          <a:srcRect/>
          <a:stretch>
            <a:fillRect/>
          </a:stretch>
        </p:blipFill>
        <p:spPr bwMode="auto">
          <a:xfrm rot="6063666" flipV="1">
            <a:off x="873125" y="498475"/>
            <a:ext cx="990600" cy="603250"/>
          </a:xfrm>
          <a:prstGeom prst="rect">
            <a:avLst/>
          </a:prstGeom>
          <a:noFill/>
          <a:ln w="9525">
            <a:noFill/>
            <a:miter lim="800000"/>
            <a:headEnd/>
            <a:tailEnd/>
          </a:ln>
        </p:spPr>
      </p:pic>
      <p:graphicFrame>
        <p:nvGraphicFramePr>
          <p:cNvPr id="66603" name="Group 43"/>
          <p:cNvGraphicFramePr>
            <a:graphicFrameLocks noGrp="1"/>
          </p:cNvGraphicFramePr>
          <p:nvPr>
            <p:ph/>
          </p:nvPr>
        </p:nvGraphicFramePr>
        <p:xfrm>
          <a:off x="4419600" y="198438"/>
          <a:ext cx="3200400" cy="6583680"/>
        </p:xfrm>
        <a:graphic>
          <a:graphicData uri="http://schemas.openxmlformats.org/drawingml/2006/table">
            <a:tbl>
              <a:tblPr/>
              <a:tblGrid>
                <a:gridCol w="1828800"/>
                <a:gridCol w="1371600"/>
              </a:tblGrid>
              <a:tr h="9763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homa" pitchFamily="34" charset="0"/>
                        </a:rPr>
                        <a:t>He</a:t>
                      </a:r>
                      <a:endParaRPr kumimoji="0" lang="ar-SA" sz="40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homa" pitchFamily="34" charset="0"/>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Tajweed" pitchFamily="2" charset="-78"/>
                        </a:rPr>
                        <a:t>هُوَ</a:t>
                      </a:r>
                      <a:endParaRPr kumimoji="0" lang="ar-SA" sz="66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747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Tahoma" pitchFamily="34" charset="0"/>
                        </a:rPr>
                        <a:t>They</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FFFF00"/>
                          </a:solidFill>
                          <a:effectLst>
                            <a:outerShdw blurRad="38100" dist="38100" dir="2700000" algn="tl">
                              <a:srgbClr val="000000"/>
                            </a:outerShdw>
                          </a:effectLst>
                          <a:latin typeface="Arial" pitchFamily="34" charset="0"/>
                          <a:cs typeface="Tajweed" pitchFamily="2" charset="-78"/>
                        </a:rPr>
                        <a:t>هُمْ</a:t>
                      </a:r>
                      <a:endParaRPr kumimoji="0" lang="en-US" sz="6600" b="0" i="0" u="none" strike="noStrike" cap="none" normalizeH="0" baseline="0" dirty="0" smtClean="0">
                        <a:ln>
                          <a:noFill/>
                        </a:ln>
                        <a:solidFill>
                          <a:srgbClr val="FFFF00"/>
                        </a:solidFill>
                        <a:effectLst>
                          <a:outerShdw blurRad="38100" dist="38100" dir="2700000" algn="tl">
                            <a:srgbClr val="000000"/>
                          </a:outerShdw>
                        </a:effectLst>
                        <a:latin typeface="Arial" pitchFamily="34" charset="0"/>
                        <a:cs typeface="Tajweed" pitchFamily="2" charset="-78"/>
                      </a:endParaRPr>
                    </a:p>
                  </a:txBody>
                  <a:tcPr anchor="b"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763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Tahoma" pitchFamily="34" charset="0"/>
                        </a:rPr>
                        <a:t>You</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Tajweed" pitchFamily="2" charset="-78"/>
                        </a:rPr>
                        <a:t>أَنْتَ</a:t>
                      </a:r>
                      <a:endParaRPr kumimoji="0" lang="en-US" sz="66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Tajweed" pitchFamily="2" charset="-7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747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Tahoma" pitchFamily="34" charset="0"/>
                        </a:rPr>
                        <a:t>You all</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Tajweed" pitchFamily="2" charset="-78"/>
                        </a:rPr>
                        <a:t>أَنْتُمْ</a:t>
                      </a:r>
                      <a:endParaRPr kumimoji="0" lang="en-US" sz="66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Tajweed" pitchFamily="2" charset="-7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r>
              <a:tr h="9763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Tahoma" pitchFamily="34" charset="0"/>
                        </a:rPr>
                        <a:t>I</a:t>
                      </a: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Tajweed" pitchFamily="2" charset="-78"/>
                        </a:rPr>
                        <a:t>أَنَا</a:t>
                      </a:r>
                      <a:endParaRPr kumimoji="0" lang="en-US" sz="6600" b="0" i="0" u="none" strike="noStrike" cap="none" normalizeH="0" baseline="0" smtClean="0">
                        <a:ln>
                          <a:noFill/>
                        </a:ln>
                        <a:solidFill>
                          <a:srgbClr val="FFFF00"/>
                        </a:solidFill>
                        <a:effectLst>
                          <a:outerShdw blurRad="38100" dist="38100" dir="2700000" algn="tl">
                            <a:srgbClr val="000000"/>
                          </a:outerShdw>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r>
              <a:tr h="9747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homa" pitchFamily="34" charset="0"/>
                        </a:rPr>
                        <a:t>We</a:t>
                      </a: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FFFF00"/>
                          </a:solidFill>
                          <a:effectLst>
                            <a:outerShdw blurRad="38100" dist="38100" dir="2700000" algn="tl">
                              <a:srgbClr val="000000"/>
                            </a:outerShdw>
                          </a:effectLst>
                          <a:latin typeface="Arial" pitchFamily="34" charset="0"/>
                          <a:cs typeface="Tajweed" pitchFamily="2" charset="-78"/>
                        </a:rPr>
                        <a:t>نَحْنُ</a:t>
                      </a:r>
                      <a:endParaRPr kumimoji="0" lang="en-US" sz="6600" b="0" i="0" u="none" strike="noStrike" cap="none" normalizeH="0" baseline="0" dirty="0" smtClean="0">
                        <a:ln>
                          <a:noFill/>
                        </a:ln>
                        <a:solidFill>
                          <a:srgbClr val="FFFF00"/>
                        </a:solidFill>
                        <a:effectLst>
                          <a:outerShdw blurRad="38100" dist="38100" dir="2700000" algn="tl">
                            <a:srgbClr val="000000"/>
                          </a:outerShdw>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r>
            </a:tbl>
          </a:graphicData>
        </a:graphic>
      </p:graphicFrame>
    </p:spTree>
    <p:extLst>
      <p:ext uri="{BB962C8B-B14F-4D97-AF65-F5344CB8AC3E}">
        <p14:creationId xmlns:p14="http://schemas.microsoft.com/office/powerpoint/2010/main" val="1828969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2" name="Picture 22" descr="Image039"/>
          <p:cNvPicPr>
            <a:picLocks noChangeAspect="1" noChangeArrowheads="1"/>
          </p:cNvPicPr>
          <p:nvPr/>
        </p:nvPicPr>
        <p:blipFill>
          <a:blip r:embed="rId3" cstate="print"/>
          <a:srcRect/>
          <a:stretch>
            <a:fillRect/>
          </a:stretch>
        </p:blipFill>
        <p:spPr bwMode="auto">
          <a:xfrm>
            <a:off x="3429000" y="1219200"/>
            <a:ext cx="1190625" cy="1101725"/>
          </a:xfrm>
          <a:prstGeom prst="rect">
            <a:avLst/>
          </a:prstGeom>
          <a:noFill/>
          <a:ln w="9525">
            <a:noFill/>
            <a:miter lim="800000"/>
            <a:headEnd/>
            <a:tailEnd/>
          </a:ln>
        </p:spPr>
      </p:pic>
      <p:pic>
        <p:nvPicPr>
          <p:cNvPr id="46083" name="Picture 23" descr="Image038"/>
          <p:cNvPicPr>
            <a:picLocks noChangeAspect="1" noChangeArrowheads="1"/>
          </p:cNvPicPr>
          <p:nvPr/>
        </p:nvPicPr>
        <p:blipFill>
          <a:blip r:embed="rId4" cstate="print"/>
          <a:srcRect/>
          <a:stretch>
            <a:fillRect/>
          </a:stretch>
        </p:blipFill>
        <p:spPr bwMode="auto">
          <a:xfrm>
            <a:off x="3429000" y="0"/>
            <a:ext cx="1176338" cy="1190625"/>
          </a:xfrm>
          <a:prstGeom prst="rect">
            <a:avLst/>
          </a:prstGeom>
          <a:noFill/>
          <a:ln w="9525">
            <a:noFill/>
            <a:miter lim="800000"/>
            <a:headEnd/>
            <a:tailEnd/>
          </a:ln>
        </p:spPr>
      </p:pic>
      <p:pic>
        <p:nvPicPr>
          <p:cNvPr id="46084" name="Picture 24" descr="Image040"/>
          <p:cNvPicPr>
            <a:picLocks noChangeAspect="1" noChangeArrowheads="1"/>
          </p:cNvPicPr>
          <p:nvPr/>
        </p:nvPicPr>
        <p:blipFill>
          <a:blip r:embed="rId5" cstate="print"/>
          <a:srcRect/>
          <a:stretch>
            <a:fillRect/>
          </a:stretch>
        </p:blipFill>
        <p:spPr bwMode="auto">
          <a:xfrm>
            <a:off x="1981200" y="1524000"/>
            <a:ext cx="1041400" cy="1528763"/>
          </a:xfrm>
          <a:prstGeom prst="rect">
            <a:avLst/>
          </a:prstGeom>
          <a:noFill/>
          <a:ln w="9525">
            <a:noFill/>
            <a:miter lim="800000"/>
            <a:headEnd/>
            <a:tailEnd/>
          </a:ln>
        </p:spPr>
      </p:pic>
      <p:pic>
        <p:nvPicPr>
          <p:cNvPr id="46085" name="Picture 25" descr="Image041"/>
          <p:cNvPicPr>
            <a:picLocks noChangeAspect="1" noChangeArrowheads="1"/>
          </p:cNvPicPr>
          <p:nvPr/>
        </p:nvPicPr>
        <p:blipFill>
          <a:blip r:embed="rId6" cstate="print"/>
          <a:srcRect/>
          <a:stretch>
            <a:fillRect/>
          </a:stretch>
        </p:blipFill>
        <p:spPr bwMode="auto">
          <a:xfrm>
            <a:off x="1981200" y="3276600"/>
            <a:ext cx="1095375" cy="1524000"/>
          </a:xfrm>
          <a:prstGeom prst="rect">
            <a:avLst/>
          </a:prstGeom>
          <a:noFill/>
          <a:ln w="9525">
            <a:noFill/>
            <a:miter lim="800000"/>
            <a:headEnd/>
            <a:tailEnd/>
          </a:ln>
        </p:spPr>
      </p:pic>
      <p:pic>
        <p:nvPicPr>
          <p:cNvPr id="46086" name="Picture 26" descr="Image043"/>
          <p:cNvPicPr>
            <a:picLocks noChangeAspect="1" noChangeArrowheads="1"/>
          </p:cNvPicPr>
          <p:nvPr/>
        </p:nvPicPr>
        <p:blipFill>
          <a:blip r:embed="rId7" cstate="print"/>
          <a:srcRect/>
          <a:stretch>
            <a:fillRect/>
          </a:stretch>
        </p:blipFill>
        <p:spPr bwMode="auto">
          <a:xfrm>
            <a:off x="3962400" y="5638800"/>
            <a:ext cx="990600" cy="1219200"/>
          </a:xfrm>
          <a:prstGeom prst="rect">
            <a:avLst/>
          </a:prstGeom>
          <a:noFill/>
          <a:ln w="9525">
            <a:noFill/>
            <a:miter lim="800000"/>
            <a:headEnd/>
            <a:tailEnd/>
          </a:ln>
        </p:spPr>
      </p:pic>
      <p:pic>
        <p:nvPicPr>
          <p:cNvPr id="46087" name="Picture 27" descr="Image045"/>
          <p:cNvPicPr>
            <a:picLocks noChangeAspect="1" noChangeArrowheads="1"/>
          </p:cNvPicPr>
          <p:nvPr/>
        </p:nvPicPr>
        <p:blipFill>
          <a:blip r:embed="rId8" cstate="print"/>
          <a:srcRect/>
          <a:stretch>
            <a:fillRect/>
          </a:stretch>
        </p:blipFill>
        <p:spPr bwMode="auto">
          <a:xfrm>
            <a:off x="3962400" y="4572000"/>
            <a:ext cx="998538" cy="1109663"/>
          </a:xfrm>
          <a:prstGeom prst="rect">
            <a:avLst/>
          </a:prstGeom>
          <a:noFill/>
          <a:ln w="9525">
            <a:noFill/>
            <a:miter lim="800000"/>
            <a:headEnd/>
            <a:tailEnd/>
          </a:ln>
        </p:spPr>
      </p:pic>
      <p:sp>
        <p:nvSpPr>
          <p:cNvPr id="46088" name="Line 28"/>
          <p:cNvSpPr>
            <a:spLocks noChangeShapeType="1"/>
          </p:cNvSpPr>
          <p:nvPr/>
        </p:nvSpPr>
        <p:spPr bwMode="auto">
          <a:xfrm flipH="1" flipV="1">
            <a:off x="3124200" y="2514600"/>
            <a:ext cx="1752600" cy="533400"/>
          </a:xfrm>
          <a:prstGeom prst="line">
            <a:avLst/>
          </a:prstGeom>
          <a:noFill/>
          <a:ln w="9525">
            <a:solidFill>
              <a:schemeClr val="tx1"/>
            </a:solidFill>
            <a:round/>
            <a:headEnd/>
            <a:tailEnd type="triangle" w="med" len="med"/>
          </a:ln>
        </p:spPr>
        <p:txBody>
          <a:bodyPr>
            <a:spAutoFit/>
          </a:bodyPr>
          <a:lstStyle/>
          <a:p>
            <a:endParaRPr lang="en-US">
              <a:solidFill>
                <a:srgbClr val="FFFFFF"/>
              </a:solidFill>
            </a:endParaRPr>
          </a:p>
        </p:txBody>
      </p:sp>
      <p:sp>
        <p:nvSpPr>
          <p:cNvPr id="46089" name="Line 29"/>
          <p:cNvSpPr>
            <a:spLocks noChangeShapeType="1"/>
          </p:cNvSpPr>
          <p:nvPr/>
        </p:nvSpPr>
        <p:spPr bwMode="auto">
          <a:xfrm flipH="1">
            <a:off x="3200400" y="3962400"/>
            <a:ext cx="1676400" cy="381000"/>
          </a:xfrm>
          <a:prstGeom prst="line">
            <a:avLst/>
          </a:prstGeom>
          <a:noFill/>
          <a:ln w="9525">
            <a:solidFill>
              <a:schemeClr val="tx1"/>
            </a:solidFill>
            <a:round/>
            <a:headEnd/>
            <a:tailEnd type="triangle" w="med" len="med"/>
          </a:ln>
        </p:spPr>
        <p:txBody>
          <a:bodyPr>
            <a:spAutoFit/>
          </a:bodyPr>
          <a:lstStyle/>
          <a:p>
            <a:endParaRPr lang="en-US">
              <a:solidFill>
                <a:srgbClr val="FFFFFF"/>
              </a:solidFill>
            </a:endParaRPr>
          </a:p>
        </p:txBody>
      </p:sp>
      <p:sp>
        <p:nvSpPr>
          <p:cNvPr id="2165790" name="Text Box 30"/>
          <p:cNvSpPr txBox="1">
            <a:spLocks noChangeArrowheads="1"/>
          </p:cNvSpPr>
          <p:nvPr/>
        </p:nvSpPr>
        <p:spPr bwMode="auto">
          <a:xfrm>
            <a:off x="228600" y="152400"/>
            <a:ext cx="2895600" cy="1190625"/>
          </a:xfrm>
          <a:prstGeom prst="rect">
            <a:avLst/>
          </a:prstGeom>
          <a:solidFill>
            <a:srgbClr val="FF3300"/>
          </a:solidFill>
          <a:ln w="9525" algn="ctr">
            <a:noFill/>
            <a:miter lim="800000"/>
            <a:headEnd/>
            <a:tailEnd/>
          </a:ln>
        </p:spPr>
        <p:txBody>
          <a:bodyPr lIns="0" rIns="0">
            <a:spAutoFit/>
          </a:bodyPr>
          <a:lstStyle/>
          <a:p>
            <a:pPr algn="ctr"/>
            <a:r>
              <a:rPr lang="en-US" sz="1800" b="0">
                <a:solidFill>
                  <a:srgbClr val="FFFF00"/>
                </a:solidFill>
                <a:cs typeface="Arial" pitchFamily="34" charset="0"/>
              </a:rPr>
              <a:t>TPI (Total Physical Interaction): See it; say it; </a:t>
            </a:r>
            <a:r>
              <a:rPr lang="en-US" sz="1800" b="0" u="sng">
                <a:solidFill>
                  <a:srgbClr val="FFFF00"/>
                </a:solidFill>
                <a:cs typeface="Arial" pitchFamily="34" charset="0"/>
              </a:rPr>
              <a:t>show it</a:t>
            </a:r>
            <a:r>
              <a:rPr lang="en-US" sz="1800" b="0">
                <a:solidFill>
                  <a:srgbClr val="FFFF00"/>
                </a:solidFill>
                <a:cs typeface="Arial" pitchFamily="34" charset="0"/>
              </a:rPr>
              <a:t>; listen to it; think it;…</a:t>
            </a:r>
            <a:endParaRPr lang="en-US" sz="1800" b="0">
              <a:solidFill>
                <a:srgbClr val="FFFFFF"/>
              </a:solidFill>
              <a:cs typeface="Arial" pitchFamily="34" charset="0"/>
            </a:endParaRPr>
          </a:p>
        </p:txBody>
      </p:sp>
      <p:graphicFrame>
        <p:nvGraphicFramePr>
          <p:cNvPr id="67622" name="Group 38"/>
          <p:cNvGraphicFramePr>
            <a:graphicFrameLocks noGrp="1"/>
          </p:cNvGraphicFramePr>
          <p:nvPr/>
        </p:nvGraphicFramePr>
        <p:xfrm>
          <a:off x="5181600" y="152400"/>
          <a:ext cx="3886200" cy="6583680"/>
        </p:xfrm>
        <a:graphic>
          <a:graphicData uri="http://schemas.openxmlformats.org/drawingml/2006/table">
            <a:tbl>
              <a:tblPr/>
              <a:tblGrid>
                <a:gridCol w="1943100"/>
                <a:gridCol w="1943100"/>
              </a:tblGrid>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homa" pitchFamily="34" charset="0"/>
                        </a:rPr>
                        <a:t>He</a:t>
                      </a:r>
                      <a:endParaRPr kumimoji="0" lang="ar-SA" sz="40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homa" pitchFamily="34" charset="0"/>
                      </a:endParaRP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00"/>
                          </a:solidFill>
                          <a:effectLst/>
                          <a:latin typeface="Arial" pitchFamily="34" charset="0"/>
                          <a:cs typeface="Tajweed" pitchFamily="2" charset="-78"/>
                        </a:rPr>
                        <a:t>هُوَ</a:t>
                      </a:r>
                      <a:endParaRPr kumimoji="0" lang="ar-SA" sz="6600" b="0" i="0" u="none" strike="noStrike" cap="none" normalizeH="0" baseline="0" smtClean="0">
                        <a:ln>
                          <a:noFill/>
                        </a:ln>
                        <a:solidFill>
                          <a:srgbClr val="FFFF00"/>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Tahoma" pitchFamily="34" charset="0"/>
                        </a:rPr>
                        <a:t>They</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00"/>
                          </a:solidFill>
                          <a:effectLst/>
                          <a:latin typeface="Arial" pitchFamily="34" charset="0"/>
                          <a:cs typeface="Tajweed" pitchFamily="2" charset="-78"/>
                        </a:rPr>
                        <a:t>هُمْ</a:t>
                      </a:r>
                      <a:endParaRPr kumimoji="0" lang="en-US" sz="6600" b="0" i="0" u="none" strike="noStrike" cap="none" normalizeH="0" baseline="0" smtClean="0">
                        <a:ln>
                          <a:noFill/>
                        </a:ln>
                        <a:solidFill>
                          <a:srgbClr val="FFFF00"/>
                        </a:solidFill>
                        <a:effectLst/>
                        <a:latin typeface="Arial" pitchFamily="34" charset="0"/>
                        <a:cs typeface="Tajweed" pitchFamily="2" charset="-78"/>
                      </a:endParaRPr>
                    </a:p>
                  </a:txBody>
                  <a:tcPr anchor="b"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FF0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Tahoma" pitchFamily="34" charset="0"/>
                        </a:rPr>
                        <a:t>You</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0000"/>
                          </a:solidFill>
                          <a:effectLst/>
                          <a:latin typeface="Arial" pitchFamily="34" charset="0"/>
                          <a:cs typeface="Tajweed" pitchFamily="2" charset="-78"/>
                        </a:rPr>
                        <a:t>أَنْتَ</a:t>
                      </a:r>
                      <a:endParaRPr kumimoji="0" lang="en-US" sz="6600" b="0" i="0" u="none" strike="noStrike" cap="none" normalizeH="0" baseline="0" smtClean="0">
                        <a:ln>
                          <a:noFill/>
                        </a:ln>
                        <a:solidFill>
                          <a:srgbClr val="000000"/>
                        </a:solidFill>
                        <a:effectLst/>
                        <a:latin typeface="Arial" pitchFamily="34" charset="0"/>
                        <a:cs typeface="Tajweed" pitchFamily="2" charset="-7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Tahoma" pitchFamily="34" charset="0"/>
                        </a:rPr>
                        <a:t>You all</a:t>
                      </a:r>
                    </a:p>
                  </a:txBody>
                  <a:tcPr anchor="ctr" horzOverflow="overflow">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000000"/>
                          </a:solidFill>
                          <a:effectLst/>
                          <a:latin typeface="Arial" pitchFamily="34" charset="0"/>
                          <a:cs typeface="Tajweed" pitchFamily="2" charset="-78"/>
                        </a:rPr>
                        <a:t>أَنْتُمْ</a:t>
                      </a:r>
                      <a:endParaRPr kumimoji="0" lang="en-US" sz="6600" b="0" i="0" u="none" strike="noStrike" cap="none" normalizeH="0" baseline="0" smtClean="0">
                        <a:ln>
                          <a:noFill/>
                        </a:ln>
                        <a:solidFill>
                          <a:srgbClr val="000000"/>
                        </a:solidFill>
                        <a:effectLst/>
                        <a:latin typeface="Arial" pitchFamily="34" charset="0"/>
                        <a:cs typeface="Tajweed" pitchFamily="2" charset="-7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FFFF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Tahoma" pitchFamily="34" charset="0"/>
                        </a:rPr>
                        <a:t>I</a:t>
                      </a: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smtClean="0">
                          <a:ln>
                            <a:noFill/>
                          </a:ln>
                          <a:solidFill>
                            <a:srgbClr val="FFFF00"/>
                          </a:solidFill>
                          <a:effectLst/>
                          <a:latin typeface="Arial" pitchFamily="34" charset="0"/>
                          <a:cs typeface="Tajweed" pitchFamily="2" charset="-78"/>
                        </a:rPr>
                        <a:t>أَنَا</a:t>
                      </a:r>
                      <a:endParaRPr kumimoji="0" lang="en-US" sz="6600" b="0" i="0" u="none" strike="noStrike" cap="none" normalizeH="0" baseline="0" smtClean="0">
                        <a:ln>
                          <a:noFill/>
                        </a:ln>
                        <a:solidFill>
                          <a:srgbClr val="FFFF00"/>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3175" cap="flat" cmpd="sng" algn="ctr">
                      <a:solidFill>
                        <a:srgbClr val="FFFF00"/>
                      </a:solidFill>
                      <a:prstDash val="solid"/>
                      <a:round/>
                      <a:headEnd type="none" w="med" len="med"/>
                      <a:tailEnd type="none" w="med" len="med"/>
                    </a:lnB>
                    <a:lnTlToBr>
                      <a:noFill/>
                    </a:lnTlToBr>
                    <a:lnBlToTr>
                      <a:noFill/>
                    </a:lnBlToTr>
                    <a:solidFill>
                      <a:srgbClr val="008000"/>
                    </a:solidFill>
                  </a:tcPr>
                </a:tc>
              </a:tr>
              <a:tr h="9144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Tahoma" pitchFamily="34" charset="0"/>
                        </a:rPr>
                        <a:t>We</a:t>
                      </a:r>
                    </a:p>
                  </a:txBody>
                  <a:tcPr anchor="ctr" horzOverflow="overflow">
                    <a:lnL w="12700" cap="flat" cmpd="sng" algn="ctr">
                      <a:solidFill>
                        <a:srgbClr val="FFFF00"/>
                      </a:solidFill>
                      <a:prstDash val="solid"/>
                      <a:round/>
                      <a:headEnd type="none" w="med" len="med"/>
                      <a:tailEnd type="none" w="med" len="med"/>
                    </a:lnL>
                    <a:lnR w="3175"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ur-PK" sz="6600" b="0" i="0" u="none" strike="noStrike" cap="none" normalizeH="0" baseline="0" dirty="0" smtClean="0">
                          <a:ln>
                            <a:noFill/>
                          </a:ln>
                          <a:solidFill>
                            <a:srgbClr val="FFFF00"/>
                          </a:solidFill>
                          <a:effectLst/>
                          <a:latin typeface="Arial" pitchFamily="34" charset="0"/>
                          <a:cs typeface="Tajweed" pitchFamily="2" charset="-78"/>
                        </a:rPr>
                        <a:t>نَحْنُ</a:t>
                      </a:r>
                      <a:endParaRPr kumimoji="0" lang="en-US" sz="6600" b="0" i="0" u="none" strike="noStrike" cap="none" normalizeH="0" baseline="0" dirty="0" smtClean="0">
                        <a:ln>
                          <a:noFill/>
                        </a:ln>
                        <a:solidFill>
                          <a:srgbClr val="FFFF00"/>
                        </a:solidFill>
                        <a:effectLst/>
                        <a:latin typeface="Arial" pitchFamily="34" charset="0"/>
                        <a:cs typeface="Tajweed" pitchFamily="2" charset="-78"/>
                      </a:endParaRPr>
                    </a:p>
                  </a:txBody>
                  <a:tcPr anchor="b" horzOverflow="overflow">
                    <a:lnL w="31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1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8000"/>
                    </a:solidFill>
                  </a:tcPr>
                </a:tc>
              </a:tr>
            </a:tbl>
          </a:graphicData>
        </a:graphic>
      </p:graphicFrame>
    </p:spTree>
    <p:extLst>
      <p:ext uri="{BB962C8B-B14F-4D97-AF65-F5344CB8AC3E}">
        <p14:creationId xmlns:p14="http://schemas.microsoft.com/office/powerpoint/2010/main" val="3307574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16579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5790" grpId="0" animBg="1"/>
    </p:bldLst>
  </p:timing>
</p:sld>
</file>

<file path=ppt/theme/theme1.xml><?xml version="1.0" encoding="utf-8"?>
<a:theme xmlns:a="http://schemas.openxmlformats.org/drawingml/2006/main" name="6_Beam">
  <a:themeElements>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fontScheme name="6_Beam">
      <a:majorFont>
        <a:latin typeface="Tahoma"/>
        <a:ea typeface=""/>
        <a:cs typeface="Nafees Web Naskh"/>
      </a:majorFont>
      <a:minorFont>
        <a:latin typeface="Tahoma"/>
        <a:ea typeface=""/>
        <a:cs typeface="Nafees Web Nask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ar-SA" sz="4800" b="1" i="0" u="none" strike="noStrike" cap="none" normalizeH="0" baseline="0" smtClean="0">
            <a:ln>
              <a:noFill/>
            </a:ln>
            <a:solidFill>
              <a:schemeClr val="tx1"/>
            </a:solidFill>
            <a:effectLst/>
            <a:latin typeface="Tahoma" pitchFamily="34" charset="0"/>
            <a:cs typeface="Alvi Nastaleeq"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ar-SA" sz="4800" b="1" i="0" u="none" strike="noStrike" cap="none" normalizeH="0" baseline="0" smtClean="0">
            <a:ln>
              <a:noFill/>
            </a:ln>
            <a:solidFill>
              <a:schemeClr val="tx1"/>
            </a:solidFill>
            <a:effectLst/>
            <a:latin typeface="Tahoma" pitchFamily="34" charset="0"/>
            <a:cs typeface="Alvi Nastaleeq" pitchFamily="2" charset="-78"/>
          </a:defRPr>
        </a:defPPr>
      </a:lstStyle>
    </a:lnDef>
  </a:objectDefaults>
  <a:extraClrSchemeLst>
    <a:extraClrScheme>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6_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6_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6_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6_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6_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6_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6_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6_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Beam">
  <a:themeElements>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fontScheme name="6_Beam">
      <a:majorFont>
        <a:latin typeface="Tahoma"/>
        <a:ea typeface=""/>
        <a:cs typeface="Nafees Web Naskh"/>
      </a:majorFont>
      <a:minorFont>
        <a:latin typeface="Tahoma"/>
        <a:ea typeface=""/>
        <a:cs typeface="Nafees Web Nask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ar-SA" sz="4800" b="1" i="0" u="none" strike="noStrike" cap="none" normalizeH="0" baseline="0" smtClean="0">
            <a:ln>
              <a:noFill/>
            </a:ln>
            <a:solidFill>
              <a:schemeClr val="tx1"/>
            </a:solidFill>
            <a:effectLst/>
            <a:latin typeface="Tahoma" pitchFamily="34" charset="0"/>
            <a:cs typeface="Alvi Nastaleeq"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ar-SA" sz="4800" b="1" i="0" u="none" strike="noStrike" cap="none" normalizeH="0" baseline="0" smtClean="0">
            <a:ln>
              <a:noFill/>
            </a:ln>
            <a:solidFill>
              <a:schemeClr val="tx1"/>
            </a:solidFill>
            <a:effectLst/>
            <a:latin typeface="Tahoma" pitchFamily="34" charset="0"/>
            <a:cs typeface="Alvi Nastaleeq" pitchFamily="2" charset="-78"/>
          </a:defRPr>
        </a:defPPr>
      </a:lstStyle>
    </a:lnDef>
  </a:objectDefaults>
  <a:extraClrSchemeLst>
    <a:extraClrScheme>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6_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6_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6_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6_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6_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6_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6_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6_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Beam">
  <a:themeElements>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fontScheme name="6_Beam">
      <a:majorFont>
        <a:latin typeface="Tahoma"/>
        <a:ea typeface=""/>
        <a:cs typeface="Nafees Web Naskh"/>
      </a:majorFont>
      <a:minorFont>
        <a:latin typeface="Tahoma"/>
        <a:ea typeface=""/>
        <a:cs typeface="Nafees Web Nask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ar-SA" sz="4800" b="1" i="0" u="none" strike="noStrike" cap="none" normalizeH="0" baseline="0" smtClean="0">
            <a:ln>
              <a:noFill/>
            </a:ln>
            <a:solidFill>
              <a:schemeClr val="tx1"/>
            </a:solidFill>
            <a:effectLst/>
            <a:latin typeface="Tahoma" pitchFamily="34" charset="0"/>
            <a:cs typeface="Alvi Nastaleeq"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ar-SA" sz="4800" b="1" i="0" u="none" strike="noStrike" cap="none" normalizeH="0" baseline="0" smtClean="0">
            <a:ln>
              <a:noFill/>
            </a:ln>
            <a:solidFill>
              <a:schemeClr val="tx1"/>
            </a:solidFill>
            <a:effectLst/>
            <a:latin typeface="Tahoma" pitchFamily="34" charset="0"/>
            <a:cs typeface="Alvi Nastaleeq" pitchFamily="2" charset="-78"/>
          </a:defRPr>
        </a:defPPr>
      </a:lstStyle>
    </a:lnDef>
  </a:objectDefaults>
  <a:extraClrSchemeLst>
    <a:extraClrScheme>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6_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6_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6_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6_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6_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6_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6_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6_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Beam">
  <a:themeElements>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fontScheme name="6_Beam">
      <a:majorFont>
        <a:latin typeface="Tahoma"/>
        <a:ea typeface=""/>
        <a:cs typeface="Nafees Web Naskh"/>
      </a:majorFont>
      <a:minorFont>
        <a:latin typeface="Tahoma"/>
        <a:ea typeface=""/>
        <a:cs typeface="Nafees Web Nask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ar-SA" sz="4800" b="1" i="0" u="none" strike="noStrike" cap="none" normalizeH="0" baseline="0" smtClean="0">
            <a:ln>
              <a:noFill/>
            </a:ln>
            <a:solidFill>
              <a:schemeClr val="tx1"/>
            </a:solidFill>
            <a:effectLst/>
            <a:latin typeface="Tahoma" pitchFamily="34" charset="0"/>
            <a:cs typeface="Alvi Nastaleeq"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ar-SA" sz="4800" b="1" i="0" u="none" strike="noStrike" cap="none" normalizeH="0" baseline="0" smtClean="0">
            <a:ln>
              <a:noFill/>
            </a:ln>
            <a:solidFill>
              <a:schemeClr val="tx1"/>
            </a:solidFill>
            <a:effectLst/>
            <a:latin typeface="Tahoma" pitchFamily="34" charset="0"/>
            <a:cs typeface="Alvi Nastaleeq" pitchFamily="2" charset="-78"/>
          </a:defRPr>
        </a:defPPr>
      </a:lstStyle>
    </a:lnDef>
  </a:objectDefaults>
  <a:extraClrSchemeLst>
    <a:extraClrScheme>
      <a:clrScheme name="6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6_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6_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6_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6_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6_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6_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6_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6_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19664</TotalTime>
  <Words>5879</Words>
  <Application>Microsoft Office PowerPoint</Application>
  <PresentationFormat>On-screen Show (4:3)</PresentationFormat>
  <Paragraphs>1251</Paragraphs>
  <Slides>127</Slides>
  <Notes>102</Notes>
  <HiddenSlides>20</HiddenSlides>
  <MMClips>0</MMClips>
  <ScaleCrop>false</ScaleCrop>
  <HeadingPairs>
    <vt:vector size="4" baseType="variant">
      <vt:variant>
        <vt:lpstr>Theme</vt:lpstr>
      </vt:variant>
      <vt:variant>
        <vt:i4>4</vt:i4>
      </vt:variant>
      <vt:variant>
        <vt:lpstr>Slide Titles</vt:lpstr>
      </vt:variant>
      <vt:variant>
        <vt:i4>127</vt:i4>
      </vt:variant>
    </vt:vector>
  </HeadingPairs>
  <TitlesOfParts>
    <vt:vector size="131" baseType="lpstr">
      <vt:lpstr>6_Beam</vt:lpstr>
      <vt:lpstr>7_Beam</vt:lpstr>
      <vt:lpstr>8_Beam</vt:lpstr>
      <vt:lpstr>9_Beam</vt:lpstr>
      <vt:lpstr> Let’s Understand the Qur’an   Lesson -3a   </vt:lpstr>
      <vt:lpstr>PowerPoint Presentation</vt:lpstr>
      <vt:lpstr>By the end of this lesson, we will learn</vt:lpstr>
      <vt:lpstr> </vt:lpstr>
      <vt:lpstr> </vt:lpstr>
      <vt:lpstr> </vt:lpstr>
      <vt:lpstr> </vt:lpstr>
      <vt:lpstr> </vt:lpstr>
      <vt:lpstr> </vt:lpstr>
      <vt:lpstr>Practice with prayer, imagination, and feelings</vt:lpstr>
      <vt:lpstr> </vt:lpstr>
      <vt:lpstr> </vt:lpstr>
      <vt:lpstr> </vt:lpstr>
      <vt:lpstr> </vt:lpstr>
      <vt:lpstr> </vt:lpstr>
      <vt:lpstr> </vt:lpstr>
      <vt:lpstr> </vt:lpstr>
      <vt:lpstr> </vt:lpstr>
      <vt:lpstr> </vt:lpstr>
      <vt:lpstr> </vt:lpstr>
      <vt:lpstr> </vt:lpstr>
      <vt:lpstr> </vt:lpstr>
      <vt:lpstr> </vt:lpstr>
      <vt:lpstr>Practice with prayer,  imagination, and feelings</vt:lpstr>
      <vt:lpstr>A Suggestion …</vt:lpstr>
      <vt:lpstr>… A Suggestion…</vt:lpstr>
      <vt:lpstr>… A Suggestion</vt:lpstr>
      <vt:lpstr>Translation practice of Words / Verses / Azkaar</vt:lpstr>
      <vt:lpstr> </vt:lpstr>
      <vt:lpstr>TPS-W</vt:lpstr>
      <vt:lpstr> Let’s Understand the Qur’an   Lesson – 3b   </vt:lpstr>
      <vt:lpstr>قواعد – Grammar</vt:lpstr>
      <vt:lpstr>Use TPI (Total Physical Interaction)</vt:lpstr>
      <vt:lpstr>PowerPoint Presentation</vt:lpstr>
      <vt:lpstr>PowerPoint Presentation</vt:lpstr>
      <vt:lpstr>Kinds of words that we speak or write (Kalimaat)</vt:lpstr>
      <vt:lpstr>اِسْم Noun</vt:lpstr>
      <vt:lpstr>اِسْم</vt:lpstr>
      <vt:lpstr>One way of making plural</vt:lpstr>
      <vt:lpstr>PowerPoint Presentation</vt:lpstr>
      <vt:lpstr>PowerPoint Presentation</vt:lpstr>
      <vt:lpstr>PowerPoint Presentation</vt:lpstr>
      <vt:lpstr>Arabic words have 2, 3, or 4 parts</vt:lpstr>
      <vt:lpstr>PowerPoint Presentation</vt:lpstr>
      <vt:lpstr>PowerPoint Presentation</vt:lpstr>
      <vt:lpstr>PowerPoint Presentation</vt:lpstr>
      <vt:lpstr>TPS-W</vt:lpstr>
      <vt:lpstr>Learning tip</vt:lpstr>
      <vt:lpstr>Educational tip: On brain and memory</vt:lpstr>
      <vt:lpstr>PowerPoint Presentation</vt:lpstr>
      <vt:lpstr>The more flashes you create…</vt:lpstr>
      <vt:lpstr>PowerPoint Presentation</vt:lpstr>
      <vt:lpstr>Use the Right Brain</vt:lpstr>
      <vt:lpstr>Greatness of Allah and His Book</vt:lpstr>
      <vt:lpstr>In three lessons with the parts of Salah we</vt:lpstr>
      <vt:lpstr>The best amongst you is the one learns and teaches Quran</vt:lpstr>
      <vt:lpstr>Understand Qur’an &amp; Salah The Easy Way  </vt:lpstr>
      <vt:lpstr>PowerPoint Presentation</vt:lpstr>
      <vt:lpstr>By the end of this lesson, we will learn</vt:lpstr>
      <vt:lpstr> </vt:lpstr>
      <vt:lpstr> </vt:lpstr>
      <vt:lpstr> </vt:lpstr>
      <vt:lpstr> </vt:lpstr>
      <vt:lpstr> </vt:lpstr>
      <vt:lpstr> </vt:lpstr>
      <vt:lpstr> </vt:lpstr>
      <vt:lpstr> </vt:lpstr>
      <vt:lpstr> </vt:lpstr>
      <vt:lpstr> </vt:lpstr>
      <vt:lpstr>Practice</vt:lpstr>
      <vt:lpstr> </vt:lpstr>
      <vt:lpstr> </vt:lpstr>
      <vt:lpstr> </vt:lpstr>
      <vt:lpstr> </vt:lpstr>
      <vt:lpstr> </vt:lpstr>
      <vt:lpstr> </vt:lpstr>
      <vt:lpstr> </vt:lpstr>
      <vt:lpstr>Practice with Imagination and Feelings </vt:lpstr>
      <vt:lpstr> </vt:lpstr>
      <vt:lpstr> </vt:lpstr>
      <vt:lpstr> </vt:lpstr>
      <vt:lpstr> </vt:lpstr>
      <vt:lpstr> </vt:lpstr>
      <vt:lpstr>Practice</vt:lpstr>
      <vt:lpstr> </vt:lpstr>
      <vt:lpstr> </vt:lpstr>
      <vt:lpstr> </vt:lpstr>
      <vt:lpstr> </vt:lpstr>
      <vt:lpstr> </vt:lpstr>
      <vt:lpstr>Practice</vt:lpstr>
      <vt:lpstr>TPS-W</vt:lpstr>
      <vt:lpstr>Practice to translate words, verse. and  recites</vt:lpstr>
      <vt:lpstr>Important words and examples</vt:lpstr>
      <vt:lpstr>سُورَۃُ الْفَاتِحَۃ  ...</vt:lpstr>
      <vt:lpstr>PowerPoint Presentation</vt:lpstr>
      <vt:lpstr>قواعد – Grammar</vt:lpstr>
      <vt:lpstr>Use TPI (Total Physical Interaction)</vt:lpstr>
      <vt:lpstr>PowerPoint Presentation</vt:lpstr>
      <vt:lpstr>PowerPoint Presentation</vt:lpstr>
      <vt:lpstr>Kinds of words that we speak or write (Kalimat)</vt:lpstr>
      <vt:lpstr>اِسْم Noun</vt:lpstr>
      <vt:lpstr>PowerPoint Presentation</vt:lpstr>
      <vt:lpstr>PowerPoint Presentation</vt:lpstr>
      <vt:lpstr>PowerPoint Presentation</vt:lpstr>
      <vt:lpstr>PowerPoint Presentation</vt:lpstr>
      <vt:lpstr>PowerPoint Presentation</vt:lpstr>
      <vt:lpstr>مذكّر          -        مؤنّث   </vt:lpstr>
      <vt:lpstr>Example for fg</vt:lpstr>
      <vt:lpstr>مؤنّثFeminine  </vt:lpstr>
      <vt:lpstr>PowerPoint Presentation</vt:lpstr>
      <vt:lpstr>PowerPoint Presentation</vt:lpstr>
      <vt:lpstr>PowerPoint Presentation</vt:lpstr>
      <vt:lpstr>PowerPoint Presentation</vt:lpstr>
      <vt:lpstr>PowerPoint Presentation</vt:lpstr>
      <vt:lpstr>PowerPoint Presentation</vt:lpstr>
      <vt:lpstr>Singular and Plural of Femine</vt:lpstr>
      <vt:lpstr>TPS-W</vt:lpstr>
      <vt:lpstr>Learning tip</vt:lpstr>
      <vt:lpstr>Take a deep breath;  Charge your brain to the full</vt:lpstr>
      <vt:lpstr>General State</vt:lpstr>
      <vt:lpstr>Step 1. Fill your stomach</vt:lpstr>
      <vt:lpstr>Step 2. Fill your chest</vt:lpstr>
      <vt:lpstr>Step 3. Release your chest</vt:lpstr>
      <vt:lpstr>Step 4. Expel all the air from your stomach</vt:lpstr>
      <vt:lpstr>Now … FOCUS</vt:lpstr>
      <vt:lpstr>By the end of this lesson, we have learnt</vt:lpstr>
      <vt:lpstr>The best amongst you is the one learns and teaches Quran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نہيں، نہيں...</dc:title>
  <dc:creator>dr</dc:creator>
  <cp:lastModifiedBy>Ihsan &amp; Lima</cp:lastModifiedBy>
  <cp:revision>2414</cp:revision>
  <dcterms:created xsi:type="dcterms:W3CDTF">2005-07-29T08:30:06Z</dcterms:created>
  <dcterms:modified xsi:type="dcterms:W3CDTF">2014-02-24T11:20:28Z</dcterms:modified>
</cp:coreProperties>
</file>