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1B373-FD89-4651-80C8-4178E6461BD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6C2E-6D18-4652-A390-7622F420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1B373-FD89-4651-80C8-4178E6461BD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6C2E-6D18-4652-A390-7622F420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1B373-FD89-4651-80C8-4178E6461BD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6C2E-6D18-4652-A390-7622F420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1B373-FD89-4651-80C8-4178E6461BD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6C2E-6D18-4652-A390-7622F420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1B373-FD89-4651-80C8-4178E6461BD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6C2E-6D18-4652-A390-7622F420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1B373-FD89-4651-80C8-4178E6461BD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6C2E-6D18-4652-A390-7622F420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1B373-FD89-4651-80C8-4178E6461BD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6C2E-6D18-4652-A390-7622F420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1B373-FD89-4651-80C8-4178E6461BD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6C2E-6D18-4652-A390-7622F420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1B373-FD89-4651-80C8-4178E6461BD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6C2E-6D18-4652-A390-7622F420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1B373-FD89-4651-80C8-4178E6461BD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6C2E-6D18-4652-A390-7622F420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1B373-FD89-4651-80C8-4178E6461BD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6C2E-6D18-4652-A390-7622F420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1B373-FD89-4651-80C8-4178E6461BD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76C2E-6D18-4652-A390-7622F4208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hindthename.com/support/transcribe.php?type=HB&amp;target=Ywosep" TargetMode="External"/><Relationship Id="rId2" Type="http://schemas.openxmlformats.org/officeDocument/2006/relationships/hyperlink" Target="http://www.behindthename.com/support/transcribe.php?type=MH,HB&amp;target='A%5eb:raha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ehindthename.com/support/transcribe.php?type=HB&amp;target=Ya%5e%22a%5e%5eqob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Tafseer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 err="1" smtClean="0"/>
              <a:t>Surah</a:t>
            </a:r>
            <a:r>
              <a:rPr lang="en-US" b="1" dirty="0" smtClean="0"/>
              <a:t> Yusuf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2428868"/>
            <a:ext cx="8929750" cy="1143000"/>
          </a:xfrm>
        </p:spPr>
        <p:txBody>
          <a:bodyPr>
            <a:noAutofit/>
          </a:bodyPr>
          <a:lstStyle/>
          <a:p>
            <a:r>
              <a:rPr lang="ar-SA" sz="4800" b="1" dirty="0" smtClean="0"/>
              <a:t>إِنَّا أَنزَلْنَاهُ قُرْآنًا عَرَبِيًّا لَّعَلَّكُمْ تَعْقِلُونَ</a:t>
            </a:r>
            <a:endParaRPr lang="ar-SA" sz="48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6392875" y="1821645"/>
            <a:ext cx="1214446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4037009" y="4249743"/>
            <a:ext cx="1500198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15074" y="84509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“We revealed…”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86182" y="507207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“An Arabic Qur’an…”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072198" y="2428868"/>
            <a:ext cx="178595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5965835" y="2463793"/>
            <a:ext cx="2143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7750197" y="2463793"/>
            <a:ext cx="2143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86182" y="3500438"/>
            <a:ext cx="214314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5821371" y="3463925"/>
            <a:ext cx="2143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679819" y="3463925"/>
            <a:ext cx="2143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2536811" y="1820851"/>
            <a:ext cx="1214446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86050" y="2428868"/>
            <a:ext cx="785818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679687" y="2462999"/>
            <a:ext cx="2143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463917" y="2463793"/>
            <a:ext cx="2143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5984" y="78579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“So that perhaps…”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71538" y="3498850"/>
            <a:ext cx="1500198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965175" y="3463925"/>
            <a:ext cx="2143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2465373" y="3463925"/>
            <a:ext cx="2143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1108051" y="4249743"/>
            <a:ext cx="1500198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85786" y="5000636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“So that you may all understand…”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An Arabic Qur’an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Translations: </a:t>
            </a:r>
            <a:r>
              <a:rPr lang="en-US" dirty="0" smtClean="0"/>
              <a:t>Translations of the Qur’an into other than the Arabic languages are not termed al-Qur’an.</a:t>
            </a:r>
          </a:p>
          <a:p>
            <a:r>
              <a:rPr lang="en-US" b="1" dirty="0" err="1" smtClean="0"/>
              <a:t>Tafseers</a:t>
            </a:r>
            <a:r>
              <a:rPr lang="en-US" dirty="0" smtClean="0"/>
              <a:t>: An explanation of the Qur’an in the Arabic language is not termed al-Qur’an.</a:t>
            </a:r>
          </a:p>
          <a:p>
            <a:r>
              <a:rPr lang="en-US" b="1" dirty="0" err="1" smtClean="0"/>
              <a:t>Fiqh</a:t>
            </a:r>
            <a:r>
              <a:rPr lang="en-US" dirty="0" smtClean="0"/>
              <a:t>: The Islamic legislative rulings that are specific to the Qur’an do not apply to translations and explanations of the Qur’an.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en-AU" b="1" dirty="0" smtClean="0"/>
              <a:t>Are there any non-Arabic words in the Qur’an?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Non-Arabic in the Qur’an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b="1" dirty="0" err="1" smtClean="0"/>
              <a:t>Scolars</a:t>
            </a:r>
            <a:r>
              <a:rPr lang="en-AU" b="1" dirty="0" smtClean="0"/>
              <a:t> have unanimously agreed:</a:t>
            </a:r>
            <a:r>
              <a:rPr lang="en-AU" dirty="0" smtClean="0"/>
              <a:t> That there are no non-Arabic sentences in the Qur’an.</a:t>
            </a:r>
          </a:p>
          <a:p>
            <a:pPr lvl="1"/>
            <a:r>
              <a:rPr lang="ar-SA" dirty="0" smtClean="0"/>
              <a:t>إبراهيم</a:t>
            </a:r>
          </a:p>
          <a:p>
            <a:pPr lvl="1"/>
            <a:r>
              <a:rPr lang="ar-SA" dirty="0" smtClean="0"/>
              <a:t>يعقوب</a:t>
            </a:r>
          </a:p>
          <a:p>
            <a:pPr lvl="1"/>
            <a:r>
              <a:rPr lang="ar-SA" dirty="0" smtClean="0"/>
              <a:t>يوسف</a:t>
            </a:r>
          </a:p>
          <a:p>
            <a:r>
              <a:rPr lang="en-US" b="1" dirty="0" smtClean="0"/>
              <a:t>Regarding other words, there are 3 views:</a:t>
            </a:r>
          </a:p>
          <a:p>
            <a:pPr lvl="1"/>
            <a:r>
              <a:rPr lang="en-US" dirty="0" smtClean="0"/>
              <a:t>There are no foreign words.</a:t>
            </a:r>
          </a:p>
          <a:p>
            <a:pPr lvl="1"/>
            <a:r>
              <a:rPr lang="en-US" dirty="0" smtClean="0"/>
              <a:t>There are foreign words.</a:t>
            </a:r>
          </a:p>
          <a:p>
            <a:pPr lvl="1"/>
            <a:r>
              <a:rPr lang="en-US" dirty="0" smtClean="0"/>
              <a:t>There are foreign words but they have become ‘</a:t>
            </a:r>
            <a:r>
              <a:rPr lang="en-US" dirty="0" err="1" smtClean="0"/>
              <a:t>Arabized</a:t>
            </a:r>
            <a:r>
              <a:rPr lang="en-US" dirty="0" smtClean="0"/>
              <a:t>.’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Meaning of the Names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>
                          <a:hlinkClick r:id="rId2" action="ppaction://hlinkfile"/>
                        </a:rPr>
                        <a:t>אַבְרָהָם</a:t>
                      </a:r>
                      <a:endParaRPr lang="en-AU" dirty="0" smtClean="0"/>
                    </a:p>
                    <a:p>
                      <a:pPr algn="ctr"/>
                      <a:r>
                        <a:rPr lang="en-AU" dirty="0" smtClean="0"/>
                        <a:t>“Father of many…”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 smtClean="0"/>
                        <a:t>إبراهيم</a:t>
                      </a:r>
                      <a:endParaRPr lang="en-US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e-IL" b="1" u="none" dirty="0" smtClean="0">
                          <a:solidFill>
                            <a:schemeClr val="tx2"/>
                          </a:solidFill>
                          <a:hlinkClick r:id="rId3" action="ppaction://hlinkfile"/>
                        </a:rPr>
                        <a:t>יוֹסֵף</a:t>
                      </a:r>
                      <a:endParaRPr lang="en-AU" b="1" u="none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en-AU" dirty="0" smtClean="0"/>
                        <a:t>“He will add…”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 smtClean="0"/>
                        <a:t>يوسف</a:t>
                      </a:r>
                      <a:endParaRPr lang="en-US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>
                          <a:hlinkClick r:id="rId4" action="ppaction://hlinkfile"/>
                        </a:rPr>
                        <a:t>יַעֲקֹב</a:t>
                      </a:r>
                      <a:endParaRPr lang="en-AU" dirty="0" smtClean="0"/>
                    </a:p>
                    <a:p>
                      <a:pPr algn="ctr"/>
                      <a:r>
                        <a:rPr lang="en-AU" dirty="0" smtClean="0"/>
                        <a:t>“Holder of the heel…”</a:t>
                      </a:r>
                    </a:p>
                    <a:p>
                      <a:pPr algn="ctr"/>
                      <a:r>
                        <a:rPr lang="en-AU" dirty="0" smtClean="0"/>
                        <a:t>“May God protect…”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 smtClean="0"/>
                        <a:t>يعقوب</a:t>
                      </a:r>
                      <a:endParaRPr lang="en-US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Who is Yusuf?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Abu </a:t>
            </a:r>
            <a:r>
              <a:rPr lang="en-US" dirty="0" err="1" smtClean="0"/>
              <a:t>Hurayrah</a:t>
            </a:r>
            <a:r>
              <a:rPr lang="en-US" dirty="0" smtClean="0"/>
              <a:t> (may Allah be pleased with him) narrated that the Prophet (peace be upon him) was asked: </a:t>
            </a:r>
          </a:p>
          <a:p>
            <a:pPr lvl="1"/>
            <a:r>
              <a:rPr lang="en-US" dirty="0" smtClean="0"/>
              <a:t>“Who is the most </a:t>
            </a:r>
            <a:r>
              <a:rPr lang="en-US" dirty="0" err="1" smtClean="0"/>
              <a:t>honourable</a:t>
            </a:r>
            <a:r>
              <a:rPr lang="en-US" dirty="0" smtClean="0"/>
              <a:t> of people?” He replied, “the most </a:t>
            </a:r>
            <a:r>
              <a:rPr lang="en-US" dirty="0" err="1" smtClean="0"/>
              <a:t>honourable</a:t>
            </a:r>
            <a:r>
              <a:rPr lang="en-US" dirty="0" smtClean="0"/>
              <a:t> is the one with the most </a:t>
            </a:r>
            <a:r>
              <a:rPr lang="en-US" dirty="0" err="1" smtClean="0"/>
              <a:t>taqwa</a:t>
            </a:r>
            <a:r>
              <a:rPr lang="en-US" dirty="0" smtClean="0"/>
              <a:t>.” The questioner said, “I am not asking about that,” so the Prophet said, “The most </a:t>
            </a:r>
            <a:r>
              <a:rPr lang="en-US" dirty="0" err="1" smtClean="0"/>
              <a:t>honoured</a:t>
            </a:r>
            <a:r>
              <a:rPr lang="en-US" dirty="0" smtClean="0"/>
              <a:t> is Yusuf , who was a prophet, son of a prophet, son of a prophet, son of </a:t>
            </a:r>
            <a:r>
              <a:rPr lang="en-US" dirty="0" err="1" smtClean="0"/>
              <a:t>Khaleel</a:t>
            </a:r>
            <a:r>
              <a:rPr lang="en-US" dirty="0" smtClean="0"/>
              <a:t>-Allah.” [</a:t>
            </a:r>
            <a:r>
              <a:rPr lang="en-US" dirty="0" err="1" smtClean="0"/>
              <a:t>Bukhari</a:t>
            </a:r>
            <a:r>
              <a:rPr lang="en-US" dirty="0" smtClean="0"/>
              <a:t> &amp; Muslim]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428868"/>
            <a:ext cx="8929750" cy="1143000"/>
          </a:xfrm>
        </p:spPr>
        <p:txBody>
          <a:bodyPr>
            <a:noAutofit/>
          </a:bodyPr>
          <a:lstStyle/>
          <a:p>
            <a:r>
              <a:rPr lang="ar-SA" sz="3600" b="1" dirty="0" smtClean="0"/>
              <a:t>نَحْنُ نَقُصُّ عَلَيْكَ أَحْسَنَ الْقَصَصِ بِمَا أَوْحَيْنَا إِلَيْكَ هَٰذَا الْقُرْآنَ</a:t>
            </a:r>
            <a:endParaRPr lang="ar-SA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4465637" y="2035165"/>
            <a:ext cx="1214446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249471" y="4035429"/>
            <a:ext cx="1500198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86248" y="500042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From the root “</a:t>
            </a:r>
            <a:r>
              <a:rPr lang="en-AU" dirty="0" err="1" smtClean="0"/>
              <a:t>Khassa</a:t>
            </a:r>
            <a:r>
              <a:rPr lang="en-AU" dirty="0" smtClean="0"/>
              <a:t>”. Meaning to trace footsteps.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5984" y="478632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We have revealed to you.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en-AU" b="1" dirty="0" smtClean="0"/>
              <a:t>What makes a good story?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229600" cy="1143000"/>
          </a:xfrm>
        </p:spPr>
        <p:txBody>
          <a:bodyPr>
            <a:noAutofit/>
          </a:bodyPr>
          <a:lstStyle/>
          <a:p>
            <a:r>
              <a:rPr lang="ar-SA" sz="6000" b="1" dirty="0" smtClean="0"/>
              <a:t>وَإِن كُنتَ مِن قَبْلِهِ لَمِنَ الْغَافِلِينَ</a:t>
            </a:r>
            <a:endParaRPr lang="ar-SA" sz="60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4035421" y="1820851"/>
            <a:ext cx="1214446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1108051" y="4249743"/>
            <a:ext cx="1500198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57620" y="57148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i.e. before the revelation…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5000636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“Intellectually unaware…”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28662" y="3500438"/>
            <a:ext cx="1857388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2678099" y="3463925"/>
            <a:ext cx="2143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822299" y="3463925"/>
            <a:ext cx="2143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14810" y="2428868"/>
            <a:ext cx="785818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4108447" y="2462999"/>
            <a:ext cx="2143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4892677" y="2463793"/>
            <a:ext cx="2143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57752" y="4429132"/>
            <a:ext cx="3929090" cy="2031325"/>
          </a:xfrm>
          <a:prstGeom prst="rect">
            <a:avLst/>
          </a:prstGeom>
          <a:noFill/>
          <a:ln w="19050">
            <a:solidFill>
              <a:schemeClr val="accent1">
                <a:shade val="95000"/>
                <a:satMod val="105000"/>
                <a:alpha val="52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 smtClean="0"/>
              <a:t>Prophets known to the Arabs:</a:t>
            </a:r>
          </a:p>
          <a:p>
            <a:pPr marL="342900" indent="-342900">
              <a:buAutoNum type="arabicPeriod"/>
            </a:pPr>
            <a:r>
              <a:rPr lang="en-AU" dirty="0" smtClean="0"/>
              <a:t>Ibrahim</a:t>
            </a:r>
          </a:p>
          <a:p>
            <a:pPr marL="342900" indent="-342900">
              <a:buAutoNum type="arabicPeriod"/>
            </a:pPr>
            <a:r>
              <a:rPr lang="en-AU" dirty="0" err="1" smtClean="0"/>
              <a:t>Shu’ayb</a:t>
            </a:r>
            <a:endParaRPr lang="en-AU" dirty="0" smtClean="0"/>
          </a:p>
          <a:p>
            <a:pPr marL="342900" indent="-342900">
              <a:buAutoNum type="arabicPeriod"/>
            </a:pPr>
            <a:r>
              <a:rPr lang="en-AU" dirty="0" err="1" smtClean="0"/>
              <a:t>Hud</a:t>
            </a:r>
            <a:endParaRPr lang="en-AU" dirty="0" smtClean="0"/>
          </a:p>
          <a:p>
            <a:pPr marL="342900" indent="-342900">
              <a:buAutoNum type="arabicPeriod"/>
            </a:pPr>
            <a:r>
              <a:rPr lang="en-AU" dirty="0" smtClean="0"/>
              <a:t>Saleh</a:t>
            </a:r>
          </a:p>
          <a:p>
            <a:pPr marL="342900" indent="-342900">
              <a:buAutoNum type="arabicPeriod"/>
            </a:pPr>
            <a:r>
              <a:rPr lang="en-AU" dirty="0" err="1" smtClean="0"/>
              <a:t>Isma’eel</a:t>
            </a:r>
            <a:endParaRPr lang="en-AU" dirty="0" smtClean="0"/>
          </a:p>
          <a:p>
            <a:pPr marL="342900" indent="-342900">
              <a:buAutoNum type="arabicPeriod"/>
            </a:pPr>
            <a:r>
              <a:rPr lang="en-AU" dirty="0" err="1" smtClean="0"/>
              <a:t>Nuh</a:t>
            </a:r>
            <a:endParaRPr lang="en-A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229600" cy="1143000"/>
          </a:xfrm>
        </p:spPr>
        <p:txBody>
          <a:bodyPr>
            <a:noAutofit/>
          </a:bodyPr>
          <a:lstStyle/>
          <a:p>
            <a:r>
              <a:rPr lang="ar-SA" sz="4000" b="1" dirty="0" smtClean="0"/>
              <a:t>إِذْ قَالَ يُوسُفُ لِأَبِيهِ يَا أَبَتِ إِنِّي رَأَيْتُ أَحَدَ عَشَرَ كَوْكَبًا وَالشَّمْسَ وَالْقَمَرَ رَأَيْتُهُمْ لِي سَاجِدِينَ</a:t>
            </a:r>
            <a:endParaRPr lang="ar-SA" sz="40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3821901" y="1821645"/>
            <a:ext cx="1214446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6680215" y="4321181"/>
            <a:ext cx="1500198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29058" y="50004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“My dear father…”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16" y="5072074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Star but specific type…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894001" y="4321181"/>
            <a:ext cx="1500198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57488" y="5072074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dirty="0" smtClean="0"/>
              <a:t>Repeating: Emphasises he stopped.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Shows shock in conveying dream</a:t>
            </a:r>
          </a:p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65109" y="4249743"/>
            <a:ext cx="1500198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2910" y="5000636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Hinted he understood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 smtClean="0"/>
              <a:t>Makki-Madani</a:t>
            </a:r>
            <a:r>
              <a:rPr lang="en-AU" b="1" dirty="0" smtClean="0"/>
              <a:t> Classifications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537030"/>
          <a:ext cx="6096000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err="1" smtClean="0"/>
                        <a:t>Makki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err="1" smtClean="0"/>
                        <a:t>Maddani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Before the </a:t>
                      </a:r>
                      <a:r>
                        <a:rPr lang="en-AU" dirty="0" err="1" smtClean="0"/>
                        <a:t>Hijrah</a:t>
                      </a:r>
                      <a:r>
                        <a:rPr lang="en-AU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After the </a:t>
                      </a:r>
                      <a:r>
                        <a:rPr lang="en-AU" dirty="0" err="1" smtClean="0"/>
                        <a:t>Hijrah</a:t>
                      </a:r>
                      <a:r>
                        <a:rPr lang="en-AU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Strong/harsh words.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Gentle style</a:t>
                      </a:r>
                      <a:r>
                        <a:rPr lang="en-AU" baseline="0" dirty="0" smtClean="0"/>
                        <a:t> of address.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Shorter </a:t>
                      </a:r>
                      <a:r>
                        <a:rPr lang="en-AU" i="1" dirty="0" err="1" smtClean="0"/>
                        <a:t>ayyat</a:t>
                      </a:r>
                      <a:r>
                        <a:rPr lang="en-AU" i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Longer </a:t>
                      </a:r>
                      <a:r>
                        <a:rPr lang="en-AU" i="1" dirty="0" err="1" smtClean="0"/>
                        <a:t>ayaat</a:t>
                      </a:r>
                      <a:r>
                        <a:rPr lang="en-AU" i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Powerful impact</a:t>
                      </a:r>
                      <a:r>
                        <a:rPr lang="en-AU" baseline="0" dirty="0" smtClean="0"/>
                        <a:t>, arguments and proofs.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Mention of rulings</a:t>
                      </a:r>
                      <a:r>
                        <a:rPr lang="en-AU" baseline="0" dirty="0" smtClean="0"/>
                        <a:t> without proofs and reasoning.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Focus</a:t>
                      </a:r>
                      <a:r>
                        <a:rPr lang="en-AU" baseline="0" dirty="0" smtClean="0"/>
                        <a:t> on </a:t>
                      </a:r>
                      <a:r>
                        <a:rPr lang="en-AU" i="1" baseline="0" dirty="0" err="1" smtClean="0"/>
                        <a:t>Tawheed</a:t>
                      </a:r>
                      <a:r>
                        <a:rPr lang="en-AU" i="0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Detailed rulings concerning acts of</a:t>
                      </a:r>
                      <a:r>
                        <a:rPr lang="en-AU" baseline="0" dirty="0" smtClean="0"/>
                        <a:t> worship and transaction.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Focus on stories</a:t>
                      </a:r>
                      <a:r>
                        <a:rPr lang="en-AU" baseline="0" dirty="0" smtClean="0"/>
                        <a:t> of previous prophets.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Themes concerning Jews, Christians and </a:t>
                      </a:r>
                      <a:r>
                        <a:rPr lang="en-AU" i="1" dirty="0" err="1" smtClean="0"/>
                        <a:t>munafiqeen</a:t>
                      </a:r>
                      <a:r>
                        <a:rPr lang="en-AU" i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Showing Kindness to Parents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“And We have enjoined on man to be dutiful and kind to his parents” </a:t>
            </a:r>
            <a:r>
              <a:rPr lang="en-US" i="1" dirty="0" smtClean="0"/>
              <a:t>[al-</a:t>
            </a:r>
            <a:r>
              <a:rPr lang="en-US" i="1" dirty="0" err="1" smtClean="0"/>
              <a:t>Ahqaaf</a:t>
            </a:r>
            <a:r>
              <a:rPr lang="en-US" i="1" dirty="0" smtClean="0"/>
              <a:t> 46:15] 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“And We have enjoined on man to be dutiful and kind to his parents” [</a:t>
            </a:r>
            <a:r>
              <a:rPr lang="en-US" i="1" dirty="0" smtClean="0"/>
              <a:t>al-‘</a:t>
            </a:r>
            <a:r>
              <a:rPr lang="en-US" i="1" dirty="0" err="1" smtClean="0"/>
              <a:t>Ankaboot</a:t>
            </a:r>
            <a:r>
              <a:rPr lang="en-US" i="1" dirty="0" smtClean="0"/>
              <a:t> 29:8</a:t>
            </a:r>
            <a:r>
              <a:rPr lang="en-US" dirty="0" smtClean="0"/>
              <a:t>]  </a:t>
            </a:r>
          </a:p>
          <a:p>
            <a:r>
              <a:rPr lang="en-US" dirty="0" smtClean="0"/>
              <a:t>“But behave with them in the world kindly” [</a:t>
            </a:r>
            <a:r>
              <a:rPr lang="en-US" i="1" dirty="0" err="1" smtClean="0"/>
              <a:t>Luqmaan</a:t>
            </a:r>
            <a:r>
              <a:rPr lang="en-US" dirty="0" smtClean="0"/>
              <a:t> 31:15] 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229600" cy="1143000"/>
          </a:xfrm>
        </p:spPr>
        <p:txBody>
          <a:bodyPr>
            <a:noAutofit/>
          </a:bodyPr>
          <a:lstStyle/>
          <a:p>
            <a:r>
              <a:rPr lang="ar-SA" sz="4000" b="1" dirty="0" smtClean="0"/>
              <a:t>إِذْ قَالَ يُوسُفُ لِأَبِيهِ يَا أَبَتِ إِنِّي رَأَيْتُ أَحَدَ عَشَرَ كَوْكَبًا وَالشَّمْسَ وَالْقَمَرَ رَأَيْتُهُمْ لِي سَاجِدِينَ</a:t>
            </a:r>
            <a:endParaRPr lang="ar-SA" sz="40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3821901" y="1821645"/>
            <a:ext cx="1214446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6680215" y="4321181"/>
            <a:ext cx="1500198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29058" y="50004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“My dear father…”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16" y="5072074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Star but specific type…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894001" y="4321181"/>
            <a:ext cx="1500198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57488" y="5072074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dirty="0" smtClean="0"/>
              <a:t>Repeating: Emphasises he stopped.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Shows shock in conveying dream</a:t>
            </a:r>
          </a:p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65109" y="4249743"/>
            <a:ext cx="1500198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2910" y="5000636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Hinted he understood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Reasons for revelation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500174"/>
          <a:ext cx="60960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1.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2. Best of stories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An attempt to discredit the Prophet (peace be upon him) when the </a:t>
                      </a:r>
                      <a:r>
                        <a:rPr lang="en-AU" i="0" dirty="0" smtClean="0"/>
                        <a:t>Jews</a:t>
                      </a:r>
                      <a:r>
                        <a:rPr lang="en-AU" i="1" dirty="0" smtClean="0"/>
                        <a:t> </a:t>
                      </a:r>
                      <a:r>
                        <a:rPr lang="en-AU" i="0" dirty="0" smtClean="0"/>
                        <a:t>asked about</a:t>
                      </a:r>
                      <a:r>
                        <a:rPr lang="en-AU" i="0" baseline="0" dirty="0" smtClean="0"/>
                        <a:t> the lineage of Ibrahim.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Al Hakim </a:t>
                      </a:r>
                      <a:r>
                        <a:rPr lang="en-AU" dirty="0" err="1" smtClean="0"/>
                        <a:t>reportes</a:t>
                      </a:r>
                      <a:r>
                        <a:rPr lang="en-AU" dirty="0" smtClean="0"/>
                        <a:t> that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baseline="0" dirty="0" err="1" smtClean="0"/>
                        <a:t>Sa’d</a:t>
                      </a:r>
                      <a:r>
                        <a:rPr lang="en-AU" baseline="0" dirty="0" smtClean="0"/>
                        <a:t> ibn </a:t>
                      </a:r>
                      <a:r>
                        <a:rPr lang="en-AU" baseline="0" dirty="0" err="1" smtClean="0"/>
                        <a:t>Abi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baseline="0" dirty="0" err="1" smtClean="0"/>
                        <a:t>Waqqas</a:t>
                      </a:r>
                      <a:r>
                        <a:rPr lang="en-AU" baseline="0" dirty="0" smtClean="0"/>
                        <a:t> (may Allah be pleased with him) reported: </a:t>
                      </a:r>
                    </a:p>
                    <a:p>
                      <a:endParaRPr lang="en-AU" baseline="0" dirty="0" smtClean="0"/>
                    </a:p>
                    <a:p>
                      <a:r>
                        <a:rPr lang="en-AU" dirty="0" smtClean="0"/>
                        <a:t>Companions requested from the Prophet (peace be upon him):</a:t>
                      </a:r>
                      <a:r>
                        <a:rPr lang="en-AU" baseline="0" dirty="0" smtClean="0"/>
                        <a:t> “Please relate to us stories.”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Another version: the Jews told the </a:t>
                      </a:r>
                      <a:r>
                        <a:rPr lang="en-AU" i="1" dirty="0" err="1" smtClean="0"/>
                        <a:t>mushrikeen</a:t>
                      </a:r>
                      <a:r>
                        <a:rPr lang="en-AU" i="1" dirty="0" smtClean="0"/>
                        <a:t> </a:t>
                      </a:r>
                      <a:r>
                        <a:rPr lang="en-AU" i="0" dirty="0" smtClean="0"/>
                        <a:t>to</a:t>
                      </a:r>
                      <a:r>
                        <a:rPr lang="en-AU" i="0" baseline="0" dirty="0" smtClean="0"/>
                        <a:t> question the Prophet (peace be upon him) about Yusuf and how the family of </a:t>
                      </a:r>
                      <a:r>
                        <a:rPr lang="en-AU" i="0" baseline="0" dirty="0" err="1" smtClean="0"/>
                        <a:t>Yaqub</a:t>
                      </a:r>
                      <a:r>
                        <a:rPr lang="en-AU" i="0" baseline="0" dirty="0" smtClean="0"/>
                        <a:t> moved from Palestine to Egypt.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In another narration by </a:t>
                      </a:r>
                      <a:r>
                        <a:rPr lang="en-AU" dirty="0" err="1" smtClean="0"/>
                        <a:t>Sa’eed</a:t>
                      </a:r>
                      <a:r>
                        <a:rPr lang="en-AU" dirty="0" smtClean="0"/>
                        <a:t> ibn </a:t>
                      </a:r>
                      <a:r>
                        <a:rPr lang="en-AU" dirty="0" err="1" smtClean="0"/>
                        <a:t>Jubair</a:t>
                      </a:r>
                      <a:r>
                        <a:rPr lang="en-AU" dirty="0" smtClean="0"/>
                        <a:t> (may Allah be pleased with him):</a:t>
                      </a:r>
                    </a:p>
                    <a:p>
                      <a:endParaRPr lang="en-AU" dirty="0" smtClean="0"/>
                    </a:p>
                    <a:p>
                      <a:r>
                        <a:rPr lang="en-AU" dirty="0" smtClean="0"/>
                        <a:t>The Companions</a:t>
                      </a:r>
                      <a:r>
                        <a:rPr lang="en-AU" baseline="0" dirty="0" smtClean="0"/>
                        <a:t> asked the Prophet (peace be upon him): “Please remind us.”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71472" y="2714620"/>
            <a:ext cx="771530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1107257" y="2607463"/>
            <a:ext cx="2143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2036745" y="2820983"/>
            <a:ext cx="2143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965439" y="2606669"/>
            <a:ext cx="2143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4035421" y="2820983"/>
            <a:ext cx="2143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5106991" y="2606669"/>
            <a:ext cx="2143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7037405" y="2820983"/>
            <a:ext cx="2143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wn Arrow 12"/>
          <p:cNvSpPr/>
          <p:nvPr/>
        </p:nvSpPr>
        <p:spPr>
          <a:xfrm>
            <a:off x="5786446" y="2714620"/>
            <a:ext cx="928694" cy="2000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786314" y="4857760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Surah Yusuf was revealed at a difficult time for the Muslims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4282" y="42860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1. </a:t>
            </a:r>
            <a:r>
              <a:rPr lang="en-AU" dirty="0" err="1" smtClean="0"/>
              <a:t>Prophethood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28728" y="5072074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2. Muslims were boycotted in </a:t>
            </a:r>
            <a:r>
              <a:rPr lang="en-AU" i="1" dirty="0" err="1" smtClean="0"/>
              <a:t>Shi’b</a:t>
            </a:r>
            <a:r>
              <a:rPr lang="en-AU" i="1" dirty="0" smtClean="0"/>
              <a:t> </a:t>
            </a:r>
            <a:r>
              <a:rPr lang="en-AU" i="1" dirty="0" err="1" smtClean="0"/>
              <a:t>Abi</a:t>
            </a:r>
            <a:r>
              <a:rPr lang="en-AU" i="1" dirty="0" smtClean="0"/>
              <a:t> </a:t>
            </a:r>
            <a:r>
              <a:rPr lang="en-AU" i="1" dirty="0" err="1" smtClean="0"/>
              <a:t>Taalib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5984" y="428604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3. Abu </a:t>
            </a:r>
            <a:r>
              <a:rPr lang="en-AU" dirty="0" err="1" smtClean="0"/>
              <a:t>Talib’s</a:t>
            </a:r>
            <a:r>
              <a:rPr lang="en-AU" dirty="0" smtClean="0"/>
              <a:t> death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28992" y="385762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4. </a:t>
            </a:r>
            <a:r>
              <a:rPr lang="en-AU" dirty="0" err="1" smtClean="0"/>
              <a:t>Khadija</a:t>
            </a:r>
            <a:r>
              <a:rPr lang="en-AU" dirty="0" smtClean="0"/>
              <a:t> dies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57752" y="428604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5. Open enmity in </a:t>
            </a:r>
            <a:r>
              <a:rPr lang="en-AU" dirty="0" err="1" smtClean="0"/>
              <a:t>Ta’if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72330" y="3857628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6. Migration to </a:t>
            </a:r>
            <a:r>
              <a:rPr lang="en-AU" dirty="0" err="1" smtClean="0"/>
              <a:t>Madinah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392877" y="1678769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071538" y="3929066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2250265" y="1750207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4500562" y="1785926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3607587" y="3393281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6607983" y="3393281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Scholars disagree concerning the “</a:t>
            </a:r>
            <a:r>
              <a:rPr lang="en-AU" b="1" dirty="0" err="1" smtClean="0"/>
              <a:t>Basmallah</a:t>
            </a:r>
            <a:r>
              <a:rPr lang="en-AU" b="1" dirty="0" smtClean="0"/>
              <a:t>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AU" b="1" dirty="0" smtClean="0"/>
              <a:t>View 1) </a:t>
            </a:r>
            <a:r>
              <a:rPr lang="en-AU" dirty="0" smtClean="0"/>
              <a:t>It is an </a:t>
            </a:r>
            <a:r>
              <a:rPr lang="en-AU" i="1" dirty="0" smtClean="0"/>
              <a:t>ayah</a:t>
            </a:r>
            <a:r>
              <a:rPr lang="en-AU" dirty="0" smtClean="0"/>
              <a:t> from amongst the </a:t>
            </a:r>
            <a:r>
              <a:rPr lang="en-AU" i="1" dirty="0" err="1" smtClean="0"/>
              <a:t>ayaat</a:t>
            </a:r>
            <a:r>
              <a:rPr lang="en-AU" i="1" dirty="0" smtClean="0"/>
              <a:t> </a:t>
            </a:r>
            <a:r>
              <a:rPr lang="en-AU" dirty="0" smtClean="0"/>
              <a:t>of the Qur’an</a:t>
            </a:r>
          </a:p>
          <a:p>
            <a:pPr>
              <a:buNone/>
            </a:pPr>
            <a:r>
              <a:rPr lang="en-AU" b="1" dirty="0" smtClean="0"/>
              <a:t>View 2) </a:t>
            </a:r>
            <a:r>
              <a:rPr lang="en-AU" dirty="0" smtClean="0"/>
              <a:t>It is not an </a:t>
            </a:r>
            <a:r>
              <a:rPr lang="en-AU" i="1" dirty="0" smtClean="0"/>
              <a:t>ayah </a:t>
            </a:r>
            <a:r>
              <a:rPr lang="en-AU" dirty="0" smtClean="0"/>
              <a:t>from the  Qur’an.</a:t>
            </a:r>
          </a:p>
          <a:p>
            <a:pPr>
              <a:buNone/>
            </a:pPr>
            <a:r>
              <a:rPr lang="en-AU" b="1" dirty="0" smtClean="0"/>
              <a:t>View 3) </a:t>
            </a:r>
            <a:r>
              <a:rPr lang="en-AU" dirty="0" smtClean="0"/>
              <a:t>It is an </a:t>
            </a:r>
            <a:r>
              <a:rPr lang="en-AU" i="1" dirty="0" smtClean="0"/>
              <a:t>ayah </a:t>
            </a:r>
            <a:r>
              <a:rPr lang="en-AU" dirty="0" smtClean="0"/>
              <a:t>only at the beginning of al-</a:t>
            </a:r>
            <a:r>
              <a:rPr lang="en-AU" dirty="0" err="1" smtClean="0"/>
              <a:t>Fatihah</a:t>
            </a:r>
            <a:r>
              <a:rPr lang="en-AU" dirty="0" smtClean="0"/>
              <a:t>. In another places it is used to separate </a:t>
            </a:r>
            <a:r>
              <a:rPr lang="en-AU" dirty="0" err="1" smtClean="0"/>
              <a:t>suras</a:t>
            </a:r>
            <a:r>
              <a:rPr lang="en-AU" dirty="0" smtClean="0"/>
              <a:t>.</a:t>
            </a:r>
          </a:p>
          <a:p>
            <a:pPr>
              <a:buNone/>
            </a:pPr>
            <a:r>
              <a:rPr lang="en-AU" b="1" dirty="0" smtClean="0"/>
              <a:t>View 4) </a:t>
            </a:r>
            <a:r>
              <a:rPr lang="en-AU" dirty="0" smtClean="0"/>
              <a:t>According to some </a:t>
            </a:r>
            <a:r>
              <a:rPr lang="en-AU" i="1" dirty="0" err="1" smtClean="0"/>
              <a:t>qira’aat</a:t>
            </a:r>
            <a:r>
              <a:rPr lang="en-AU" i="1" dirty="0" smtClean="0"/>
              <a:t> </a:t>
            </a:r>
            <a:r>
              <a:rPr lang="en-AU" dirty="0" smtClean="0"/>
              <a:t>it is an </a:t>
            </a:r>
            <a:r>
              <a:rPr lang="en-AU" i="1" dirty="0" smtClean="0"/>
              <a:t>ayah</a:t>
            </a:r>
            <a:r>
              <a:rPr lang="en-AU" dirty="0" smtClean="0"/>
              <a:t>, it is not according to others.</a:t>
            </a:r>
          </a:p>
          <a:p>
            <a:pPr>
              <a:buNone/>
            </a:pPr>
            <a:r>
              <a:rPr lang="en-AU" b="1" dirty="0" smtClean="0"/>
              <a:t>View 5) </a:t>
            </a:r>
            <a:r>
              <a:rPr lang="en-AU" dirty="0" smtClean="0"/>
              <a:t>It is an independent </a:t>
            </a:r>
            <a:r>
              <a:rPr lang="en-AU" i="1" dirty="0" smtClean="0"/>
              <a:t>ayah </a:t>
            </a:r>
            <a:r>
              <a:rPr lang="en-AU" dirty="0" smtClean="0"/>
              <a:t>but not part of the surah.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Theoretical Evidence Supporting the Fifth 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scholars who hold this view state that the writing of </a:t>
            </a:r>
            <a:r>
              <a:rPr lang="en-US" dirty="0" smtClean="0"/>
              <a:t>the </a:t>
            </a:r>
            <a:r>
              <a:rPr lang="en-US" dirty="0" err="1" smtClean="0"/>
              <a:t>Basmallah</a:t>
            </a:r>
            <a:r>
              <a:rPr lang="en-US" dirty="0" smtClean="0"/>
              <a:t> </a:t>
            </a:r>
            <a:r>
              <a:rPr lang="en-US" dirty="0"/>
              <a:t>in the </a:t>
            </a:r>
            <a:r>
              <a:rPr lang="en-US" dirty="0" err="1"/>
              <a:t>Qur’aan</a:t>
            </a:r>
            <a:r>
              <a:rPr lang="en-US" dirty="0"/>
              <a:t> with the </a:t>
            </a:r>
            <a:r>
              <a:rPr lang="en-US" dirty="0" err="1"/>
              <a:t>Qur’anic</a:t>
            </a:r>
            <a:r>
              <a:rPr lang="en-US" dirty="0"/>
              <a:t> font (</a:t>
            </a:r>
            <a:r>
              <a:rPr lang="en-US" i="1" dirty="0" err="1"/>
              <a:t>ar-rasm</a:t>
            </a:r>
            <a:r>
              <a:rPr lang="en-US" i="1" dirty="0"/>
              <a:t> </a:t>
            </a:r>
            <a:r>
              <a:rPr lang="en-US" i="1" dirty="0" smtClean="0"/>
              <a:t>al-</a:t>
            </a:r>
            <a:r>
              <a:rPr lang="en-US" i="1" dirty="0" err="1" smtClean="0"/>
              <a:t>Uthmaani</a:t>
            </a:r>
            <a:r>
              <a:rPr lang="en-US" dirty="0"/>
              <a:t>) is evidence that it is a part of the </a:t>
            </a:r>
            <a:r>
              <a:rPr lang="en-US" dirty="0" smtClean="0"/>
              <a:t>Qur’an</a:t>
            </a:r>
            <a:r>
              <a:rPr lang="en-US" dirty="0"/>
              <a:t>.</a:t>
            </a:r>
          </a:p>
          <a:p>
            <a:r>
              <a:rPr lang="en-US" dirty="0"/>
              <a:t>Furthermore the </a:t>
            </a:r>
            <a:r>
              <a:rPr lang="en-US" i="1" dirty="0" err="1"/>
              <a:t>Basmallah</a:t>
            </a:r>
            <a:r>
              <a:rPr lang="en-US" dirty="0"/>
              <a:t> has been placed independently </a:t>
            </a:r>
            <a:r>
              <a:rPr lang="en-US" dirty="0" smtClean="0"/>
              <a:t>from the </a:t>
            </a:r>
            <a:r>
              <a:rPr lang="en-US" i="1" dirty="0" err="1"/>
              <a:t>surahs</a:t>
            </a:r>
            <a:r>
              <a:rPr lang="en-US" dirty="0"/>
              <a:t> it precedes, which proves that it is an entity in its </a:t>
            </a:r>
            <a:r>
              <a:rPr lang="en-US" dirty="0" smtClean="0"/>
              <a:t>own right </a:t>
            </a:r>
            <a:r>
              <a:rPr lang="en-US" dirty="0"/>
              <a:t>and not part of the </a:t>
            </a:r>
            <a:r>
              <a:rPr lang="en-US" i="1" dirty="0" err="1"/>
              <a:t>surahs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The Disjointed Letters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ar-SA" sz="6900" b="1" dirty="0" smtClean="0"/>
              <a:t>ا </a:t>
            </a:r>
            <a:r>
              <a:rPr lang="ar-SA" sz="6900" b="1" dirty="0" err="1" smtClean="0"/>
              <a:t>ل</a:t>
            </a:r>
            <a:r>
              <a:rPr lang="ar-SA" sz="6900" b="1" dirty="0" smtClean="0"/>
              <a:t> ر</a:t>
            </a:r>
            <a:endParaRPr lang="en-AU" sz="6900" b="1" dirty="0" smtClean="0"/>
          </a:p>
          <a:p>
            <a:r>
              <a:rPr lang="en-US" dirty="0" smtClean="0"/>
              <a:t>They are from the </a:t>
            </a:r>
            <a:r>
              <a:rPr lang="en-US" i="1" dirty="0" err="1" smtClean="0"/>
              <a:t>mutashabihaat</a:t>
            </a:r>
            <a:r>
              <a:rPr lang="en-US" i="1" dirty="0" smtClean="0"/>
              <a:t> </a:t>
            </a:r>
            <a:r>
              <a:rPr lang="en-US" dirty="0" smtClean="0"/>
              <a:t>of the Qur’an, their meaning is only known to Allah.</a:t>
            </a:r>
          </a:p>
          <a:p>
            <a:r>
              <a:rPr lang="en-US" dirty="0" smtClean="0"/>
              <a:t>They serve the purpose of oaths in the Qur’an.</a:t>
            </a:r>
          </a:p>
          <a:p>
            <a:r>
              <a:rPr lang="en-US" dirty="0" smtClean="0"/>
              <a:t>They are the names of Allah.</a:t>
            </a:r>
          </a:p>
          <a:p>
            <a:r>
              <a:rPr lang="en-US" dirty="0" smtClean="0"/>
              <a:t>They stand for specific meanings.</a:t>
            </a:r>
          </a:p>
          <a:p>
            <a:pPr lvl="1"/>
            <a:r>
              <a:rPr lang="en-US" dirty="0" smtClean="0"/>
              <a:t>A couplet of Arabic poetry mentioned by Ibn-Farris (d. 395) illustrates this:</a:t>
            </a:r>
          </a:p>
          <a:p>
            <a:pPr lvl="1"/>
            <a:r>
              <a:rPr lang="en-US" i="1" dirty="0" smtClean="0"/>
              <a:t>“</a:t>
            </a:r>
            <a:r>
              <a:rPr lang="en-US" i="1" dirty="0" err="1" smtClean="0"/>
              <a:t>Qulnaa</a:t>
            </a:r>
            <a:r>
              <a:rPr lang="en-US" i="1" dirty="0" smtClean="0"/>
              <a:t> </a:t>
            </a:r>
            <a:r>
              <a:rPr lang="en-US" i="1" dirty="0" err="1" smtClean="0"/>
              <a:t>laha</a:t>
            </a:r>
            <a:r>
              <a:rPr lang="en-US" i="1" dirty="0" smtClean="0"/>
              <a:t> </a:t>
            </a:r>
            <a:r>
              <a:rPr lang="en-US" i="1" dirty="0" err="1" smtClean="0"/>
              <a:t>qifee</a:t>
            </a:r>
            <a:r>
              <a:rPr lang="en-US" i="1" dirty="0" smtClean="0"/>
              <a:t> </a:t>
            </a:r>
            <a:r>
              <a:rPr lang="en-US" i="1" dirty="0" err="1" smtClean="0"/>
              <a:t>faqalat</a:t>
            </a:r>
            <a:r>
              <a:rPr lang="en-US" i="1" dirty="0" smtClean="0"/>
              <a:t> </a:t>
            </a:r>
            <a:r>
              <a:rPr lang="en-US" i="1" dirty="0" err="1" smtClean="0"/>
              <a:t>qaaf</a:t>
            </a:r>
            <a:r>
              <a:rPr lang="en-US" i="1" dirty="0" smtClean="0"/>
              <a:t>.”</a:t>
            </a:r>
          </a:p>
          <a:p>
            <a:pPr lvl="1"/>
            <a:r>
              <a:rPr lang="en-US" dirty="0" smtClean="0"/>
              <a:t>“We said to her stop and she said </a:t>
            </a:r>
            <a:r>
              <a:rPr lang="en-US" i="1" dirty="0" err="1" smtClean="0"/>
              <a:t>qaaf</a:t>
            </a:r>
            <a:r>
              <a:rPr lang="en-US" dirty="0" smtClean="0"/>
              <a:t>” [short for </a:t>
            </a:r>
            <a:r>
              <a:rPr lang="en-US" i="1" dirty="0" smtClean="0"/>
              <a:t>“</a:t>
            </a:r>
            <a:r>
              <a:rPr lang="en-US" i="1" dirty="0" err="1" smtClean="0"/>
              <a:t>waqaftu</a:t>
            </a:r>
            <a:r>
              <a:rPr lang="en-US" i="1" dirty="0" smtClean="0"/>
              <a:t>”</a:t>
            </a:r>
            <a:r>
              <a:rPr lang="en-US" dirty="0" smtClean="0"/>
              <a:t>].</a:t>
            </a:r>
          </a:p>
          <a:p>
            <a:r>
              <a:rPr lang="en-US" dirty="0" smtClean="0"/>
              <a:t>They are references to the names of </a:t>
            </a:r>
            <a:r>
              <a:rPr lang="en-US" dirty="0" err="1" smtClean="0"/>
              <a:t>suras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serve as a reference to the other half of the Arabic alphabet.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229600" cy="1143000"/>
          </a:xfrm>
        </p:spPr>
        <p:txBody>
          <a:bodyPr>
            <a:noAutofit/>
          </a:bodyPr>
          <a:lstStyle/>
          <a:p>
            <a:r>
              <a:rPr lang="ar-SA" sz="6000" b="1" dirty="0"/>
              <a:t>تِلْكَ آيَاتُ الْكِتَابِ </a:t>
            </a:r>
            <a:r>
              <a:rPr lang="ar-SA" sz="6000" b="1" dirty="0" smtClean="0"/>
              <a:t>الْمُبِينِ</a:t>
            </a:r>
            <a:endParaRPr lang="en-US" sz="60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6250793" y="1821645"/>
            <a:ext cx="1214446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1964513" y="4179099"/>
            <a:ext cx="1500198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72198" y="50004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Implies something far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4929198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“Outright” or “clear.”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Genealogy of Yusuf</a:t>
            </a:r>
            <a:endParaRPr lang="en-US" b="1" dirty="0"/>
          </a:p>
        </p:txBody>
      </p:sp>
      <p:pic>
        <p:nvPicPr>
          <p:cNvPr id="11" name="Picture 10" descr="family 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285859"/>
            <a:ext cx="5113437" cy="4857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982</Words>
  <Application>Microsoft Office PowerPoint</Application>
  <PresentationFormat>On-screen Show (4:3)</PresentationFormat>
  <Paragraphs>122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Tafseer: Surah Yusuf </vt:lpstr>
      <vt:lpstr>Makki-Madani Classifications</vt:lpstr>
      <vt:lpstr>Reasons for revelation</vt:lpstr>
      <vt:lpstr>PowerPoint Presentation</vt:lpstr>
      <vt:lpstr>Scholars disagree concerning the “Basmallah”</vt:lpstr>
      <vt:lpstr>Theoretical Evidence Supporting the Fifth View</vt:lpstr>
      <vt:lpstr>The Disjointed Letters</vt:lpstr>
      <vt:lpstr>تِلْكَ آيَاتُ الْكِتَابِ الْمُبِينِ</vt:lpstr>
      <vt:lpstr>The Genealogy of Yusuf</vt:lpstr>
      <vt:lpstr>إِنَّا أَنزَلْنَاهُ قُرْآنًا عَرَبِيًّا لَّعَلَّكُمْ تَعْقِلُونَ</vt:lpstr>
      <vt:lpstr>An Arabic Qur’an</vt:lpstr>
      <vt:lpstr>Are there any non-Arabic words in the Qur’an?</vt:lpstr>
      <vt:lpstr>Non-Arabic in the Qur’an</vt:lpstr>
      <vt:lpstr>Meaning of the Names</vt:lpstr>
      <vt:lpstr>Who is Yusuf?</vt:lpstr>
      <vt:lpstr>نَحْنُ نَقُصُّ عَلَيْكَ أَحْسَنَ الْقَصَصِ بِمَا أَوْحَيْنَا إِلَيْكَ هَٰذَا الْقُرْآنَ</vt:lpstr>
      <vt:lpstr>What makes a good story?</vt:lpstr>
      <vt:lpstr>وَإِن كُنتَ مِن قَبْلِهِ لَمِنَ الْغَافِلِينَ</vt:lpstr>
      <vt:lpstr>إِذْ قَالَ يُوسُفُ لِأَبِيهِ يَا أَبَتِ إِنِّي رَأَيْتُ أَحَدَ عَشَرَ كَوْكَبًا وَالشَّمْسَ وَالْقَمَرَ رَأَيْتُهُمْ لِي سَاجِدِينَ</vt:lpstr>
      <vt:lpstr>Showing Kindness to Parents</vt:lpstr>
      <vt:lpstr>إِذْ قَالَ يُوسُفُ لِأَبِيهِ يَا أَبَتِ إِنِّي رَأَيْتُ أَحَدَ عَشَرَ كَوْكَبًا وَالشَّمْسَ وَالْقَمَرَ رَأَيْتُهُمْ لِي سَاجِدِينَ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jabbar</dc:creator>
  <cp:lastModifiedBy>Badri</cp:lastModifiedBy>
  <cp:revision>29</cp:revision>
  <dcterms:created xsi:type="dcterms:W3CDTF">2014-02-10T02:59:15Z</dcterms:created>
  <dcterms:modified xsi:type="dcterms:W3CDTF">2014-02-16T01:36:00Z</dcterms:modified>
</cp:coreProperties>
</file>