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8" r:id="rId3"/>
    <p:sldId id="269" r:id="rId4"/>
    <p:sldId id="282" r:id="rId5"/>
    <p:sldId id="262" r:id="rId6"/>
    <p:sldId id="263" r:id="rId7"/>
    <p:sldId id="264" r:id="rId8"/>
    <p:sldId id="265" r:id="rId9"/>
    <p:sldId id="266" r:id="rId10"/>
    <p:sldId id="267" r:id="rId11"/>
    <p:sldId id="276" r:id="rId12"/>
    <p:sldId id="270" r:id="rId13"/>
    <p:sldId id="284" r:id="rId14"/>
    <p:sldId id="285" r:id="rId15"/>
    <p:sldId id="287" r:id="rId16"/>
    <p:sldId id="286" r:id="rId17"/>
    <p:sldId id="288" r:id="rId18"/>
    <p:sldId id="289" r:id="rId19"/>
    <p:sldId id="283" r:id="rId20"/>
    <p:sldId id="277" r:id="rId21"/>
    <p:sldId id="271" r:id="rId22"/>
    <p:sldId id="290" r:id="rId23"/>
    <p:sldId id="272" r:id="rId24"/>
    <p:sldId id="273" r:id="rId25"/>
    <p:sldId id="274" r:id="rId26"/>
    <p:sldId id="275" r:id="rId27"/>
    <p:sldId id="278" r:id="rId28"/>
    <p:sldId id="279" r:id="rId29"/>
    <p:sldId id="280" r:id="rId30"/>
    <p:sldId id="28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26" d="100"/>
          <a:sy n="126" d="100"/>
        </p:scale>
        <p:origin x="-119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92AF50-C46A-4E25-8720-67B29AB0CAFB}" type="datetimeFigureOut">
              <a:rPr lang="en-US" smtClean="0"/>
              <a:pPr/>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CC819-D2D3-4B5F-9A9C-25E3A17C4D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92AF50-C46A-4E25-8720-67B29AB0CAFB}" type="datetimeFigureOut">
              <a:rPr lang="en-US" smtClean="0"/>
              <a:pPr/>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CC819-D2D3-4B5F-9A9C-25E3A17C4D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92AF50-C46A-4E25-8720-67B29AB0CAFB}" type="datetimeFigureOut">
              <a:rPr lang="en-US" smtClean="0"/>
              <a:pPr/>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CC819-D2D3-4B5F-9A9C-25E3A17C4D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92AF50-C46A-4E25-8720-67B29AB0CAFB}" type="datetimeFigureOut">
              <a:rPr lang="en-US" smtClean="0"/>
              <a:pPr/>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CC819-D2D3-4B5F-9A9C-25E3A17C4D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92AF50-C46A-4E25-8720-67B29AB0CAFB}" type="datetimeFigureOut">
              <a:rPr lang="en-US" smtClean="0"/>
              <a:pPr/>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CC819-D2D3-4B5F-9A9C-25E3A17C4D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92AF50-C46A-4E25-8720-67B29AB0CAFB}" type="datetimeFigureOut">
              <a:rPr lang="en-US" smtClean="0"/>
              <a:pPr/>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CC819-D2D3-4B5F-9A9C-25E3A17C4D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92AF50-C46A-4E25-8720-67B29AB0CAFB}" type="datetimeFigureOut">
              <a:rPr lang="en-US" smtClean="0"/>
              <a:pPr/>
              <a:t>5/14/2014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0CC819-D2D3-4B5F-9A9C-25E3A17C4D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92AF50-C46A-4E25-8720-67B29AB0CAFB}" type="datetimeFigureOut">
              <a:rPr lang="en-US" smtClean="0"/>
              <a:pPr/>
              <a:t>5/14/2014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0CC819-D2D3-4B5F-9A9C-25E3A17C4D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2AF50-C46A-4E25-8720-67B29AB0CAFB}" type="datetimeFigureOut">
              <a:rPr lang="en-US" smtClean="0"/>
              <a:pPr/>
              <a:t>5/14/2014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0CC819-D2D3-4B5F-9A9C-25E3A17C4D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2AF50-C46A-4E25-8720-67B29AB0CAFB}" type="datetimeFigureOut">
              <a:rPr lang="en-US" smtClean="0"/>
              <a:pPr/>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CC819-D2D3-4B5F-9A9C-25E3A17C4D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2AF50-C46A-4E25-8720-67B29AB0CAFB}" type="datetimeFigureOut">
              <a:rPr lang="en-US" smtClean="0"/>
              <a:pPr/>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CC819-D2D3-4B5F-9A9C-25E3A17C4D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2AF50-C46A-4E25-8720-67B29AB0CAFB}" type="datetimeFigureOut">
              <a:rPr lang="en-US" smtClean="0"/>
              <a:pPr/>
              <a:t>5/14/2014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CC819-D2D3-4B5F-9A9C-25E3A17C4D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b="1" dirty="0" err="1" smtClean="0"/>
              <a:t>Fiqh</a:t>
            </a:r>
            <a:r>
              <a:rPr lang="en-AU" b="1" dirty="0" smtClean="0"/>
              <a:t> of </a:t>
            </a:r>
            <a:r>
              <a:rPr lang="en-AU" b="1" dirty="0" err="1" smtClean="0"/>
              <a:t>Riba</a:t>
            </a:r>
            <a:endParaRPr lang="en-US" b="1" dirty="0"/>
          </a:p>
        </p:txBody>
      </p:sp>
      <p:sp>
        <p:nvSpPr>
          <p:cNvPr id="3" name="Subtitle 2"/>
          <p:cNvSpPr>
            <a:spLocks noGrp="1"/>
          </p:cNvSpPr>
          <p:nvPr>
            <p:ph type="subTitle" idx="1"/>
          </p:nvPr>
        </p:nvSpPr>
        <p:spPr/>
        <p:txBody>
          <a:bodyPr/>
          <a:lstStyle/>
          <a:p>
            <a:r>
              <a:rPr lang="en-AU" smtClean="0"/>
              <a:t>Part 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4</a:t>
            </a:r>
            <a:r>
              <a:rPr lang="en-AU" b="1" baseline="30000" dirty="0" smtClean="0"/>
              <a:t>th</a:t>
            </a:r>
            <a:r>
              <a:rPr lang="en-AU" b="1" dirty="0" smtClean="0"/>
              <a:t> View</a:t>
            </a:r>
            <a:endParaRPr lang="en-US" b="1" dirty="0"/>
          </a:p>
        </p:txBody>
      </p:sp>
      <p:sp>
        <p:nvSpPr>
          <p:cNvPr id="3" name="Content Placeholder 2"/>
          <p:cNvSpPr>
            <a:spLocks noGrp="1"/>
          </p:cNvSpPr>
          <p:nvPr>
            <p:ph idx="1"/>
          </p:nvPr>
        </p:nvSpPr>
        <p:spPr>
          <a:xfrm>
            <a:off x="457200" y="1428736"/>
            <a:ext cx="8229600" cy="4972072"/>
          </a:xfrm>
        </p:spPr>
        <p:txBody>
          <a:bodyPr>
            <a:normAutofit fontScale="62500" lnSpcReduction="20000"/>
          </a:bodyPr>
          <a:lstStyle/>
          <a:p>
            <a:r>
              <a:rPr lang="en-US" dirty="0" smtClean="0"/>
              <a:t>That these banknotes are </a:t>
            </a:r>
            <a:r>
              <a:rPr lang="en-US" dirty="0" smtClean="0"/>
              <a:t>to be treated as currency, just as gold </a:t>
            </a:r>
            <a:r>
              <a:rPr lang="en-US" dirty="0" smtClean="0"/>
              <a:t>and silver </a:t>
            </a:r>
            <a:r>
              <a:rPr lang="en-US" dirty="0" smtClean="0"/>
              <a:t>were. </a:t>
            </a:r>
          </a:p>
          <a:p>
            <a:pPr lvl="1"/>
            <a:r>
              <a:rPr lang="en-AU" dirty="0" smtClean="0"/>
              <a:t>“</a:t>
            </a:r>
            <a:r>
              <a:rPr lang="en-US" dirty="0" smtClean="0"/>
              <a:t>The exception to this is </a:t>
            </a:r>
            <a:r>
              <a:rPr lang="en-US" i="1" dirty="0" err="1" smtClean="0"/>
              <a:t>ribaa</a:t>
            </a:r>
            <a:r>
              <a:rPr lang="en-US" i="1" dirty="0" smtClean="0"/>
              <a:t> al-</a:t>
            </a:r>
            <a:r>
              <a:rPr lang="en-US" i="1" dirty="0" err="1" smtClean="0"/>
              <a:t>fadhl</a:t>
            </a:r>
            <a:r>
              <a:rPr lang="en-US" dirty="0" smtClean="0"/>
              <a:t>, </a:t>
            </a:r>
            <a:r>
              <a:rPr lang="en-US" dirty="0" smtClean="0"/>
              <a:t>as the notes contain </a:t>
            </a:r>
            <a:r>
              <a:rPr lang="en-US" dirty="0" smtClean="0"/>
              <a:t>no inherit value</a:t>
            </a:r>
            <a:r>
              <a:rPr lang="en-US" dirty="0" smtClean="0"/>
              <a:t>.”</a:t>
            </a:r>
            <a:endParaRPr lang="en-US" dirty="0" smtClean="0"/>
          </a:p>
          <a:p>
            <a:pPr lvl="1"/>
            <a:r>
              <a:rPr lang="en-US" dirty="0" smtClean="0"/>
              <a:t>“…if </a:t>
            </a:r>
            <a:r>
              <a:rPr lang="en-US" dirty="0" smtClean="0"/>
              <a:t>a note is exchanged for two notes and possession takes place at the time of the transaction, there is no problem</a:t>
            </a:r>
            <a:r>
              <a:rPr lang="en-US" dirty="0" smtClean="0"/>
              <a:t>.”</a:t>
            </a:r>
            <a:endParaRPr lang="en-US" dirty="0" smtClean="0"/>
          </a:p>
          <a:p>
            <a:pPr marL="0" indent="0">
              <a:buNone/>
            </a:pPr>
            <a:r>
              <a:rPr lang="en-US" dirty="0" smtClean="0"/>
              <a:t> </a:t>
            </a:r>
          </a:p>
          <a:p>
            <a:r>
              <a:rPr lang="en-US" dirty="0" smtClean="0"/>
              <a:t>This view is the most correct of all the views due to its strong foundation.</a:t>
            </a:r>
          </a:p>
          <a:p>
            <a:endParaRPr lang="en-US" dirty="0" smtClean="0"/>
          </a:p>
          <a:p>
            <a:r>
              <a:rPr lang="en-US" dirty="0" err="1" smtClean="0"/>
              <a:t>Shaykh</a:t>
            </a:r>
            <a:r>
              <a:rPr lang="en-US" dirty="0" smtClean="0"/>
              <a:t> Muhammad </a:t>
            </a:r>
            <a:r>
              <a:rPr lang="en-US" dirty="0" err="1" smtClean="0"/>
              <a:t>Rasheed</a:t>
            </a:r>
            <a:r>
              <a:rPr lang="en-US" dirty="0" smtClean="0"/>
              <a:t> </a:t>
            </a:r>
            <a:r>
              <a:rPr lang="en-US" dirty="0" err="1" smtClean="0"/>
              <a:t>Ridha</a:t>
            </a:r>
            <a:r>
              <a:rPr lang="en-US" dirty="0" smtClean="0"/>
              <a:t> said</a:t>
            </a:r>
            <a:r>
              <a:rPr lang="en-US" i="1" dirty="0" smtClean="0"/>
              <a:t> </a:t>
            </a:r>
            <a:r>
              <a:rPr lang="en-US" dirty="0" smtClean="0"/>
              <a:t>(P.839 in Vol. 3):  </a:t>
            </a:r>
          </a:p>
          <a:p>
            <a:pPr lvl="1"/>
            <a:r>
              <a:rPr lang="en-US" dirty="0" smtClean="0"/>
              <a:t>“Consequently, the difference of opinion within these important issues is that making banknotes akin to the two currencies implies that they be subject to </a:t>
            </a:r>
            <a:r>
              <a:rPr lang="en-US" i="1" dirty="0" err="1" smtClean="0"/>
              <a:t>ribaa</a:t>
            </a:r>
            <a:r>
              <a:rPr lang="en-US" dirty="0" smtClean="0"/>
              <a:t>. This is what we are able to determine. Whoever claims that they are trade offers, prevents the possibility of </a:t>
            </a:r>
            <a:r>
              <a:rPr lang="en-US" i="1" dirty="0" err="1" smtClean="0"/>
              <a:t>ribaa</a:t>
            </a:r>
            <a:r>
              <a:rPr lang="en-US" dirty="0" smtClean="0"/>
              <a:t>, and in this circumstance it becomes easy for anyone to devour a plentiful amount of  </a:t>
            </a:r>
            <a:r>
              <a:rPr lang="en-US" i="1" dirty="0" err="1" smtClean="0"/>
              <a:t>ribaa</a:t>
            </a:r>
            <a:r>
              <a:rPr lang="en-US" i="1" dirty="0" smtClean="0"/>
              <a:t> </a:t>
            </a:r>
            <a:r>
              <a:rPr lang="en-US" dirty="0" smtClean="0"/>
              <a:t>with these notes which are no different to gold according to one of the economists. Similarly, the view that they fall under the ruling of certified bills leads to the mass use of </a:t>
            </a:r>
            <a:r>
              <a:rPr lang="en-US" i="1" dirty="0" err="1" smtClean="0"/>
              <a:t>ribaa</a:t>
            </a:r>
            <a:r>
              <a:rPr lang="en-US" i="1" dirty="0" smtClean="0"/>
              <a:t> </a:t>
            </a:r>
            <a:r>
              <a:rPr lang="en-US" dirty="0" smtClean="0"/>
              <a:t>and the prohibition of </a:t>
            </a:r>
            <a:r>
              <a:rPr lang="en-US" i="1" dirty="0" err="1" smtClean="0"/>
              <a:t>zakah</a:t>
            </a:r>
            <a:r>
              <a:rPr lang="en-US" dirty="0" smtClean="0"/>
              <a:t>, there is no need for further discussion. </a:t>
            </a:r>
            <a:r>
              <a:rPr lang="en-US" b="1" dirty="0" smtClean="0"/>
              <a:t>Whoever looks into the reality of this issue has been cautious with his religion by taking </a:t>
            </a:r>
            <a:r>
              <a:rPr lang="en-US" b="1" dirty="0" smtClean="0"/>
              <a:t>from </a:t>
            </a:r>
            <a:r>
              <a:rPr lang="en-US" b="1" dirty="0" smtClean="0"/>
              <a:t>that we have explained</a:t>
            </a:r>
            <a:r>
              <a:rPr lang="en-US" dirty="0" smtClean="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endParaRPr lang="en-US" dirty="0"/>
          </a:p>
          <a:p>
            <a:r>
              <a:rPr lang="en-US" dirty="0"/>
              <a:t>Our </a:t>
            </a:r>
            <a:r>
              <a:rPr lang="en-US" dirty="0" err="1"/>
              <a:t>Shaykh</a:t>
            </a:r>
            <a:r>
              <a:rPr lang="en-US" dirty="0"/>
              <a:t> </a:t>
            </a:r>
            <a:r>
              <a:rPr lang="en-US" dirty="0" err="1"/>
              <a:t>Abd</a:t>
            </a:r>
            <a:r>
              <a:rPr lang="en-US" dirty="0"/>
              <a:t> Al-</a:t>
            </a:r>
            <a:r>
              <a:rPr lang="en-US" dirty="0" err="1"/>
              <a:t>Rahman</a:t>
            </a:r>
            <a:r>
              <a:rPr lang="en-US" dirty="0"/>
              <a:t> bin </a:t>
            </a:r>
            <a:r>
              <a:rPr lang="en-US" dirty="0" err="1"/>
              <a:t>Sa’di</a:t>
            </a:r>
            <a:r>
              <a:rPr lang="en-US" dirty="0"/>
              <a:t> (may Allah have mercy on him) was transcribed to have said on page 327 of “</a:t>
            </a:r>
            <a:r>
              <a:rPr lang="en-US" i="1" dirty="0"/>
              <a:t>al-</a:t>
            </a:r>
            <a:r>
              <a:rPr lang="en-US" i="1" dirty="0" err="1"/>
              <a:t>Fatawa</a:t>
            </a:r>
            <a:r>
              <a:rPr lang="en-US" i="1" dirty="0"/>
              <a:t> al-</a:t>
            </a:r>
            <a:r>
              <a:rPr lang="en-US" i="1" dirty="0" err="1"/>
              <a:t>Sa’diyah</a:t>
            </a:r>
            <a:r>
              <a:rPr lang="en-US" dirty="0"/>
              <a:t>” during a debate between three others concerning the use of banknotes: </a:t>
            </a:r>
          </a:p>
          <a:p>
            <a:pPr lvl="1"/>
            <a:r>
              <a:rPr lang="en-US" dirty="0"/>
              <a:t>“So the fourth one amongst those that observed parity between the two proofs; the proof who viewed it as currency, the proof of those who viewed it as goods. Do you not see that if a person follows a view between the two statements and follows a way between the two ways by ruling that notes are considered under the ruling of money in a credit-based transaction, in this case he has prohibited the sale of ten, for example, to twelve on credit. This is because it is </a:t>
            </a:r>
            <a:r>
              <a:rPr lang="en-US" i="1" dirty="0" err="1"/>
              <a:t>ribaa</a:t>
            </a:r>
            <a:r>
              <a:rPr lang="en-US" i="1" dirty="0"/>
              <a:t> </a:t>
            </a:r>
            <a:r>
              <a:rPr lang="en-US" i="1" dirty="0" err="1"/>
              <a:t>nasee’ah</a:t>
            </a:r>
            <a:r>
              <a:rPr lang="en-US" dirty="0"/>
              <a:t> which the Muslims have agreed upon in regards to its unlawfulness. Likewise, those that prohibit </a:t>
            </a:r>
            <a:r>
              <a:rPr lang="en-US" i="1" dirty="0" err="1"/>
              <a:t>ribaa</a:t>
            </a:r>
            <a:r>
              <a:rPr lang="en-US" i="1" dirty="0"/>
              <a:t> </a:t>
            </a:r>
            <a:r>
              <a:rPr lang="en-US" i="1" dirty="0" err="1"/>
              <a:t>fadhl</a:t>
            </a:r>
            <a:r>
              <a:rPr lang="en-US" dirty="0"/>
              <a:t>,</a:t>
            </a:r>
            <a:r>
              <a:rPr lang="en-US" i="1" dirty="0"/>
              <a:t> </a:t>
            </a:r>
            <a:r>
              <a:rPr lang="en-US" dirty="0"/>
              <a:t>agree that it is even more unlawful and greater in sin that </a:t>
            </a:r>
            <a:r>
              <a:rPr lang="en-US" i="1" dirty="0" err="1"/>
              <a:t>ribaa</a:t>
            </a:r>
            <a:r>
              <a:rPr lang="en-US" i="1" dirty="0"/>
              <a:t> </a:t>
            </a:r>
            <a:r>
              <a:rPr lang="en-US" i="1" dirty="0" err="1"/>
              <a:t>fadhl</a:t>
            </a:r>
            <a:r>
              <a:rPr lang="en-US" dirty="0"/>
              <a:t>. The trade of some of them with others whilst present on spot regardless of whether they are similar or not is permissible because the prohibition of </a:t>
            </a:r>
            <a:r>
              <a:rPr lang="en-US" i="1" dirty="0" err="1"/>
              <a:t>ribaa</a:t>
            </a:r>
            <a:r>
              <a:rPr lang="en-US" i="1" dirty="0"/>
              <a:t> al-</a:t>
            </a:r>
            <a:r>
              <a:rPr lang="en-US" i="1" dirty="0" err="1"/>
              <a:t>fadhl</a:t>
            </a:r>
            <a:r>
              <a:rPr lang="en-US" i="1" dirty="0"/>
              <a:t> </a:t>
            </a:r>
            <a:r>
              <a:rPr lang="en-US" dirty="0"/>
              <a:t>is merely a means towards </a:t>
            </a:r>
            <a:r>
              <a:rPr lang="en-US" i="1" dirty="0" err="1"/>
              <a:t>ribaa</a:t>
            </a:r>
            <a:r>
              <a:rPr lang="en-US" i="1" dirty="0"/>
              <a:t> </a:t>
            </a:r>
            <a:r>
              <a:rPr lang="en-US" i="1" dirty="0" err="1"/>
              <a:t>nasee’ah</a:t>
            </a:r>
            <a:r>
              <a:rPr lang="en-US" dirty="0"/>
              <a:t> and some scholars have permitted it even though it is proven by many </a:t>
            </a:r>
            <a:r>
              <a:rPr lang="en-US" i="1" dirty="0" err="1"/>
              <a:t>shar’i</a:t>
            </a:r>
            <a:r>
              <a:rPr lang="en-US" i="1" dirty="0"/>
              <a:t> </a:t>
            </a:r>
            <a:r>
              <a:rPr lang="en-US" dirty="0"/>
              <a:t>proofs. Being that notes are in reality not considered money and due to the situation of need it is perhaps the reason cause taking this view to be appointed and allowable. This particular view balanced between the two and the aforementioned details are those which may be followed as an opinion with adherence to the intents of the </a:t>
            </a:r>
            <a:r>
              <a:rPr lang="en-US" i="1" dirty="0" err="1"/>
              <a:t>shari’ah</a:t>
            </a:r>
            <a:r>
              <a:rPr lang="en-US" dirty="0"/>
              <a:t>.”</a:t>
            </a:r>
          </a:p>
          <a:p>
            <a:r>
              <a:rPr lang="en-US" dirty="0"/>
              <a:t> </a:t>
            </a:r>
          </a:p>
          <a:p>
            <a:r>
              <a:rPr lang="en-US" dirty="0" smtClean="0"/>
              <a:t>He also said (p. 329): </a:t>
            </a:r>
            <a:endParaRPr lang="en-US" dirty="0"/>
          </a:p>
          <a:p>
            <a:r>
              <a:rPr lang="en-US" dirty="0"/>
              <a:t>“So the need (</a:t>
            </a:r>
            <a:r>
              <a:rPr lang="en-US" i="1" dirty="0" err="1"/>
              <a:t>hajjah</a:t>
            </a:r>
            <a:r>
              <a:rPr lang="en-US" dirty="0"/>
              <a:t>), rather the necessity (</a:t>
            </a:r>
            <a:r>
              <a:rPr lang="en-US" i="1" dirty="0" err="1"/>
              <a:t>dhururah</a:t>
            </a:r>
            <a:r>
              <a:rPr lang="en-US" dirty="0"/>
              <a:t>) that they not be considered as </a:t>
            </a:r>
            <a:r>
              <a:rPr lang="en-US" i="1" dirty="0" err="1"/>
              <a:t>ribaa</a:t>
            </a:r>
            <a:r>
              <a:rPr lang="en-US" i="1" dirty="0"/>
              <a:t> an-</a:t>
            </a:r>
            <a:r>
              <a:rPr lang="en-US" i="1" dirty="0" err="1"/>
              <a:t>nasee’ah</a:t>
            </a:r>
            <a:r>
              <a:rPr lang="en-US" dirty="0"/>
              <a:t> and being that the notes are not intrinsically considered gold and silver in spite of the difference of opinion of the people of knowledge concerning this ruling is what allows this view, rather it allows preference of it, and Allah knows best.”</a:t>
            </a:r>
          </a:p>
          <a:p>
            <a:r>
              <a:rPr lang="en-US" dirty="0"/>
              <a:t> </a:t>
            </a:r>
          </a:p>
          <a:p>
            <a:r>
              <a:rPr lang="en-US" dirty="0"/>
              <a:t>What is meant by the view that has been preferred is that it is prohibited for </a:t>
            </a:r>
            <a:r>
              <a:rPr lang="en-US" i="1" dirty="0" err="1"/>
              <a:t>ribaa</a:t>
            </a:r>
            <a:r>
              <a:rPr lang="en-US" i="1" dirty="0"/>
              <a:t> an-</a:t>
            </a:r>
            <a:r>
              <a:rPr lang="en-US" i="1" dirty="0" err="1"/>
              <a:t>nasee’ah</a:t>
            </a:r>
            <a:r>
              <a:rPr lang="en-US" i="1" dirty="0"/>
              <a:t> </a:t>
            </a:r>
            <a:r>
              <a:rPr lang="en-US" dirty="0"/>
              <a:t>in the exchange of notes with others and it is conceivable for </a:t>
            </a:r>
            <a:r>
              <a:rPr lang="en-US" i="1" dirty="0" err="1"/>
              <a:t>ribaa</a:t>
            </a:r>
            <a:r>
              <a:rPr lang="en-US" i="1" dirty="0"/>
              <a:t> al-</a:t>
            </a:r>
            <a:r>
              <a:rPr lang="en-US" i="1" dirty="0" err="1"/>
              <a:t>fadhl</a:t>
            </a:r>
            <a:r>
              <a:rPr lang="en-US" i="1" dirty="0"/>
              <a:t> </a:t>
            </a:r>
            <a:r>
              <a:rPr lang="en-US" dirty="0"/>
              <a:t>to enter, thus they are to transacted whilst present, on the spot. And this, as we have mentioned earlier is closest to that which is correct due to its strength in justification. And Allah knows best.</a:t>
            </a:r>
          </a:p>
          <a:p>
            <a:r>
              <a:rPr lang="en-AU" dirty="0"/>
              <a:t>i.e. gold and silver</a:t>
            </a:r>
            <a:endParaRPr lang="en-US" dirty="0"/>
          </a:p>
          <a:p>
            <a:r>
              <a:rPr lang="en-AU" dirty="0"/>
              <a:t>From a legalistic perspective.</a:t>
            </a:r>
            <a:endParaRPr lang="en-US" dirty="0"/>
          </a:p>
          <a:p>
            <a:endParaRPr lang="en-US" dirty="0"/>
          </a:p>
        </p:txBody>
      </p:sp>
    </p:spTree>
    <p:extLst>
      <p:ext uri="{BB962C8B-B14F-4D97-AF65-F5344CB8AC3E}">
        <p14:creationId xmlns:p14="http://schemas.microsoft.com/office/powerpoint/2010/main" xmlns="" val="1464225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20888"/>
            <a:ext cx="7772400" cy="1470025"/>
          </a:xfrm>
        </p:spPr>
        <p:txBody>
          <a:bodyPr>
            <a:normAutofit/>
          </a:bodyPr>
          <a:lstStyle/>
          <a:p>
            <a:r>
              <a:rPr lang="en-AU" sz="7200" b="1" dirty="0" smtClean="0"/>
              <a:t>‘</a:t>
            </a:r>
            <a:r>
              <a:rPr lang="en-AU" sz="7200" b="1" dirty="0" err="1" smtClean="0"/>
              <a:t>Eenah</a:t>
            </a:r>
            <a:r>
              <a:rPr lang="en-AU" sz="7200" b="1" dirty="0" smtClean="0"/>
              <a:t> Transactions</a:t>
            </a:r>
            <a:endParaRPr lang="en-US" sz="7200" b="1" dirty="0"/>
          </a:p>
        </p:txBody>
      </p:sp>
    </p:spTree>
    <p:extLst>
      <p:ext uri="{BB962C8B-B14F-4D97-AF65-F5344CB8AC3E}">
        <p14:creationId xmlns:p14="http://schemas.microsoft.com/office/powerpoint/2010/main" xmlns="" val="3638327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What is it?</a:t>
            </a:r>
            <a:endParaRPr lang="en-US" b="1" dirty="0"/>
          </a:p>
        </p:txBody>
      </p:sp>
      <p:sp>
        <p:nvSpPr>
          <p:cNvPr id="3" name="Content Placeholder 2"/>
          <p:cNvSpPr>
            <a:spLocks noGrp="1"/>
          </p:cNvSpPr>
          <p:nvPr>
            <p:ph idx="1"/>
          </p:nvPr>
        </p:nvSpPr>
        <p:spPr/>
        <p:txBody>
          <a:bodyPr/>
          <a:lstStyle/>
          <a:p>
            <a:r>
              <a:rPr lang="en-US" b="1" dirty="0" smtClean="0"/>
              <a:t>An ‘</a:t>
            </a:r>
            <a:r>
              <a:rPr lang="en-US" b="1" i="1" dirty="0" err="1" smtClean="0"/>
              <a:t>Eenah</a:t>
            </a:r>
            <a:r>
              <a:rPr lang="en-US" b="1" dirty="0" smtClean="0"/>
              <a:t> </a:t>
            </a:r>
            <a:r>
              <a:rPr lang="en-US" b="1" dirty="0" smtClean="0"/>
              <a:t>transaction </a:t>
            </a:r>
            <a:r>
              <a:rPr lang="en-US" b="1" dirty="0" smtClean="0"/>
              <a:t>means: </a:t>
            </a:r>
          </a:p>
          <a:p>
            <a:pPr lvl="1"/>
            <a:r>
              <a:rPr lang="en-US" dirty="0" smtClean="0"/>
              <a:t>To </a:t>
            </a:r>
            <a:r>
              <a:rPr lang="en-US" dirty="0" smtClean="0"/>
              <a:t>sell something for a price </a:t>
            </a:r>
            <a:r>
              <a:rPr lang="en-US" dirty="0" smtClean="0"/>
              <a:t>on credit, then </a:t>
            </a:r>
            <a:r>
              <a:rPr lang="en-US" dirty="0" smtClean="0"/>
              <a:t>buy it back for a lower price to be paid immediately. </a:t>
            </a:r>
          </a:p>
          <a:p>
            <a:endParaRPr lang="en-US" dirty="0" smtClean="0"/>
          </a:p>
          <a:p>
            <a:r>
              <a:rPr lang="en-US" b="1" dirty="0" smtClean="0"/>
              <a:t>This means: </a:t>
            </a:r>
          </a:p>
          <a:p>
            <a:pPr lvl="1"/>
            <a:r>
              <a:rPr lang="en-US" dirty="0" smtClean="0"/>
              <a:t>That </a:t>
            </a:r>
            <a:r>
              <a:rPr lang="en-US" dirty="0" smtClean="0"/>
              <a:t>the buyer acquires cash and will pay back a higher amount after a while, so it is as if it is a loan in the form of a sale.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Example:</a:t>
            </a:r>
            <a:endParaRPr lang="en-US" b="1" dirty="0"/>
          </a:p>
        </p:txBody>
      </p:sp>
      <p:pic>
        <p:nvPicPr>
          <p:cNvPr id="4" name="Content Placeholder 3" descr="baial inah.png"/>
          <p:cNvPicPr>
            <a:picLocks noGrp="1" noChangeAspect="1"/>
          </p:cNvPicPr>
          <p:nvPr>
            <p:ph idx="1"/>
          </p:nvPr>
        </p:nvPicPr>
        <p:blipFill>
          <a:blip r:embed="rId2"/>
          <a:stretch>
            <a:fillRect/>
          </a:stretch>
        </p:blipFill>
        <p:spPr>
          <a:xfrm>
            <a:off x="1123915" y="2143116"/>
            <a:ext cx="7019985" cy="2839409"/>
          </a:xfrm>
        </p:spPr>
      </p:pic>
      <p:pic>
        <p:nvPicPr>
          <p:cNvPr id="1026" name="Picture 2"/>
          <p:cNvPicPr>
            <a:picLocks noChangeAspect="1" noChangeArrowheads="1"/>
          </p:cNvPicPr>
          <p:nvPr/>
        </p:nvPicPr>
        <p:blipFill>
          <a:blip r:embed="rId3"/>
          <a:srcRect/>
          <a:stretch>
            <a:fillRect/>
          </a:stretch>
        </p:blipFill>
        <p:spPr bwMode="auto">
          <a:xfrm>
            <a:off x="4033838" y="2543170"/>
            <a:ext cx="1076325" cy="17145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143000"/>
          </a:xfrm>
        </p:spPr>
        <p:txBody>
          <a:bodyPr/>
          <a:lstStyle/>
          <a:p>
            <a:r>
              <a:rPr lang="en-AU" b="1" dirty="0" smtClean="0"/>
              <a:t>Application of ‘</a:t>
            </a:r>
            <a:r>
              <a:rPr lang="en-AU" b="1" i="1" dirty="0" err="1" smtClean="0"/>
              <a:t>Eenah</a:t>
            </a:r>
            <a:endParaRPr lang="en-US" b="1" i="1" dirty="0"/>
          </a:p>
        </p:txBody>
      </p:sp>
      <p:sp>
        <p:nvSpPr>
          <p:cNvPr id="3" name="Content Placeholder 2"/>
          <p:cNvSpPr>
            <a:spLocks noGrp="1"/>
          </p:cNvSpPr>
          <p:nvPr>
            <p:ph idx="1"/>
          </p:nvPr>
        </p:nvSpPr>
        <p:spPr>
          <a:xfrm>
            <a:off x="357158" y="1142984"/>
            <a:ext cx="8429684" cy="4525963"/>
          </a:xfrm>
        </p:spPr>
        <p:txBody>
          <a:bodyPr/>
          <a:lstStyle/>
          <a:p>
            <a:r>
              <a:rPr lang="en-AU" dirty="0" smtClean="0"/>
              <a:t>Scholars in Malaysia and Brunei have allowed it.</a:t>
            </a:r>
          </a:p>
          <a:p>
            <a:r>
              <a:rPr lang="en-AU" dirty="0" smtClean="0"/>
              <a:t>It forms the basis for many transactions.</a:t>
            </a:r>
          </a:p>
          <a:p>
            <a:endParaRPr lang="en-US" dirty="0"/>
          </a:p>
        </p:txBody>
      </p:sp>
      <p:pic>
        <p:nvPicPr>
          <p:cNvPr id="2051" name="Picture 3"/>
          <p:cNvPicPr>
            <a:picLocks noChangeAspect="1" noChangeArrowheads="1"/>
          </p:cNvPicPr>
          <p:nvPr/>
        </p:nvPicPr>
        <p:blipFill>
          <a:blip r:embed="rId2"/>
          <a:srcRect/>
          <a:stretch>
            <a:fillRect/>
          </a:stretch>
        </p:blipFill>
        <p:spPr bwMode="auto">
          <a:xfrm>
            <a:off x="2643174" y="2318573"/>
            <a:ext cx="3737701" cy="4325137"/>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Status of ‘</a:t>
            </a:r>
            <a:r>
              <a:rPr lang="en-AU" b="1" i="1" dirty="0" err="1" smtClean="0"/>
              <a:t>Eenah</a:t>
            </a:r>
            <a:endParaRPr lang="en-US" b="1" i="1" dirty="0"/>
          </a:p>
        </p:txBody>
      </p:sp>
      <p:sp>
        <p:nvSpPr>
          <p:cNvPr id="3" name="Content Placeholder 2"/>
          <p:cNvSpPr>
            <a:spLocks noGrp="1"/>
          </p:cNvSpPr>
          <p:nvPr>
            <p:ph idx="1"/>
          </p:nvPr>
        </p:nvSpPr>
        <p:spPr>
          <a:xfrm>
            <a:off x="457200" y="1357298"/>
            <a:ext cx="8229600" cy="5000660"/>
          </a:xfrm>
        </p:spPr>
        <p:txBody>
          <a:bodyPr>
            <a:normAutofit fontScale="77500" lnSpcReduction="20000"/>
          </a:bodyPr>
          <a:lstStyle/>
          <a:p>
            <a:r>
              <a:rPr lang="en-US" dirty="0" smtClean="0"/>
              <a:t> Muhammad ibn </a:t>
            </a:r>
            <a:r>
              <a:rPr lang="en-US" dirty="0" err="1" smtClean="0"/>
              <a:t>Hasan</a:t>
            </a:r>
            <a:r>
              <a:rPr lang="en-US" dirty="0" smtClean="0"/>
              <a:t> </a:t>
            </a:r>
            <a:r>
              <a:rPr lang="en-US" dirty="0" smtClean="0"/>
              <a:t>al-</a:t>
            </a:r>
            <a:r>
              <a:rPr lang="en-US" dirty="0" err="1" smtClean="0"/>
              <a:t>Shaybani</a:t>
            </a:r>
            <a:r>
              <a:rPr lang="en-US" dirty="0" smtClean="0"/>
              <a:t> </a:t>
            </a:r>
            <a:r>
              <a:rPr lang="en-US" sz="2100" dirty="0" smtClean="0"/>
              <a:t>(may Allah have mercy on him)</a:t>
            </a:r>
            <a:r>
              <a:rPr lang="en-US" dirty="0" smtClean="0"/>
              <a:t> said: </a:t>
            </a:r>
          </a:p>
          <a:p>
            <a:pPr lvl="1"/>
            <a:r>
              <a:rPr lang="en-US" dirty="0" smtClean="0"/>
              <a:t>“I </a:t>
            </a:r>
            <a:r>
              <a:rPr lang="en-US" dirty="0" smtClean="0"/>
              <a:t>feel very distressed about this type of transaction; </a:t>
            </a:r>
            <a:r>
              <a:rPr lang="en-US" b="1" dirty="0" smtClean="0"/>
              <a:t>this transaction was invented by consumers of </a:t>
            </a:r>
            <a:r>
              <a:rPr lang="en-US" b="1" dirty="0" err="1" smtClean="0"/>
              <a:t>riba</a:t>
            </a:r>
            <a:r>
              <a:rPr lang="en-US" dirty="0" smtClean="0"/>
              <a:t>.” </a:t>
            </a:r>
            <a:r>
              <a:rPr lang="en-US" sz="1700" dirty="0" smtClean="0"/>
              <a:t>[</a:t>
            </a:r>
            <a:r>
              <a:rPr lang="en-US" sz="1700" i="1" dirty="0" err="1" smtClean="0"/>
              <a:t>Fath</a:t>
            </a:r>
            <a:r>
              <a:rPr lang="en-US" sz="1700" i="1" dirty="0" smtClean="0"/>
              <a:t> </a:t>
            </a:r>
            <a:r>
              <a:rPr lang="en-US" sz="1700" i="1" dirty="0" smtClean="0"/>
              <a:t>al-</a:t>
            </a:r>
            <a:r>
              <a:rPr lang="en-US" sz="1700" i="1" dirty="0" err="1" smtClean="0"/>
              <a:t>Qadeer</a:t>
            </a:r>
            <a:r>
              <a:rPr lang="en-US" sz="1700" dirty="0" smtClean="0"/>
              <a:t> (7/213</a:t>
            </a:r>
            <a:r>
              <a:rPr lang="en-US" sz="1700" dirty="0" smtClean="0"/>
              <a:t>)]</a:t>
            </a:r>
            <a:r>
              <a:rPr lang="en-US" sz="1700" dirty="0" smtClean="0"/>
              <a:t> </a:t>
            </a:r>
            <a:endParaRPr lang="en-US" sz="1700" dirty="0" smtClean="0"/>
          </a:p>
          <a:p>
            <a:endParaRPr lang="en-AU" dirty="0" smtClean="0"/>
          </a:p>
          <a:p>
            <a:r>
              <a:rPr lang="en-AU" dirty="0" smtClean="0"/>
              <a:t>Ibn ‘</a:t>
            </a:r>
            <a:r>
              <a:rPr lang="en-AU" dirty="0" err="1" smtClean="0"/>
              <a:t>Uthaimeen</a:t>
            </a:r>
            <a:r>
              <a:rPr lang="en-AU" dirty="0" smtClean="0"/>
              <a:t> </a:t>
            </a:r>
            <a:r>
              <a:rPr lang="en-AU" sz="2100" dirty="0" smtClean="0"/>
              <a:t>(may Allah have mercy on him) </a:t>
            </a:r>
            <a:r>
              <a:rPr lang="en-AU" dirty="0" smtClean="0"/>
              <a:t>said:</a:t>
            </a:r>
          </a:p>
          <a:p>
            <a:pPr lvl="1"/>
            <a:r>
              <a:rPr lang="en-US" dirty="0" smtClean="0"/>
              <a:t>“An </a:t>
            </a:r>
            <a:r>
              <a:rPr lang="en-US" dirty="0" smtClean="0"/>
              <a:t>example of an ‘</a:t>
            </a:r>
            <a:r>
              <a:rPr lang="en-US" i="1" dirty="0" err="1" smtClean="0"/>
              <a:t>eenah</a:t>
            </a:r>
            <a:r>
              <a:rPr lang="en-US" dirty="0" smtClean="0"/>
              <a:t> transaction is if I sell </a:t>
            </a:r>
            <a:r>
              <a:rPr lang="en-US" dirty="0" err="1" smtClean="0"/>
              <a:t>Zayd</a:t>
            </a:r>
            <a:r>
              <a:rPr lang="en-US" dirty="0" smtClean="0"/>
              <a:t> a car for </a:t>
            </a:r>
            <a:r>
              <a:rPr lang="en-US" b="1" dirty="0" smtClean="0"/>
              <a:t>twenty thousand</a:t>
            </a:r>
            <a:r>
              <a:rPr lang="en-US" dirty="0" smtClean="0"/>
              <a:t> to be paid in a year’s time, then I buy it back from this man for </a:t>
            </a:r>
            <a:r>
              <a:rPr lang="en-US" b="1" dirty="0" smtClean="0"/>
              <a:t>eighteen thousand</a:t>
            </a:r>
            <a:r>
              <a:rPr lang="en-US" dirty="0" smtClean="0"/>
              <a:t>; this is </a:t>
            </a:r>
            <a:r>
              <a:rPr lang="en-US" dirty="0" err="1" smtClean="0"/>
              <a:t>haraam</a:t>
            </a:r>
            <a:r>
              <a:rPr lang="en-US" dirty="0" smtClean="0"/>
              <a:t> and is not permissible, because it is using a trick to sell the car in an illusionary transaction for twenty thousand, then I go back and buy it for eighteen thousand in cash, so he will have taken it from me for eighteen thousand but he will pay me for twenty thousand  and this is </a:t>
            </a:r>
            <a:r>
              <a:rPr lang="en-US" dirty="0" err="1" smtClean="0"/>
              <a:t>riba</a:t>
            </a:r>
            <a:r>
              <a:rPr lang="en-US" dirty="0" smtClean="0"/>
              <a:t>, so it is not permissible, because it is an obvious </a:t>
            </a:r>
            <a:r>
              <a:rPr lang="en-US" dirty="0" smtClean="0"/>
              <a:t>trick.”</a:t>
            </a:r>
            <a:r>
              <a:rPr lang="en-US"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Proof of Prohibition</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Ibn </a:t>
            </a:r>
            <a:r>
              <a:rPr lang="en-US" dirty="0" smtClean="0"/>
              <a:t>‘</a:t>
            </a:r>
            <a:r>
              <a:rPr lang="en-US" dirty="0" err="1" smtClean="0"/>
              <a:t>Umar</a:t>
            </a:r>
            <a:r>
              <a:rPr lang="en-US" dirty="0" smtClean="0"/>
              <a:t> (may </a:t>
            </a:r>
            <a:r>
              <a:rPr lang="en-US" dirty="0" smtClean="0"/>
              <a:t>Allah </a:t>
            </a:r>
            <a:r>
              <a:rPr lang="en-US" dirty="0" smtClean="0"/>
              <a:t>be pleased with him) who said: I heard the Messenger of </a:t>
            </a:r>
            <a:r>
              <a:rPr lang="en-US" dirty="0" smtClean="0"/>
              <a:t>Allah </a:t>
            </a:r>
            <a:r>
              <a:rPr lang="en-US" dirty="0" smtClean="0"/>
              <a:t>(peace </a:t>
            </a:r>
            <a:r>
              <a:rPr lang="en-US" dirty="0" smtClean="0"/>
              <a:t>be </a:t>
            </a:r>
            <a:r>
              <a:rPr lang="en-US" dirty="0" smtClean="0"/>
              <a:t>upon him) say: </a:t>
            </a:r>
            <a:endParaRPr lang="en-US" dirty="0" smtClean="0"/>
          </a:p>
          <a:p>
            <a:pPr lvl="1"/>
            <a:r>
              <a:rPr lang="en-US" b="1" dirty="0" smtClean="0"/>
              <a:t>“</a:t>
            </a:r>
            <a:r>
              <a:rPr lang="en-US" b="1" dirty="0" smtClean="0"/>
              <a:t>When you enter into ‘</a:t>
            </a:r>
            <a:r>
              <a:rPr lang="en-US" b="1" dirty="0" err="1" smtClean="0"/>
              <a:t>eenah</a:t>
            </a:r>
            <a:r>
              <a:rPr lang="en-US" b="1" dirty="0" smtClean="0"/>
              <a:t> </a:t>
            </a:r>
            <a:r>
              <a:rPr lang="en-US" b="1" dirty="0" smtClean="0"/>
              <a:t>transactions, </a:t>
            </a:r>
            <a:r>
              <a:rPr lang="en-US" b="1" dirty="0" smtClean="0"/>
              <a:t>take hold of the tails of cattle and are content with farming, and you forsake jihad, </a:t>
            </a:r>
            <a:r>
              <a:rPr lang="en-US" b="1" dirty="0" smtClean="0"/>
              <a:t>Allah </a:t>
            </a:r>
            <a:r>
              <a:rPr lang="en-US" b="1" dirty="0" smtClean="0"/>
              <a:t>will cause humiliation to prevail over you and will not withdraw it until you return to your religion.”</a:t>
            </a:r>
            <a:r>
              <a:rPr lang="en-US" dirty="0" smtClean="0"/>
              <a:t> </a:t>
            </a:r>
          </a:p>
          <a:p>
            <a:endParaRPr lang="en-US" dirty="0" smtClean="0"/>
          </a:p>
          <a:p>
            <a:r>
              <a:rPr lang="en-US" dirty="0" smtClean="0"/>
              <a:t>Source: Narrated </a:t>
            </a:r>
            <a:r>
              <a:rPr lang="en-US" dirty="0" smtClean="0"/>
              <a:t>by Abu </a:t>
            </a:r>
            <a:r>
              <a:rPr lang="en-US" dirty="0" err="1" smtClean="0"/>
              <a:t>Dawood</a:t>
            </a:r>
            <a:r>
              <a:rPr lang="en-US" dirty="0" smtClean="0"/>
              <a:t> (3462) and classed as </a:t>
            </a:r>
            <a:r>
              <a:rPr lang="en-US" dirty="0" err="1" smtClean="0"/>
              <a:t>saheeh</a:t>
            </a:r>
            <a:r>
              <a:rPr lang="en-US" dirty="0" smtClean="0"/>
              <a:t> by al-</a:t>
            </a:r>
            <a:r>
              <a:rPr lang="en-US" dirty="0" err="1" smtClean="0"/>
              <a:t>Tabari</a:t>
            </a:r>
            <a:r>
              <a:rPr lang="en-US" dirty="0" smtClean="0"/>
              <a:t> </a:t>
            </a:r>
            <a:r>
              <a:rPr lang="en-US" dirty="0" err="1" smtClean="0"/>
              <a:t>in</a:t>
            </a:r>
            <a:r>
              <a:rPr lang="en-US" i="1" dirty="0" err="1" smtClean="0"/>
              <a:t>Musnad</a:t>
            </a:r>
            <a:r>
              <a:rPr lang="en-US" i="1" dirty="0" smtClean="0"/>
              <a:t> Ibn ‘</a:t>
            </a:r>
            <a:r>
              <a:rPr lang="en-US" i="1" dirty="0" err="1" smtClean="0"/>
              <a:t>Umar</a:t>
            </a:r>
            <a:r>
              <a:rPr lang="en-US" dirty="0" smtClean="0"/>
              <a:t> (1/108); Ibn </a:t>
            </a:r>
            <a:r>
              <a:rPr lang="en-US" dirty="0" err="1" smtClean="0"/>
              <a:t>Taymiyah</a:t>
            </a:r>
            <a:r>
              <a:rPr lang="en-US" dirty="0" smtClean="0"/>
              <a:t> in </a:t>
            </a:r>
            <a:r>
              <a:rPr lang="en-US" i="1" dirty="0" err="1" smtClean="0"/>
              <a:t>Majmoo</a:t>
            </a:r>
            <a:r>
              <a:rPr lang="en-US" i="1" dirty="0" smtClean="0"/>
              <a:t>’ al-</a:t>
            </a:r>
            <a:r>
              <a:rPr lang="en-US" i="1" dirty="0" err="1" smtClean="0"/>
              <a:t>Fataawa</a:t>
            </a:r>
            <a:r>
              <a:rPr lang="en-US" dirty="0" smtClean="0"/>
              <a:t> (29/30) and al-</a:t>
            </a:r>
            <a:r>
              <a:rPr lang="en-US" dirty="0" err="1" smtClean="0"/>
              <a:t>Albaani</a:t>
            </a:r>
            <a:r>
              <a:rPr lang="en-US" dirty="0" smtClean="0"/>
              <a:t> in </a:t>
            </a:r>
            <a:r>
              <a:rPr lang="en-US" i="1" dirty="0" smtClean="0"/>
              <a:t>al-</a:t>
            </a:r>
            <a:r>
              <a:rPr lang="en-US" i="1" dirty="0" err="1" smtClean="0"/>
              <a:t>Silsilah</a:t>
            </a:r>
            <a:r>
              <a:rPr lang="en-US" i="1" dirty="0" smtClean="0"/>
              <a:t> al-</a:t>
            </a:r>
            <a:r>
              <a:rPr lang="en-US" i="1" dirty="0" err="1" smtClean="0"/>
              <a:t>Saheehah</a:t>
            </a:r>
            <a:r>
              <a:rPr lang="en-US" dirty="0" smtClean="0"/>
              <a:t> (no. 11).</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Further Proof</a:t>
            </a:r>
            <a:endParaRPr lang="en-US" b="1" dirty="0"/>
          </a:p>
        </p:txBody>
      </p:sp>
      <p:sp>
        <p:nvSpPr>
          <p:cNvPr id="3" name="Content Placeholder 2"/>
          <p:cNvSpPr>
            <a:spLocks noGrp="1"/>
          </p:cNvSpPr>
          <p:nvPr>
            <p:ph idx="1"/>
          </p:nvPr>
        </p:nvSpPr>
        <p:spPr>
          <a:xfrm>
            <a:off x="457200" y="1285860"/>
            <a:ext cx="8229600" cy="5114948"/>
          </a:xfrm>
        </p:spPr>
        <p:txBody>
          <a:bodyPr>
            <a:normAutofit fontScale="62500" lnSpcReduction="20000"/>
          </a:bodyPr>
          <a:lstStyle/>
          <a:p>
            <a:r>
              <a:rPr lang="en-US" dirty="0" smtClean="0"/>
              <a:t>Imam ‘</a:t>
            </a:r>
            <a:r>
              <a:rPr lang="en-US" dirty="0" err="1" smtClean="0"/>
              <a:t>Abd</a:t>
            </a:r>
            <a:r>
              <a:rPr lang="en-US" dirty="0" smtClean="0"/>
              <a:t> al-</a:t>
            </a:r>
            <a:r>
              <a:rPr lang="en-US" dirty="0" err="1" smtClean="0"/>
              <a:t>Razzaaq</a:t>
            </a:r>
            <a:r>
              <a:rPr lang="en-US" dirty="0" smtClean="0"/>
              <a:t> al-</a:t>
            </a:r>
            <a:r>
              <a:rPr lang="en-US" dirty="0" err="1" smtClean="0"/>
              <a:t>San’aani</a:t>
            </a:r>
            <a:r>
              <a:rPr lang="en-US" dirty="0" smtClean="0"/>
              <a:t> included a chapter in his </a:t>
            </a:r>
            <a:r>
              <a:rPr lang="en-US" i="1" dirty="0" smtClean="0"/>
              <a:t>al-</a:t>
            </a:r>
            <a:r>
              <a:rPr lang="en-US" i="1" dirty="0" err="1" smtClean="0"/>
              <a:t>Musannaf</a:t>
            </a:r>
            <a:r>
              <a:rPr lang="en-US" i="1" dirty="0" smtClean="0"/>
              <a:t> </a:t>
            </a:r>
            <a:r>
              <a:rPr lang="en-US" dirty="0" smtClean="0"/>
              <a:t>(</a:t>
            </a:r>
            <a:r>
              <a:rPr lang="en-US" dirty="0" smtClean="0"/>
              <a:t>8/184) </a:t>
            </a:r>
            <a:r>
              <a:rPr lang="en-US" dirty="0" smtClean="0"/>
              <a:t>entitled “Chapter </a:t>
            </a:r>
            <a:r>
              <a:rPr lang="en-US" dirty="0" smtClean="0"/>
              <a:t>on a man who sells a product then wants to buy it back for </a:t>
            </a:r>
            <a:r>
              <a:rPr lang="en-US" dirty="0" smtClean="0"/>
              <a:t>cash”:</a:t>
            </a:r>
            <a:r>
              <a:rPr lang="en-US" dirty="0" smtClean="0"/>
              <a:t> </a:t>
            </a:r>
          </a:p>
          <a:p>
            <a:pPr lvl="1"/>
            <a:r>
              <a:rPr lang="en-US" dirty="0" smtClean="0"/>
              <a:t>“O </a:t>
            </a:r>
            <a:r>
              <a:rPr lang="en-US" dirty="0" smtClean="0"/>
              <a:t>Mother of the Believers, I had a slave girl. I sold her to </a:t>
            </a:r>
            <a:r>
              <a:rPr lang="en-US" dirty="0" err="1" smtClean="0"/>
              <a:t>Zayd</a:t>
            </a:r>
            <a:r>
              <a:rPr lang="en-US" dirty="0" smtClean="0"/>
              <a:t> ibn </a:t>
            </a:r>
            <a:r>
              <a:rPr lang="en-US" dirty="0" err="1" smtClean="0"/>
              <a:t>Arqam</a:t>
            </a:r>
            <a:r>
              <a:rPr lang="en-US" dirty="0" smtClean="0"/>
              <a:t> for </a:t>
            </a:r>
            <a:r>
              <a:rPr lang="en-US" b="1" dirty="0" smtClean="0"/>
              <a:t>eight hundred </a:t>
            </a:r>
            <a:r>
              <a:rPr lang="en-US" dirty="0" smtClean="0"/>
              <a:t>to be paid at a later date, then I bought her from him for </a:t>
            </a:r>
            <a:r>
              <a:rPr lang="en-US" b="1" dirty="0" smtClean="0"/>
              <a:t>six hundred</a:t>
            </a:r>
            <a:r>
              <a:rPr lang="en-US" dirty="0" smtClean="0"/>
              <a:t>, and I gave him </a:t>
            </a:r>
            <a:r>
              <a:rPr lang="en-US" b="1" dirty="0" smtClean="0"/>
              <a:t>six hundred </a:t>
            </a:r>
            <a:r>
              <a:rPr lang="en-US" dirty="0" smtClean="0"/>
              <a:t>in cash, but it was recorded as </a:t>
            </a:r>
            <a:r>
              <a:rPr lang="en-US" b="1" dirty="0" smtClean="0"/>
              <a:t>eight hundred</a:t>
            </a:r>
            <a:r>
              <a:rPr lang="en-US" dirty="0" smtClean="0"/>
              <a:t>. ‘</a:t>
            </a:r>
            <a:r>
              <a:rPr lang="en-US" dirty="0" err="1" smtClean="0"/>
              <a:t>Aa’ishah</a:t>
            </a:r>
            <a:r>
              <a:rPr lang="en-US" dirty="0" smtClean="0"/>
              <a:t> said: What a bad transaction you have done, by </a:t>
            </a:r>
            <a:r>
              <a:rPr lang="en-US" dirty="0" smtClean="0"/>
              <a:t>Allah</a:t>
            </a:r>
            <a:r>
              <a:rPr lang="en-US" dirty="0" smtClean="0"/>
              <a:t>! What a bad transaction he has made, by </a:t>
            </a:r>
            <a:r>
              <a:rPr lang="en-US" dirty="0" smtClean="0"/>
              <a:t>Allah</a:t>
            </a:r>
            <a:r>
              <a:rPr lang="en-US" dirty="0" smtClean="0"/>
              <a:t>! Tell </a:t>
            </a:r>
            <a:r>
              <a:rPr lang="en-US" dirty="0" err="1" smtClean="0"/>
              <a:t>Zayd</a:t>
            </a:r>
            <a:r>
              <a:rPr lang="en-US" dirty="0" smtClean="0"/>
              <a:t> ibn </a:t>
            </a:r>
            <a:r>
              <a:rPr lang="en-US" dirty="0" err="1" smtClean="0"/>
              <a:t>Arqam</a:t>
            </a:r>
            <a:r>
              <a:rPr lang="en-US" dirty="0" smtClean="0"/>
              <a:t> that he has cancelled out his jihad with the Messenger of </a:t>
            </a:r>
            <a:r>
              <a:rPr lang="en-US" dirty="0" smtClean="0"/>
              <a:t>Allah </a:t>
            </a:r>
            <a:r>
              <a:rPr lang="en-US" dirty="0" smtClean="0"/>
              <a:t>(peace </a:t>
            </a:r>
            <a:r>
              <a:rPr lang="en-US" dirty="0" smtClean="0"/>
              <a:t>be </a:t>
            </a:r>
            <a:r>
              <a:rPr lang="en-US" dirty="0" smtClean="0"/>
              <a:t>upon him) unless he repents. </a:t>
            </a:r>
            <a:endParaRPr lang="en-US" dirty="0" smtClean="0"/>
          </a:p>
          <a:p>
            <a:pPr lvl="1"/>
            <a:r>
              <a:rPr lang="en-US" dirty="0" smtClean="0"/>
              <a:t>The </a:t>
            </a:r>
            <a:r>
              <a:rPr lang="en-US" dirty="0" smtClean="0"/>
              <a:t>woman said to ‘</a:t>
            </a:r>
            <a:r>
              <a:rPr lang="en-US" dirty="0" err="1" smtClean="0"/>
              <a:t>Aa’ishah</a:t>
            </a:r>
            <a:r>
              <a:rPr lang="en-US" dirty="0" smtClean="0"/>
              <a:t>: Do you mean that I should take my capital and return the extra amount to him? She said: </a:t>
            </a:r>
            <a:r>
              <a:rPr lang="en-US" i="1" dirty="0" smtClean="0"/>
              <a:t>“So whosoever receives an admonition from his Lord and stops eating </a:t>
            </a:r>
            <a:r>
              <a:rPr lang="en-US" i="1" dirty="0" err="1" smtClean="0"/>
              <a:t>Ribaa</a:t>
            </a:r>
            <a:r>
              <a:rPr lang="en-US" i="1" dirty="0" smtClean="0"/>
              <a:t>, shall not be punished for the past; his case is for </a:t>
            </a:r>
            <a:r>
              <a:rPr lang="en-US" i="1" dirty="0" err="1" smtClean="0"/>
              <a:t>Allaah</a:t>
            </a:r>
            <a:r>
              <a:rPr lang="en-US" i="1" dirty="0" smtClean="0"/>
              <a:t> (to judge); but whoever returns (to </a:t>
            </a:r>
            <a:r>
              <a:rPr lang="en-US" i="1" dirty="0" err="1" smtClean="0"/>
              <a:t>Ribaa</a:t>
            </a:r>
            <a:r>
              <a:rPr lang="en-US" i="1" dirty="0" smtClean="0"/>
              <a:t>), such are the dwellers of the Fire — they will abide therein” [al-</a:t>
            </a:r>
            <a:r>
              <a:rPr lang="en-US" i="1" dirty="0" err="1" smtClean="0"/>
              <a:t>Baqarah</a:t>
            </a:r>
            <a:r>
              <a:rPr lang="en-US" i="1" dirty="0" smtClean="0"/>
              <a:t> 2:275]</a:t>
            </a:r>
            <a:r>
              <a:rPr lang="en-US" dirty="0" smtClean="0"/>
              <a:t>. Or she said: </a:t>
            </a:r>
            <a:r>
              <a:rPr lang="en-US" i="1" dirty="0" smtClean="0"/>
              <a:t>“but if you repent, you shall have your capital sums. Deal not unjustly (by asking more than your capital sums), and you shall not be dealt with unjustly (by receiving less than your capital sums)” [al-</a:t>
            </a:r>
            <a:r>
              <a:rPr lang="en-US" i="1" dirty="0" err="1" smtClean="0"/>
              <a:t>Baqarah</a:t>
            </a:r>
            <a:r>
              <a:rPr lang="en-US" i="1" dirty="0" smtClean="0"/>
              <a:t> 2:279]</a:t>
            </a:r>
            <a:r>
              <a:rPr lang="en-US" dirty="0" smtClean="0"/>
              <a:t>. End quote. </a:t>
            </a:r>
          </a:p>
          <a:p>
            <a:endParaRPr lang="en-US" dirty="0" smtClean="0"/>
          </a:p>
          <a:p>
            <a:r>
              <a:rPr lang="en-US" dirty="0" smtClean="0"/>
              <a:t>Ibn </a:t>
            </a:r>
            <a:r>
              <a:rPr lang="en-US" dirty="0" smtClean="0"/>
              <a:t>‘</a:t>
            </a:r>
            <a:r>
              <a:rPr lang="en-US" dirty="0" err="1" smtClean="0"/>
              <a:t>Abd</a:t>
            </a:r>
            <a:r>
              <a:rPr lang="en-US" dirty="0" smtClean="0"/>
              <a:t> al-</a:t>
            </a:r>
            <a:r>
              <a:rPr lang="en-US" dirty="0" err="1" smtClean="0"/>
              <a:t>Haadi</a:t>
            </a:r>
            <a:r>
              <a:rPr lang="en-US" dirty="0" smtClean="0"/>
              <a:t> said in </a:t>
            </a:r>
            <a:r>
              <a:rPr lang="en-US" i="1" dirty="0" err="1" smtClean="0"/>
              <a:t>Tanqeeh</a:t>
            </a:r>
            <a:r>
              <a:rPr lang="en-US" i="1" dirty="0" smtClean="0"/>
              <a:t> al-</a:t>
            </a:r>
            <a:r>
              <a:rPr lang="en-US" i="1" dirty="0" err="1" smtClean="0"/>
              <a:t>Ta’leeq</a:t>
            </a:r>
            <a:r>
              <a:rPr lang="en-US" dirty="0" smtClean="0"/>
              <a:t> (2/558): its </a:t>
            </a:r>
            <a:r>
              <a:rPr lang="en-US" dirty="0" err="1" smtClean="0"/>
              <a:t>isnaad</a:t>
            </a:r>
            <a:r>
              <a:rPr lang="en-US" dirty="0" smtClean="0"/>
              <a:t> is </a:t>
            </a:r>
            <a:r>
              <a:rPr lang="en-US" dirty="0" err="1" smtClean="0"/>
              <a:t>jayyid</a:t>
            </a:r>
            <a:r>
              <a:rPr lang="en-US" dirty="0" smtClean="0"/>
              <a:t>. It was classed as </a:t>
            </a:r>
            <a:r>
              <a:rPr lang="en-US" dirty="0" err="1" smtClean="0"/>
              <a:t>saheeh</a:t>
            </a:r>
            <a:r>
              <a:rPr lang="en-US" dirty="0" smtClean="0"/>
              <a:t> by al-</a:t>
            </a:r>
            <a:r>
              <a:rPr lang="en-US" dirty="0" err="1" smtClean="0"/>
              <a:t>Zayla’i</a:t>
            </a:r>
            <a:r>
              <a:rPr lang="en-US" dirty="0" smtClean="0"/>
              <a:t> in </a:t>
            </a:r>
            <a:r>
              <a:rPr lang="en-US" i="1" dirty="0" err="1" smtClean="0"/>
              <a:t>Nasb</a:t>
            </a:r>
            <a:r>
              <a:rPr lang="en-US" i="1" dirty="0" smtClean="0"/>
              <a:t> al-</a:t>
            </a:r>
            <a:r>
              <a:rPr lang="en-US" i="1" dirty="0" err="1" smtClean="0"/>
              <a:t>Raayah</a:t>
            </a:r>
            <a:r>
              <a:rPr lang="en-US" dirty="0" smtClean="0"/>
              <a:t> (4/16)</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20888"/>
            <a:ext cx="7772400" cy="1470025"/>
          </a:xfrm>
        </p:spPr>
        <p:txBody>
          <a:bodyPr>
            <a:normAutofit fontScale="90000"/>
          </a:bodyPr>
          <a:lstStyle/>
          <a:p>
            <a:r>
              <a:rPr lang="en-AU" sz="7200" b="1" dirty="0" err="1" smtClean="0"/>
              <a:t>Tawarruq</a:t>
            </a:r>
            <a:r>
              <a:rPr lang="en-AU" sz="7200" b="1" dirty="0" smtClean="0"/>
              <a:t> Transactions</a:t>
            </a:r>
            <a:endParaRPr lang="en-US" sz="7200" b="1" dirty="0"/>
          </a:p>
        </p:txBody>
      </p:sp>
    </p:spTree>
    <p:extLst>
      <p:ext uri="{BB962C8B-B14F-4D97-AF65-F5344CB8AC3E}">
        <p14:creationId xmlns:p14="http://schemas.microsoft.com/office/powerpoint/2010/main" xmlns="" val="3638327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Credit Sales Exception</a:t>
            </a:r>
            <a:endParaRPr lang="en-US" b="1" dirty="0"/>
          </a:p>
        </p:txBody>
      </p:sp>
      <p:sp>
        <p:nvSpPr>
          <p:cNvPr id="3" name="Content Placeholder 2"/>
          <p:cNvSpPr>
            <a:spLocks noGrp="1"/>
          </p:cNvSpPr>
          <p:nvPr>
            <p:ph idx="1"/>
          </p:nvPr>
        </p:nvSpPr>
        <p:spPr/>
        <p:txBody>
          <a:bodyPr>
            <a:normAutofit/>
          </a:bodyPr>
          <a:lstStyle/>
          <a:p>
            <a:r>
              <a:rPr lang="en-AU" dirty="0" err="1" smtClean="0"/>
              <a:t>Ibn</a:t>
            </a:r>
            <a:r>
              <a:rPr lang="en-AU" dirty="0" smtClean="0"/>
              <a:t> </a:t>
            </a:r>
            <a:r>
              <a:rPr lang="en-AU" dirty="0" err="1" smtClean="0"/>
              <a:t>Qudama</a:t>
            </a:r>
            <a:r>
              <a:rPr lang="en-AU" dirty="0" smtClean="0"/>
              <a:t> (may Allah have mercy on him) explained that credit sales are permissible when currency is involved:</a:t>
            </a:r>
            <a:endParaRPr lang="en-US" dirty="0" smtClean="0"/>
          </a:p>
          <a:p>
            <a:pPr lvl="1"/>
            <a:r>
              <a:rPr lang="en-AU" b="1" dirty="0" smtClean="0"/>
              <a:t>“The exception is that one of the two goods </a:t>
            </a:r>
            <a:r>
              <a:rPr lang="en-AU" b="1" dirty="0" smtClean="0"/>
              <a:t>being traded </a:t>
            </a:r>
            <a:r>
              <a:rPr lang="en-AU" b="1" dirty="0" smtClean="0"/>
              <a:t>is cash, in other words, currencies such as </a:t>
            </a:r>
            <a:r>
              <a:rPr lang="en-AU" b="1" i="1" dirty="0" smtClean="0"/>
              <a:t>dirhams</a:t>
            </a:r>
            <a:r>
              <a:rPr lang="en-AU" b="1" dirty="0" smtClean="0"/>
              <a:t> or </a:t>
            </a:r>
            <a:r>
              <a:rPr lang="en-AU" b="1" i="1" dirty="0" smtClean="0"/>
              <a:t>dinars</a:t>
            </a:r>
            <a:r>
              <a:rPr lang="en-AU" b="1" dirty="0" smtClean="0"/>
              <a:t>. When the other is monetary, it is then permissible for there to be a </a:t>
            </a:r>
            <a:r>
              <a:rPr lang="en-US" b="1" dirty="0" smtClean="0"/>
              <a:t>credit-basis between them and there is no difference of opinion.”</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t>
            </a:r>
            <a:r>
              <a:rPr lang="en-US" b="1" dirty="0" err="1" smtClean="0"/>
              <a:t>Tawarruq</a:t>
            </a:r>
            <a:r>
              <a:rPr lang="en-US" b="1" dirty="0" smtClean="0"/>
              <a:t>?</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Linguistically: </a:t>
            </a:r>
            <a:r>
              <a:rPr lang="en-US" dirty="0" smtClean="0"/>
              <a:t>The </a:t>
            </a:r>
            <a:r>
              <a:rPr lang="en-US" dirty="0"/>
              <a:t>term </a:t>
            </a:r>
            <a:r>
              <a:rPr lang="en-US" dirty="0" err="1"/>
              <a:t>Tawarruq</a:t>
            </a:r>
            <a:r>
              <a:rPr lang="en-US" dirty="0"/>
              <a:t> itself, is derived from the Arabic word “</a:t>
            </a:r>
            <a:r>
              <a:rPr lang="en-US" i="1" dirty="0"/>
              <a:t>al-</a:t>
            </a:r>
            <a:r>
              <a:rPr lang="en-US" i="1" dirty="0" err="1"/>
              <a:t>wariq</a:t>
            </a:r>
            <a:r>
              <a:rPr lang="en-US" dirty="0"/>
              <a:t>” which linguistically </a:t>
            </a:r>
            <a:r>
              <a:rPr lang="en-US" dirty="0" smtClean="0"/>
              <a:t>refers </a:t>
            </a:r>
            <a:r>
              <a:rPr lang="en-US" dirty="0"/>
              <a:t>to silver dirhams.</a:t>
            </a:r>
          </a:p>
          <a:p>
            <a:endParaRPr lang="en-US" dirty="0" smtClean="0"/>
          </a:p>
          <a:p>
            <a:r>
              <a:rPr lang="en-US" dirty="0" smtClean="0"/>
              <a:t>So </a:t>
            </a:r>
            <a:r>
              <a:rPr lang="en-US" dirty="0"/>
              <a:t>called, because buyers used to sell commodity </a:t>
            </a:r>
            <a:r>
              <a:rPr lang="en-US" dirty="0" smtClean="0"/>
              <a:t>using paper</a:t>
            </a:r>
            <a:r>
              <a:rPr lang="en-US" dirty="0"/>
              <a:t>, with the purpose of obtaining liquidity and not the commodity</a:t>
            </a:r>
            <a:r>
              <a:rPr lang="en-US" dirty="0" smtClean="0"/>
              <a:t>.</a:t>
            </a:r>
          </a:p>
          <a:p>
            <a:endParaRPr lang="en-US" b="1" dirty="0" smtClean="0"/>
          </a:p>
          <a:p>
            <a:r>
              <a:rPr lang="en-US" b="1" dirty="0" smtClean="0"/>
              <a:t>Technical definition:</a:t>
            </a:r>
            <a:r>
              <a:rPr lang="en-US" dirty="0" smtClean="0"/>
              <a:t> “Purchasing </a:t>
            </a:r>
            <a:r>
              <a:rPr lang="en-US" dirty="0"/>
              <a:t>on credit and </a:t>
            </a:r>
            <a:r>
              <a:rPr lang="en-US" dirty="0" smtClean="0"/>
              <a:t>then </a:t>
            </a:r>
            <a:r>
              <a:rPr lang="en-US" dirty="0"/>
              <a:t>selling at spot value with the objective of gaining cash.” </a:t>
            </a:r>
            <a:r>
              <a:rPr lang="en-US" sz="1300" dirty="0"/>
              <a:t>[Muhammad </a:t>
            </a:r>
            <a:r>
              <a:rPr lang="en-US" sz="1300" dirty="0" err="1"/>
              <a:t>Ayub</a:t>
            </a:r>
            <a:r>
              <a:rPr lang="en-US" sz="1300" dirty="0"/>
              <a:t>, Understanding Islamic Finance, (John Wiley &amp; Sons, 2007) 349.]</a:t>
            </a:r>
          </a:p>
          <a:p>
            <a:endParaRPr lang="en-US" dirty="0"/>
          </a:p>
        </p:txBody>
      </p:sp>
    </p:spTree>
    <p:extLst>
      <p:ext uri="{BB962C8B-B14F-4D97-AF65-F5344CB8AC3E}">
        <p14:creationId xmlns:p14="http://schemas.microsoft.com/office/powerpoint/2010/main" xmlns="" val="193837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Significance of </a:t>
            </a:r>
            <a:r>
              <a:rPr lang="en-AU" b="1" dirty="0" err="1" smtClean="0"/>
              <a:t>Tawarruq</a:t>
            </a:r>
            <a:endParaRPr lang="en-US" b="1" dirty="0"/>
          </a:p>
        </p:txBody>
      </p:sp>
      <p:sp>
        <p:nvSpPr>
          <p:cNvPr id="3" name="Content Placeholder 2"/>
          <p:cNvSpPr>
            <a:spLocks noGrp="1"/>
          </p:cNvSpPr>
          <p:nvPr>
            <p:ph idx="1"/>
          </p:nvPr>
        </p:nvSpPr>
        <p:spPr/>
        <p:txBody>
          <a:bodyPr>
            <a:normAutofit fontScale="92500" lnSpcReduction="10000"/>
          </a:bodyPr>
          <a:lstStyle/>
          <a:p>
            <a:r>
              <a:rPr lang="en-AU" dirty="0" err="1" smtClean="0"/>
              <a:t>Umar</a:t>
            </a:r>
            <a:r>
              <a:rPr lang="en-AU" dirty="0" smtClean="0"/>
              <a:t> </a:t>
            </a:r>
            <a:r>
              <a:rPr lang="en-AU" dirty="0" smtClean="0"/>
              <a:t>Ibn </a:t>
            </a:r>
            <a:r>
              <a:rPr lang="en-AU" dirty="0" smtClean="0"/>
              <a:t>Abdul-Aziz said </a:t>
            </a:r>
            <a:r>
              <a:rPr lang="en-AU" i="1" dirty="0" err="1" smtClean="0"/>
              <a:t>Tawarruq</a:t>
            </a:r>
            <a:r>
              <a:rPr lang="en-AU" i="1" dirty="0" smtClean="0"/>
              <a:t> </a:t>
            </a:r>
            <a:r>
              <a:rPr lang="en-AU" dirty="0" smtClean="0"/>
              <a:t>was </a:t>
            </a:r>
            <a:r>
              <a:rPr lang="en-AU" dirty="0" smtClean="0"/>
              <a:t>the brother of </a:t>
            </a:r>
            <a:r>
              <a:rPr lang="en-AU" i="1" dirty="0" err="1" smtClean="0"/>
              <a:t>riba</a:t>
            </a:r>
            <a:r>
              <a:rPr lang="en-AU" dirty="0"/>
              <a:t>. </a:t>
            </a:r>
            <a:r>
              <a:rPr lang="en-AU" sz="1700" dirty="0"/>
              <a:t>[</a:t>
            </a:r>
            <a:r>
              <a:rPr lang="en-AU" sz="1700" dirty="0" err="1"/>
              <a:t>Fatawa</a:t>
            </a:r>
            <a:r>
              <a:rPr lang="en-AU" sz="1700" dirty="0"/>
              <a:t> </a:t>
            </a:r>
            <a:r>
              <a:rPr lang="en-AU" sz="1700" dirty="0" err="1"/>
              <a:t>Islamiyah</a:t>
            </a:r>
            <a:r>
              <a:rPr lang="en-AU" sz="1700" dirty="0"/>
              <a:t>, </a:t>
            </a:r>
            <a:r>
              <a:rPr lang="en-AU" sz="1700" i="1" dirty="0"/>
              <a:t>Islamic Verdicts, </a:t>
            </a:r>
            <a:r>
              <a:rPr lang="en-AU" sz="1700" dirty="0"/>
              <a:t>Volume 4, (Darussalam, 2001) 364</a:t>
            </a:r>
            <a:r>
              <a:rPr lang="en-AU" sz="1700" dirty="0" smtClean="0"/>
              <a:t>.]</a:t>
            </a:r>
          </a:p>
          <a:p>
            <a:r>
              <a:rPr lang="en-AU" dirty="0" smtClean="0"/>
              <a:t>This is alarming as </a:t>
            </a:r>
            <a:r>
              <a:rPr lang="en-AU" i="1" dirty="0" err="1" smtClean="0"/>
              <a:t>Tawarruq</a:t>
            </a:r>
            <a:r>
              <a:rPr lang="en-AU" dirty="0" smtClean="0"/>
              <a:t> has been the basis of many credit card transactions in the GCC and Bursa Malaysia.</a:t>
            </a:r>
          </a:p>
          <a:p>
            <a:pPr lvl="1"/>
            <a:r>
              <a:rPr lang="en-AU" dirty="0" smtClean="0"/>
              <a:t>Banks </a:t>
            </a:r>
            <a:r>
              <a:rPr lang="en-AU" dirty="0" smtClean="0"/>
              <a:t>and legal firms broadcast having arranged multi-billion dollar facilities on their clients’ </a:t>
            </a:r>
            <a:r>
              <a:rPr lang="en-AU" dirty="0" smtClean="0"/>
              <a:t>behalf.</a:t>
            </a:r>
          </a:p>
          <a:p>
            <a:pPr lvl="1"/>
            <a:r>
              <a:rPr lang="en-AU" dirty="0" smtClean="0"/>
              <a:t>This indicates </a:t>
            </a:r>
            <a:r>
              <a:rPr lang="en-AU" dirty="0" smtClean="0"/>
              <a:t>that many billions of dollars worth of notional are changing hands.</a:t>
            </a:r>
            <a:r>
              <a:rPr lang="en-US" dirty="0"/>
              <a:t> </a:t>
            </a:r>
            <a:r>
              <a:rPr lang="en-US" sz="1100" dirty="0" smtClean="0"/>
              <a:t>[</a:t>
            </a:r>
            <a:r>
              <a:rPr lang="en-AU" sz="1100" dirty="0" err="1" smtClean="0"/>
              <a:t>Nikaa</a:t>
            </a:r>
            <a:r>
              <a:rPr lang="en-AU" sz="1100" dirty="0" smtClean="0"/>
              <a:t> </a:t>
            </a:r>
            <a:r>
              <a:rPr lang="en-AU" sz="1100" dirty="0" err="1" smtClean="0"/>
              <a:t>Firoozye</a:t>
            </a:r>
            <a:r>
              <a:rPr lang="en-AU" sz="1100" dirty="0" smtClean="0"/>
              <a:t>, </a:t>
            </a:r>
            <a:r>
              <a:rPr lang="en-AU" sz="1100" dirty="0" err="1" smtClean="0"/>
              <a:t>Tawarruq</a:t>
            </a:r>
            <a:r>
              <a:rPr lang="en-AU" sz="1100" dirty="0" smtClean="0"/>
              <a:t>: </a:t>
            </a:r>
            <a:r>
              <a:rPr lang="en-AU" sz="1100" dirty="0" err="1" smtClean="0"/>
              <a:t>Shariah</a:t>
            </a:r>
            <a:r>
              <a:rPr lang="en-AU" sz="1100" dirty="0" smtClean="0"/>
              <a:t> Risk or Banking Conundrum, </a:t>
            </a:r>
            <a:r>
              <a:rPr lang="en-AU" sz="1100" i="1" dirty="0" err="1" smtClean="0"/>
              <a:t>Opalesque</a:t>
            </a:r>
            <a:r>
              <a:rPr lang="en-AU" sz="1100" i="1" dirty="0" smtClean="0"/>
              <a:t> Islamic Finance Intelligence</a:t>
            </a:r>
            <a:r>
              <a:rPr lang="en-AU" sz="1100" dirty="0" smtClean="0"/>
              <a:t>,  (</a:t>
            </a:r>
            <a:r>
              <a:rPr lang="en-AU" sz="1100" dirty="0" err="1" smtClean="0"/>
              <a:t>Opalesque</a:t>
            </a:r>
            <a:r>
              <a:rPr lang="en-AU" sz="1100" dirty="0" smtClean="0"/>
              <a:t> Ltd, 2009) 4.]</a:t>
            </a:r>
            <a:endParaRPr lang="en-US" sz="11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Example:</a:t>
            </a:r>
            <a:endParaRPr lang="en-US" b="1" dirty="0"/>
          </a:p>
        </p:txBody>
      </p:sp>
      <p:pic>
        <p:nvPicPr>
          <p:cNvPr id="4" name="Content Placeholder 3" descr="tawar.JPG"/>
          <p:cNvPicPr>
            <a:picLocks noGrp="1" noChangeAspect="1"/>
          </p:cNvPicPr>
          <p:nvPr>
            <p:ph idx="1"/>
          </p:nvPr>
        </p:nvPicPr>
        <p:blipFill>
          <a:blip r:embed="rId2"/>
          <a:stretch>
            <a:fillRect/>
          </a:stretch>
        </p:blipFill>
        <p:spPr>
          <a:xfrm>
            <a:off x="1554691" y="1600200"/>
            <a:ext cx="6034617" cy="4525963"/>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Three Positions</a:t>
            </a:r>
            <a:endParaRPr lang="en-US" b="1" dirty="0"/>
          </a:p>
        </p:txBody>
      </p:sp>
      <p:sp>
        <p:nvSpPr>
          <p:cNvPr id="3" name="Content Placeholder 2"/>
          <p:cNvSpPr>
            <a:spLocks noGrp="1"/>
          </p:cNvSpPr>
          <p:nvPr>
            <p:ph idx="1"/>
          </p:nvPr>
        </p:nvSpPr>
        <p:spPr/>
        <p:txBody>
          <a:bodyPr/>
          <a:lstStyle/>
          <a:p>
            <a:r>
              <a:rPr lang="en-AU" dirty="0" smtClean="0"/>
              <a:t>1) Those that argued for its permissibility</a:t>
            </a:r>
          </a:p>
          <a:p>
            <a:endParaRPr lang="en-AU" dirty="0" smtClean="0"/>
          </a:p>
          <a:p>
            <a:r>
              <a:rPr lang="en-AU" dirty="0" smtClean="0"/>
              <a:t>2) Those that argued it was disliked</a:t>
            </a:r>
          </a:p>
          <a:p>
            <a:endParaRPr lang="en-AU" dirty="0" smtClean="0"/>
          </a:p>
          <a:p>
            <a:r>
              <a:rPr lang="en-AU" dirty="0" smtClean="0"/>
              <a:t>3) Those that argued that it was impermissible </a:t>
            </a:r>
          </a:p>
          <a:p>
            <a:endParaRPr lang="en-AU" dirty="0" smtClean="0"/>
          </a:p>
          <a:p>
            <a:endParaRPr lang="en-AU"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a:t>
            </a:r>
            <a:r>
              <a:rPr lang="en-US" b="1" baseline="30000" dirty="0" smtClean="0"/>
              <a:t>st</a:t>
            </a:r>
            <a:r>
              <a:rPr lang="en-US" b="1" dirty="0" smtClean="0"/>
              <a:t> View: “Permissible”</a:t>
            </a:r>
            <a:endParaRPr lang="en-US" b="1" dirty="0"/>
          </a:p>
        </p:txBody>
      </p:sp>
      <p:sp>
        <p:nvSpPr>
          <p:cNvPr id="3" name="Content Placeholder 2"/>
          <p:cNvSpPr>
            <a:spLocks noGrp="1"/>
          </p:cNvSpPr>
          <p:nvPr>
            <p:ph idx="1"/>
          </p:nvPr>
        </p:nvSpPr>
        <p:spPr/>
        <p:txBody>
          <a:bodyPr>
            <a:normAutofit fontScale="92500" lnSpcReduction="20000"/>
          </a:bodyPr>
          <a:lstStyle/>
          <a:p>
            <a:r>
              <a:rPr lang="en-AU" dirty="0" err="1" smtClean="0"/>
              <a:t>Shaykh</a:t>
            </a:r>
            <a:r>
              <a:rPr lang="en-AU" dirty="0" smtClean="0"/>
              <a:t> Abdul Aziz bin </a:t>
            </a:r>
            <a:r>
              <a:rPr lang="en-AU" dirty="0" err="1" smtClean="0"/>
              <a:t>Baz</a:t>
            </a:r>
            <a:r>
              <a:rPr lang="en-AU" dirty="0" smtClean="0"/>
              <a:t> </a:t>
            </a:r>
            <a:r>
              <a:rPr lang="en-AU" sz="1600" dirty="0" smtClean="0"/>
              <a:t>(may Allah have mercy on him)</a:t>
            </a:r>
            <a:r>
              <a:rPr lang="en-AU" dirty="0" smtClean="0"/>
              <a:t> summarised the position of those that believed </a:t>
            </a:r>
            <a:r>
              <a:rPr lang="en-AU" i="1" dirty="0" err="1" smtClean="0"/>
              <a:t>Tawarruq</a:t>
            </a:r>
            <a:r>
              <a:rPr lang="en-AU" dirty="0" smtClean="0"/>
              <a:t> to be permissible: </a:t>
            </a:r>
          </a:p>
          <a:p>
            <a:pPr lvl="1"/>
            <a:r>
              <a:rPr lang="en-AU" dirty="0" smtClean="0"/>
              <a:t>“With regard to the issue of </a:t>
            </a:r>
            <a:r>
              <a:rPr lang="en-AU" i="1" dirty="0" err="1" smtClean="0"/>
              <a:t>Tawarruq</a:t>
            </a:r>
            <a:r>
              <a:rPr lang="en-AU" dirty="0" smtClean="0"/>
              <a:t>, it is not </a:t>
            </a:r>
            <a:r>
              <a:rPr lang="en-AU" i="1" dirty="0" err="1" smtClean="0"/>
              <a:t>riba</a:t>
            </a:r>
            <a:r>
              <a:rPr lang="en-AU" dirty="0" smtClean="0"/>
              <a:t> and the correct view is that it is permissible, because of the general meaning of the evidence and because it facilitates relief and enables people to meet their current needs. As for the one who sells it to the one from whom he bought it, this is not permissible, rather this is a </a:t>
            </a:r>
            <a:r>
              <a:rPr lang="en-AU" i="1" dirty="0" err="1" smtClean="0"/>
              <a:t>riba</a:t>
            </a:r>
            <a:r>
              <a:rPr lang="en-AU" dirty="0" smtClean="0"/>
              <a:t>-based transaction, which is called ‘</a:t>
            </a:r>
            <a:r>
              <a:rPr lang="en-AU" i="1" dirty="0" err="1" smtClean="0"/>
              <a:t>eenah</a:t>
            </a:r>
            <a:r>
              <a:rPr lang="en-AU" dirty="0" smtClean="0"/>
              <a:t>. This is unlawful because it is a trick aimed at getting around the prohibition on </a:t>
            </a:r>
            <a:r>
              <a:rPr lang="en-AU" i="1" dirty="0" err="1" smtClean="0"/>
              <a:t>riba</a:t>
            </a:r>
            <a:r>
              <a:rPr lang="en-AU" dirty="0" smtClean="0"/>
              <a:t>.” </a:t>
            </a:r>
            <a:r>
              <a:rPr lang="en-US" sz="1300" dirty="0"/>
              <a:t>[</a:t>
            </a:r>
            <a:r>
              <a:rPr lang="en-AU" sz="1300" dirty="0" err="1" smtClean="0"/>
              <a:t>Majmoo</a:t>
            </a:r>
            <a:r>
              <a:rPr lang="en-AU" sz="1300" dirty="0" smtClean="0"/>
              <a:t> </a:t>
            </a:r>
            <a:r>
              <a:rPr lang="en-AU" sz="1300" dirty="0" err="1" smtClean="0"/>
              <a:t>Fatawa</a:t>
            </a:r>
            <a:r>
              <a:rPr lang="en-AU" sz="1300" dirty="0" smtClean="0"/>
              <a:t> Ibn </a:t>
            </a:r>
            <a:r>
              <a:rPr lang="en-AU" sz="1300" dirty="0" err="1" smtClean="0"/>
              <a:t>Baaz</a:t>
            </a:r>
            <a:r>
              <a:rPr lang="en-AU" sz="1300" dirty="0" smtClean="0"/>
              <a:t>, 19/245]</a:t>
            </a:r>
            <a:endParaRPr lang="en-US" sz="1300"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a:t>
            </a:r>
            <a:r>
              <a:rPr lang="en-US" b="1" baseline="30000" dirty="0" smtClean="0"/>
              <a:t>nd</a:t>
            </a:r>
            <a:r>
              <a:rPr lang="en-US" b="1" dirty="0" smtClean="0"/>
              <a:t> View</a:t>
            </a:r>
            <a:r>
              <a:rPr lang="en-US" b="1" dirty="0"/>
              <a:t>: </a:t>
            </a:r>
            <a:r>
              <a:rPr lang="en-US" b="1" dirty="0" smtClean="0"/>
              <a:t>“Disliked”</a:t>
            </a:r>
            <a:endParaRPr lang="en-US" dirty="0"/>
          </a:p>
        </p:txBody>
      </p:sp>
      <p:sp>
        <p:nvSpPr>
          <p:cNvPr id="3" name="Content Placeholder 2"/>
          <p:cNvSpPr>
            <a:spLocks noGrp="1"/>
          </p:cNvSpPr>
          <p:nvPr>
            <p:ph idx="1"/>
          </p:nvPr>
        </p:nvSpPr>
        <p:spPr/>
        <p:txBody>
          <a:bodyPr>
            <a:normAutofit fontScale="92500" lnSpcReduction="20000"/>
          </a:bodyPr>
          <a:lstStyle/>
          <a:p>
            <a:r>
              <a:rPr lang="en-AU" dirty="0" err="1" smtClean="0"/>
              <a:t>Hanafi</a:t>
            </a:r>
            <a:r>
              <a:rPr lang="en-AU" dirty="0" smtClean="0"/>
              <a:t> scholars such </a:t>
            </a:r>
            <a:r>
              <a:rPr lang="en-AU" dirty="0" smtClean="0"/>
              <a:t>as: </a:t>
            </a:r>
          </a:p>
          <a:p>
            <a:pPr lvl="1"/>
            <a:r>
              <a:rPr lang="en-AU" dirty="0" smtClean="0"/>
              <a:t>Muhammad </a:t>
            </a:r>
            <a:r>
              <a:rPr lang="en-AU" dirty="0" smtClean="0"/>
              <a:t>ibn al-Hassan </a:t>
            </a:r>
            <a:r>
              <a:rPr lang="en-AU" dirty="0" smtClean="0"/>
              <a:t>al-</a:t>
            </a:r>
            <a:r>
              <a:rPr lang="en-AU" dirty="0" err="1" smtClean="0"/>
              <a:t>Shaybaani</a:t>
            </a:r>
            <a:r>
              <a:rPr lang="en-AU" dirty="0" smtClean="0"/>
              <a:t> (d. 850 CE)</a:t>
            </a:r>
          </a:p>
          <a:p>
            <a:pPr lvl="1"/>
            <a:r>
              <a:rPr lang="en-AU" dirty="0" smtClean="0"/>
              <a:t>Ibn </a:t>
            </a:r>
            <a:r>
              <a:rPr lang="en-AU" dirty="0" smtClean="0"/>
              <a:t>al-</a:t>
            </a:r>
            <a:r>
              <a:rPr lang="en-AU" dirty="0" err="1" smtClean="0"/>
              <a:t>Humaam</a:t>
            </a:r>
            <a:r>
              <a:rPr lang="en-AU" dirty="0" smtClean="0"/>
              <a:t> </a:t>
            </a:r>
            <a:r>
              <a:rPr lang="en-AU" dirty="0" smtClean="0"/>
              <a:t>(d. 861 AH/1457 CE)</a:t>
            </a:r>
          </a:p>
          <a:p>
            <a:r>
              <a:rPr lang="en-AU" dirty="0" smtClean="0"/>
              <a:t>Argued </a:t>
            </a:r>
            <a:r>
              <a:rPr lang="en-AU" dirty="0" smtClean="0"/>
              <a:t>that </a:t>
            </a:r>
            <a:r>
              <a:rPr lang="en-AU" dirty="0" smtClean="0"/>
              <a:t>although </a:t>
            </a:r>
            <a:r>
              <a:rPr lang="en-AU" i="1" dirty="0" err="1" smtClean="0"/>
              <a:t>Tawarruq</a:t>
            </a:r>
            <a:r>
              <a:rPr lang="en-AU" dirty="0" smtClean="0"/>
              <a:t> may not be impermissible (</a:t>
            </a:r>
            <a:r>
              <a:rPr lang="en-AU" i="1" dirty="0" smtClean="0"/>
              <a:t>haram</a:t>
            </a:r>
            <a:r>
              <a:rPr lang="en-AU" dirty="0" smtClean="0"/>
              <a:t>), its use is disliked (</a:t>
            </a:r>
            <a:r>
              <a:rPr lang="en-AU" i="1" dirty="0" err="1" smtClean="0"/>
              <a:t>makruh</a:t>
            </a:r>
            <a:r>
              <a:rPr lang="en-AU" dirty="0" smtClean="0"/>
              <a:t>) and should </a:t>
            </a:r>
            <a:r>
              <a:rPr lang="en-AU" dirty="0" smtClean="0"/>
              <a:t>be </a:t>
            </a:r>
            <a:r>
              <a:rPr lang="en-AU" dirty="0" smtClean="0"/>
              <a:t>avoided. </a:t>
            </a:r>
            <a:r>
              <a:rPr lang="en-AU" sz="1400" dirty="0" smtClean="0"/>
              <a:t>[</a:t>
            </a:r>
            <a:r>
              <a:rPr lang="en-AU" sz="1700" dirty="0" smtClean="0"/>
              <a:t>Muhammad </a:t>
            </a:r>
            <a:r>
              <a:rPr lang="en-AU" sz="1700" dirty="0"/>
              <a:t>bin Ibrahim al-Musa, Abdullah bin Muhammad al-</a:t>
            </a:r>
            <a:r>
              <a:rPr lang="en-AU" sz="1700" dirty="0" err="1"/>
              <a:t>Tayyar</a:t>
            </a:r>
            <a:r>
              <a:rPr lang="en-AU" sz="1700" dirty="0"/>
              <a:t> &amp; Abdullah bin Muhammad al-</a:t>
            </a:r>
            <a:r>
              <a:rPr lang="en-AU" sz="1700" dirty="0" err="1"/>
              <a:t>Mutlaq</a:t>
            </a:r>
            <a:r>
              <a:rPr lang="en-AU" sz="1700" dirty="0"/>
              <a:t>, </a:t>
            </a:r>
            <a:r>
              <a:rPr lang="en-AU" sz="1700" i="1" dirty="0"/>
              <a:t>al-</a:t>
            </a:r>
            <a:r>
              <a:rPr lang="en-AU" sz="1700" i="1" dirty="0" err="1"/>
              <a:t>Fiqh</a:t>
            </a:r>
            <a:r>
              <a:rPr lang="en-AU" sz="1700" i="1" dirty="0"/>
              <a:t> al-</a:t>
            </a:r>
            <a:r>
              <a:rPr lang="en-AU" sz="1700" i="1" dirty="0" err="1"/>
              <a:t>Muyassar</a:t>
            </a:r>
            <a:r>
              <a:rPr lang="en-AU" sz="1700" i="1" dirty="0"/>
              <a:t> – </a:t>
            </a:r>
            <a:r>
              <a:rPr lang="en-AU" sz="1700" i="1" dirty="0" err="1"/>
              <a:t>Qism</a:t>
            </a:r>
            <a:r>
              <a:rPr lang="en-AU" sz="1700" i="1" dirty="0"/>
              <a:t> al-</a:t>
            </a:r>
            <a:r>
              <a:rPr lang="en-AU" sz="1700" i="1" dirty="0" err="1"/>
              <a:t>Mu’amalaat</a:t>
            </a:r>
            <a:r>
              <a:rPr lang="en-AU" sz="1700" dirty="0"/>
              <a:t>, (</a:t>
            </a:r>
            <a:r>
              <a:rPr lang="en-AU" sz="1700" dirty="0" err="1"/>
              <a:t>Madar</a:t>
            </a:r>
            <a:r>
              <a:rPr lang="en-AU" sz="1700" dirty="0"/>
              <a:t> al-</a:t>
            </a:r>
            <a:r>
              <a:rPr lang="en-AU" sz="1700" dirty="0" err="1"/>
              <a:t>Watan</a:t>
            </a:r>
            <a:r>
              <a:rPr lang="en-AU" sz="1700" dirty="0"/>
              <a:t>, 2005) vol. 1, </a:t>
            </a:r>
            <a:r>
              <a:rPr lang="en-AU" sz="1700" dirty="0" smtClean="0"/>
              <a:t>33.]</a:t>
            </a:r>
          </a:p>
          <a:p>
            <a:endParaRPr lang="en-AU" dirty="0" smtClean="0"/>
          </a:p>
          <a:p>
            <a:r>
              <a:rPr lang="en-AU" dirty="0" err="1" smtClean="0"/>
              <a:t>Shaykh</a:t>
            </a:r>
            <a:r>
              <a:rPr lang="en-AU" dirty="0" smtClean="0"/>
              <a:t> </a:t>
            </a:r>
            <a:r>
              <a:rPr lang="en-AU" dirty="0" smtClean="0"/>
              <a:t>Ibn ‘</a:t>
            </a:r>
            <a:r>
              <a:rPr lang="en-AU" dirty="0" err="1" smtClean="0"/>
              <a:t>Uthaymeen</a:t>
            </a:r>
            <a:r>
              <a:rPr lang="en-AU" dirty="0" smtClean="0"/>
              <a:t> </a:t>
            </a:r>
            <a:r>
              <a:rPr lang="en-AU" dirty="0" smtClean="0"/>
              <a:t>said </a:t>
            </a:r>
            <a:r>
              <a:rPr lang="en-AU" dirty="0" smtClean="0"/>
              <a:t>that </a:t>
            </a:r>
            <a:r>
              <a:rPr lang="en-AU" i="1" dirty="0" err="1" smtClean="0"/>
              <a:t>Tawarruq</a:t>
            </a:r>
            <a:r>
              <a:rPr lang="en-AU" i="1" dirty="0" smtClean="0"/>
              <a:t> </a:t>
            </a:r>
            <a:r>
              <a:rPr lang="en-AU" dirty="0" smtClean="0"/>
              <a:t>is permissible as long as it is subject to conditions</a:t>
            </a:r>
            <a:r>
              <a:rPr lang="en-AU" dirty="0" smtClean="0"/>
              <a:t>. </a:t>
            </a:r>
            <a:r>
              <a:rPr lang="en-AU" sz="1800" dirty="0" smtClean="0"/>
              <a:t>[</a:t>
            </a:r>
            <a:r>
              <a:rPr lang="en-AU" sz="1800" i="1" dirty="0" err="1" smtClean="0"/>
              <a:t>Risaalah</a:t>
            </a:r>
            <a:r>
              <a:rPr lang="en-AU" sz="1800" i="1" dirty="0" smtClean="0"/>
              <a:t> al-</a:t>
            </a:r>
            <a:r>
              <a:rPr lang="en-AU" sz="1800" i="1" dirty="0" err="1" smtClean="0"/>
              <a:t>Mudaayanah</a:t>
            </a:r>
            <a:r>
              <a:rPr lang="en-AU" sz="1800" i="1" dirty="0" smtClean="0"/>
              <a:t>]</a:t>
            </a:r>
            <a:endParaRPr lang="en-US" sz="1800"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a:t>
            </a:r>
            <a:r>
              <a:rPr lang="en-US" b="1" baseline="30000" dirty="0" smtClean="0"/>
              <a:t>rd</a:t>
            </a:r>
            <a:r>
              <a:rPr lang="en-US" b="1" dirty="0" smtClean="0"/>
              <a:t> View: “Prohibited”</a:t>
            </a:r>
            <a:endParaRPr lang="en-US" b="1" dirty="0"/>
          </a:p>
        </p:txBody>
      </p:sp>
      <p:sp>
        <p:nvSpPr>
          <p:cNvPr id="3" name="Content Placeholder 2"/>
          <p:cNvSpPr>
            <a:spLocks noGrp="1"/>
          </p:cNvSpPr>
          <p:nvPr>
            <p:ph idx="1"/>
          </p:nvPr>
        </p:nvSpPr>
        <p:spPr>
          <a:xfrm>
            <a:off x="457200" y="1285860"/>
            <a:ext cx="8229600" cy="5357850"/>
          </a:xfrm>
        </p:spPr>
        <p:txBody>
          <a:bodyPr>
            <a:normAutofit fontScale="70000" lnSpcReduction="20000"/>
          </a:bodyPr>
          <a:lstStyle/>
          <a:p>
            <a:r>
              <a:rPr lang="en-AU" dirty="0" smtClean="0"/>
              <a:t>Those that argued for its prohibition </a:t>
            </a:r>
            <a:r>
              <a:rPr lang="en-AU" dirty="0" smtClean="0"/>
              <a:t>included </a:t>
            </a:r>
            <a:r>
              <a:rPr lang="en-AU" b="1" dirty="0" smtClean="0"/>
              <a:t>Imam Ahmed</a:t>
            </a:r>
            <a:r>
              <a:rPr lang="en-AU" dirty="0" smtClean="0"/>
              <a:t>. </a:t>
            </a:r>
          </a:p>
          <a:p>
            <a:r>
              <a:rPr lang="en-AU" dirty="0" smtClean="0"/>
              <a:t>According to one of the two recorded opinions held by him on the matter; he explained that </a:t>
            </a:r>
            <a:r>
              <a:rPr lang="en-AU" i="1" dirty="0" err="1" smtClean="0"/>
              <a:t>Tawarruq</a:t>
            </a:r>
            <a:r>
              <a:rPr lang="en-AU" dirty="0" smtClean="0"/>
              <a:t> was in </a:t>
            </a:r>
            <a:r>
              <a:rPr lang="en-AU" dirty="0" smtClean="0"/>
              <a:t>reality: </a:t>
            </a:r>
          </a:p>
          <a:p>
            <a:pPr lvl="1"/>
            <a:r>
              <a:rPr lang="en-AU" dirty="0" smtClean="0"/>
              <a:t>The </a:t>
            </a:r>
            <a:r>
              <a:rPr lang="en-AU" dirty="0" smtClean="0"/>
              <a:t>sale of a coerced </a:t>
            </a:r>
            <a:r>
              <a:rPr lang="en-AU" dirty="0" smtClean="0"/>
              <a:t>person. </a:t>
            </a:r>
          </a:p>
          <a:p>
            <a:pPr lvl="1"/>
            <a:r>
              <a:rPr lang="en-AU" dirty="0" smtClean="0"/>
              <a:t>A </a:t>
            </a:r>
            <a:r>
              <a:rPr lang="en-AU" dirty="0" smtClean="0"/>
              <a:t>kind of ‘</a:t>
            </a:r>
            <a:r>
              <a:rPr lang="en-AU" i="1" dirty="0" err="1" smtClean="0"/>
              <a:t>eenah</a:t>
            </a:r>
            <a:r>
              <a:rPr lang="en-AU" dirty="0" smtClean="0"/>
              <a:t> transaction.</a:t>
            </a:r>
          </a:p>
          <a:p>
            <a:endParaRPr lang="en-AU" dirty="0" smtClean="0"/>
          </a:p>
          <a:p>
            <a:r>
              <a:rPr lang="en-AU" dirty="0" smtClean="0"/>
              <a:t>Ibn </a:t>
            </a:r>
            <a:r>
              <a:rPr lang="en-AU" dirty="0" err="1" smtClean="0"/>
              <a:t>Taymiyah</a:t>
            </a:r>
            <a:r>
              <a:rPr lang="en-AU" dirty="0" smtClean="0"/>
              <a:t> further drew parallels between it and ‘</a:t>
            </a:r>
            <a:r>
              <a:rPr lang="en-AU" i="1" dirty="0" err="1" smtClean="0"/>
              <a:t>eenah</a:t>
            </a:r>
            <a:r>
              <a:rPr lang="en-AU" dirty="0" smtClean="0"/>
              <a:t>: </a:t>
            </a:r>
          </a:p>
          <a:p>
            <a:pPr lvl="1"/>
            <a:r>
              <a:rPr lang="en-AU" b="1" dirty="0" smtClean="0"/>
              <a:t>“The precise economic substance for which </a:t>
            </a:r>
            <a:r>
              <a:rPr lang="en-AU" b="1" i="1" dirty="0" err="1" smtClean="0"/>
              <a:t>riba</a:t>
            </a:r>
            <a:r>
              <a:rPr lang="en-AU" b="1" dirty="0" smtClean="0"/>
              <a:t> was forbidden is present in this contract, and transactions costs are increased through purchase and sale at a loss of some commodity</a:t>
            </a:r>
            <a:r>
              <a:rPr lang="en-AU" b="1" dirty="0"/>
              <a:t>” </a:t>
            </a:r>
            <a:r>
              <a:rPr lang="en-AU" sz="1700" dirty="0" err="1"/>
              <a:t>Ibn</a:t>
            </a:r>
            <a:r>
              <a:rPr lang="en-AU" sz="1700" dirty="0"/>
              <a:t> al-</a:t>
            </a:r>
            <a:r>
              <a:rPr lang="en-AU" sz="1700" dirty="0" err="1"/>
              <a:t>Qayyim</a:t>
            </a:r>
            <a:r>
              <a:rPr lang="en-AU" sz="1700" dirty="0"/>
              <a:t> al-</a:t>
            </a:r>
            <a:r>
              <a:rPr lang="en-AU" sz="1700" dirty="0" err="1"/>
              <a:t>Jawziyah</a:t>
            </a:r>
            <a:r>
              <a:rPr lang="en-AU" sz="1700" dirty="0"/>
              <a:t>, </a:t>
            </a:r>
            <a:r>
              <a:rPr lang="en-AU" sz="1700" i="1" dirty="0" err="1"/>
              <a:t>Ma’alim</a:t>
            </a:r>
            <a:r>
              <a:rPr lang="en-AU" sz="1700" i="1" dirty="0"/>
              <a:t> As-</a:t>
            </a:r>
            <a:r>
              <a:rPr lang="en-AU" sz="1700" i="1" dirty="0" err="1"/>
              <a:t>Sunan</a:t>
            </a:r>
            <a:r>
              <a:rPr lang="en-AU" sz="1700" i="1" dirty="0"/>
              <a:t> </a:t>
            </a:r>
            <a:r>
              <a:rPr lang="en-AU" sz="1700" i="1" dirty="0" err="1"/>
              <a:t>wa</a:t>
            </a:r>
            <a:r>
              <a:rPr lang="en-AU" sz="1700" i="1" dirty="0"/>
              <a:t> </a:t>
            </a:r>
            <a:r>
              <a:rPr lang="en-AU" sz="1700" i="1" dirty="0" err="1"/>
              <a:t>Tahdheeb</a:t>
            </a:r>
            <a:r>
              <a:rPr lang="en-AU" sz="1700" i="1" dirty="0"/>
              <a:t> </a:t>
            </a:r>
            <a:r>
              <a:rPr lang="en-AU" sz="1700" i="1" dirty="0" err="1"/>
              <a:t>Ibn</a:t>
            </a:r>
            <a:r>
              <a:rPr lang="en-AU" sz="1700" i="1" dirty="0"/>
              <a:t> al-</a:t>
            </a:r>
            <a:r>
              <a:rPr lang="en-AU" sz="1700" i="1" dirty="0" err="1"/>
              <a:t>Qayyim</a:t>
            </a:r>
            <a:r>
              <a:rPr lang="en-AU" sz="1700" dirty="0"/>
              <a:t>, (Dar al-</a:t>
            </a:r>
            <a:r>
              <a:rPr lang="en-AU" sz="1700" dirty="0" err="1"/>
              <a:t>Kutub</a:t>
            </a:r>
            <a:r>
              <a:rPr lang="en-AU" sz="1700" dirty="0"/>
              <a:t> al-‘</a:t>
            </a:r>
            <a:r>
              <a:rPr lang="en-AU" sz="1700" dirty="0" err="1"/>
              <a:t>Ilmiyah</a:t>
            </a:r>
            <a:r>
              <a:rPr lang="en-AU" sz="1700" dirty="0"/>
              <a:t>, 2000), vol. 5, 801</a:t>
            </a:r>
            <a:r>
              <a:rPr lang="en-AU" sz="1700" dirty="0" smtClean="0"/>
              <a:t>.</a:t>
            </a:r>
            <a:endParaRPr lang="en-AU" sz="1700" dirty="0"/>
          </a:p>
          <a:p>
            <a:endParaRPr lang="en-AU" dirty="0" smtClean="0"/>
          </a:p>
          <a:p>
            <a:r>
              <a:rPr lang="en-AU" dirty="0" smtClean="0"/>
              <a:t>He </a:t>
            </a:r>
            <a:r>
              <a:rPr lang="en-AU" dirty="0" smtClean="0"/>
              <a:t>explains that: </a:t>
            </a:r>
          </a:p>
          <a:p>
            <a:pPr lvl="1"/>
            <a:r>
              <a:rPr lang="en-AU" dirty="0" smtClean="0"/>
              <a:t>The reason (</a:t>
            </a:r>
            <a:r>
              <a:rPr lang="en-AU" i="1" dirty="0" err="1" smtClean="0"/>
              <a:t>illah</a:t>
            </a:r>
            <a:r>
              <a:rPr lang="en-AU" dirty="0" smtClean="0"/>
              <a:t>) for </a:t>
            </a:r>
            <a:r>
              <a:rPr lang="en-AU" i="1" dirty="0" err="1" smtClean="0"/>
              <a:t>riba</a:t>
            </a:r>
            <a:r>
              <a:rPr lang="en-AU" dirty="0" err="1" smtClean="0"/>
              <a:t>’s</a:t>
            </a:r>
            <a:r>
              <a:rPr lang="en-AU" dirty="0" smtClean="0"/>
              <a:t> prohibition is carried out through </a:t>
            </a:r>
            <a:r>
              <a:rPr lang="en-AU" i="1" dirty="0" err="1" smtClean="0"/>
              <a:t>Tawarruq</a:t>
            </a:r>
            <a:r>
              <a:rPr lang="en-AU" dirty="0"/>
              <a:t>.</a:t>
            </a:r>
            <a:r>
              <a:rPr lang="en-AU" dirty="0" smtClean="0"/>
              <a:t> </a:t>
            </a:r>
          </a:p>
          <a:p>
            <a:pPr lvl="1"/>
            <a:r>
              <a:rPr lang="en-AU" dirty="0" smtClean="0"/>
              <a:t>I</a:t>
            </a:r>
            <a:r>
              <a:rPr lang="en-AU" dirty="0" smtClean="0"/>
              <a:t>t </a:t>
            </a:r>
            <a:r>
              <a:rPr lang="en-AU" dirty="0" smtClean="0"/>
              <a:t>is illogical for the </a:t>
            </a:r>
            <a:r>
              <a:rPr lang="en-AU" i="1" dirty="0" err="1" smtClean="0"/>
              <a:t>shariah</a:t>
            </a:r>
            <a:r>
              <a:rPr lang="en-AU" dirty="0" smtClean="0"/>
              <a:t> </a:t>
            </a:r>
            <a:r>
              <a:rPr lang="en-AU" dirty="0" smtClean="0"/>
              <a:t>to prohibit a smaller harm, (i.e. </a:t>
            </a:r>
            <a:r>
              <a:rPr lang="en-AU" i="1" dirty="0" err="1" smtClean="0"/>
              <a:t>riba</a:t>
            </a:r>
            <a:r>
              <a:rPr lang="en-AU" dirty="0" smtClean="0"/>
              <a:t>) and yet allow a much greater harm in the form of </a:t>
            </a:r>
            <a:r>
              <a:rPr lang="en-AU" i="1" dirty="0" err="1" smtClean="0"/>
              <a:t>Tawarruq</a:t>
            </a:r>
            <a:r>
              <a:rPr lang="en-AU" dirty="0" smtClean="0"/>
              <a:t>.</a:t>
            </a:r>
            <a:r>
              <a:rPr lang="en-AU" baseline="30000" dirty="0" smtClean="0"/>
              <a:t> </a:t>
            </a: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Organized </a:t>
            </a:r>
            <a:r>
              <a:rPr lang="en-US" b="1" i="1" dirty="0" err="1" smtClean="0"/>
              <a:t>Tawarruq</a:t>
            </a:r>
            <a:endParaRPr lang="en-US" b="1" i="1" dirty="0"/>
          </a:p>
        </p:txBody>
      </p:sp>
      <p:sp>
        <p:nvSpPr>
          <p:cNvPr id="3" name="Content Placeholder 2"/>
          <p:cNvSpPr>
            <a:spLocks noGrp="1"/>
          </p:cNvSpPr>
          <p:nvPr>
            <p:ph idx="1"/>
          </p:nvPr>
        </p:nvSpPr>
        <p:spPr/>
        <p:txBody>
          <a:bodyPr>
            <a:normAutofit fontScale="85000" lnSpcReduction="20000"/>
          </a:bodyPr>
          <a:lstStyle/>
          <a:p>
            <a:r>
              <a:rPr lang="en-US" b="1" dirty="0" smtClean="0"/>
              <a:t>What is Organized </a:t>
            </a:r>
            <a:r>
              <a:rPr lang="en-US" b="1" i="1" dirty="0" err="1" smtClean="0"/>
              <a:t>Tawarruq</a:t>
            </a:r>
            <a:r>
              <a:rPr lang="en-US" b="1" dirty="0" smtClean="0"/>
              <a:t>?</a:t>
            </a:r>
          </a:p>
          <a:p>
            <a:pPr lvl="1"/>
            <a:r>
              <a:rPr lang="en-US" dirty="0" smtClean="0"/>
              <a:t>After </a:t>
            </a:r>
            <a:r>
              <a:rPr lang="en-US" dirty="0"/>
              <a:t>commodity is bought on credit terms </a:t>
            </a:r>
            <a:r>
              <a:rPr lang="en-US" dirty="0" smtClean="0"/>
              <a:t>from </a:t>
            </a:r>
            <a:r>
              <a:rPr lang="en-US" dirty="0"/>
              <a:t>a bank, the bank is made into an agent in order to sell the commodity which the buyer </a:t>
            </a:r>
            <a:r>
              <a:rPr lang="en-US" dirty="0" smtClean="0"/>
              <a:t>has </a:t>
            </a:r>
            <a:r>
              <a:rPr lang="en-US" dirty="0"/>
              <a:t>not </a:t>
            </a:r>
            <a:r>
              <a:rPr lang="en-US" dirty="0" smtClean="0"/>
              <a:t>received.</a:t>
            </a:r>
            <a:r>
              <a:rPr lang="en-US" dirty="0"/>
              <a:t> </a:t>
            </a:r>
            <a:r>
              <a:rPr lang="en-US" dirty="0" smtClean="0"/>
              <a:t>Banks </a:t>
            </a:r>
            <a:r>
              <a:rPr lang="en-US" dirty="0"/>
              <a:t>commission sellers on the customer’s </a:t>
            </a:r>
            <a:r>
              <a:rPr lang="en-US" dirty="0" smtClean="0"/>
              <a:t>behalf</a:t>
            </a:r>
            <a:r>
              <a:rPr lang="en-US" dirty="0"/>
              <a:t>,</a:t>
            </a:r>
          </a:p>
          <a:p>
            <a:endParaRPr lang="en-US" dirty="0"/>
          </a:p>
          <a:p>
            <a:r>
              <a:rPr lang="en-US" b="1" dirty="0" smtClean="0"/>
              <a:t>Difference between Organized and Classical </a:t>
            </a:r>
            <a:r>
              <a:rPr lang="en-US" b="1" i="1" dirty="0" err="1" smtClean="0"/>
              <a:t>Tawarruq</a:t>
            </a:r>
            <a:r>
              <a:rPr lang="en-US" b="1" dirty="0" smtClean="0"/>
              <a:t>: </a:t>
            </a:r>
          </a:p>
          <a:p>
            <a:pPr lvl="1"/>
            <a:r>
              <a:rPr lang="en-US" dirty="0"/>
              <a:t>C</a:t>
            </a:r>
            <a:r>
              <a:rPr lang="en-US" dirty="0" smtClean="0"/>
              <a:t>lassical </a:t>
            </a:r>
            <a:r>
              <a:rPr lang="en-US" i="1" dirty="0" err="1"/>
              <a:t>Tawarruq</a:t>
            </a:r>
            <a:r>
              <a:rPr lang="en-US" dirty="0"/>
              <a:t> </a:t>
            </a:r>
            <a:r>
              <a:rPr lang="en-US" dirty="0" smtClean="0"/>
              <a:t>physically </a:t>
            </a:r>
            <a:r>
              <a:rPr lang="en-US" dirty="0"/>
              <a:t>deals with commodity </a:t>
            </a:r>
            <a:r>
              <a:rPr lang="en-US" dirty="0" smtClean="0"/>
              <a:t>(the commodity </a:t>
            </a:r>
            <a:r>
              <a:rPr lang="en-US" dirty="0" smtClean="0"/>
              <a:t>may </a:t>
            </a:r>
            <a:r>
              <a:rPr lang="en-US" dirty="0" smtClean="0"/>
              <a:t>or </a:t>
            </a:r>
            <a:r>
              <a:rPr lang="en-US" dirty="0"/>
              <a:t>may not ultimately be </a:t>
            </a:r>
            <a:r>
              <a:rPr lang="en-US" dirty="0" smtClean="0"/>
              <a:t>sold). </a:t>
            </a:r>
            <a:endParaRPr lang="en-US" dirty="0" smtClean="0"/>
          </a:p>
          <a:p>
            <a:pPr lvl="1"/>
            <a:r>
              <a:rPr lang="en-US" dirty="0"/>
              <a:t>C</a:t>
            </a:r>
            <a:r>
              <a:rPr lang="en-US" dirty="0" smtClean="0"/>
              <a:t>lassical </a:t>
            </a:r>
            <a:r>
              <a:rPr lang="en-US" i="1" dirty="0" err="1"/>
              <a:t>Tawarruq</a:t>
            </a:r>
            <a:r>
              <a:rPr lang="en-US" dirty="0"/>
              <a:t> involves a </a:t>
            </a:r>
            <a:r>
              <a:rPr lang="en-US" dirty="0" smtClean="0"/>
              <a:t>genuine purchase </a:t>
            </a:r>
            <a:r>
              <a:rPr lang="en-US" dirty="0" smtClean="0"/>
              <a:t>whereas </a:t>
            </a:r>
            <a:r>
              <a:rPr lang="en-US" dirty="0"/>
              <a:t>organized </a:t>
            </a:r>
            <a:r>
              <a:rPr lang="en-US" i="1" dirty="0" err="1" smtClean="0"/>
              <a:t>Tawarruq</a:t>
            </a:r>
            <a:r>
              <a:rPr lang="en-US" i="1" dirty="0" smtClean="0"/>
              <a:t> </a:t>
            </a:r>
            <a:r>
              <a:rPr lang="en-US" dirty="0" smtClean="0"/>
              <a:t>guarantees </a:t>
            </a:r>
            <a:r>
              <a:rPr lang="en-US" dirty="0" smtClean="0"/>
              <a:t>return and </a:t>
            </a:r>
            <a:r>
              <a:rPr lang="en-US" dirty="0"/>
              <a:t>takes </a:t>
            </a:r>
            <a:r>
              <a:rPr lang="en-US" dirty="0" smtClean="0"/>
              <a:t>the </a:t>
            </a:r>
            <a:r>
              <a:rPr lang="en-US" dirty="0"/>
              <a:t>difference between deferred price and cash </a:t>
            </a:r>
            <a:r>
              <a:rPr lang="en-US" dirty="0" smtClean="0"/>
              <a:t>price.</a:t>
            </a:r>
          </a:p>
        </p:txBody>
      </p:sp>
    </p:spTree>
    <p:extLst>
      <p:ext uri="{BB962C8B-B14F-4D97-AF65-F5344CB8AC3E}">
        <p14:creationId xmlns:p14="http://schemas.microsoft.com/office/powerpoint/2010/main" xmlns="" val="2801673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Organized </a:t>
            </a:r>
            <a:r>
              <a:rPr lang="en-US" b="1" i="1" dirty="0" err="1" smtClean="0"/>
              <a:t>Tawarruq</a:t>
            </a:r>
            <a:r>
              <a:rPr lang="en-US" b="1" dirty="0" smtClean="0"/>
              <a:t>: Prohibited</a:t>
            </a:r>
            <a:endParaRPr lang="en-US" dirty="0"/>
          </a:p>
        </p:txBody>
      </p:sp>
      <p:sp>
        <p:nvSpPr>
          <p:cNvPr id="3" name="Content Placeholder 2"/>
          <p:cNvSpPr>
            <a:spLocks noGrp="1"/>
          </p:cNvSpPr>
          <p:nvPr>
            <p:ph idx="1"/>
          </p:nvPr>
        </p:nvSpPr>
        <p:spPr/>
        <p:txBody>
          <a:bodyPr>
            <a:normAutofit fontScale="92500"/>
          </a:bodyPr>
          <a:lstStyle/>
          <a:p>
            <a:r>
              <a:rPr lang="en-US" dirty="0" smtClean="0"/>
              <a:t>According to the </a:t>
            </a:r>
            <a:r>
              <a:rPr lang="en-US" dirty="0" err="1" smtClean="0"/>
              <a:t>Fiqh</a:t>
            </a:r>
            <a:r>
              <a:rPr lang="en-US" dirty="0" smtClean="0"/>
              <a:t> Council’s resolution 179: </a:t>
            </a:r>
          </a:p>
          <a:p>
            <a:pPr marL="742950" lvl="2" indent="-342900"/>
            <a:r>
              <a:rPr lang="en-US" dirty="0"/>
              <a:t>“It is not permissible to execute both organized and reverse </a:t>
            </a:r>
            <a:r>
              <a:rPr lang="en-US" dirty="0" err="1"/>
              <a:t>Tawarruq</a:t>
            </a:r>
            <a:r>
              <a:rPr lang="en-US" dirty="0"/>
              <a:t> as simultaneous transactions occurs between the financier and the </a:t>
            </a:r>
            <a:r>
              <a:rPr lang="en-US" dirty="0" err="1"/>
              <a:t>mustawriq</a:t>
            </a:r>
            <a:r>
              <a:rPr lang="en-US" dirty="0"/>
              <a:t>, whether it is done explicitly or implicitly or based on common practice in exchange for a financial obligation. This is considered deception, i.e. in order to get the additional quick cash from the contract. Hence, the transaction is considered as containing the element of </a:t>
            </a:r>
            <a:r>
              <a:rPr lang="en-US" dirty="0" err="1"/>
              <a:t>riba</a:t>
            </a:r>
            <a:r>
              <a:rPr lang="en-US" dirty="0"/>
              <a:t>.</a:t>
            </a:r>
            <a:r>
              <a:rPr lang="en-US" dirty="0" smtClean="0"/>
              <a:t>”</a:t>
            </a:r>
          </a:p>
          <a:p>
            <a:endParaRPr lang="en-US" dirty="0" smtClean="0"/>
          </a:p>
          <a:p>
            <a:r>
              <a:rPr lang="en-US" dirty="0" smtClean="0"/>
              <a:t>In </a:t>
            </a:r>
            <a:r>
              <a:rPr lang="en-US" dirty="0"/>
              <a:t>place of Commodity </a:t>
            </a:r>
            <a:r>
              <a:rPr lang="en-US" dirty="0" err="1" smtClean="0"/>
              <a:t>Murabaha</a:t>
            </a:r>
            <a:r>
              <a:rPr lang="en-US" dirty="0" smtClean="0"/>
              <a:t>, </a:t>
            </a:r>
            <a:r>
              <a:rPr lang="en-US" dirty="0"/>
              <a:t>the </a:t>
            </a:r>
            <a:r>
              <a:rPr lang="en-US" dirty="0" err="1"/>
              <a:t>Fiqh</a:t>
            </a:r>
            <a:r>
              <a:rPr lang="en-US" dirty="0"/>
              <a:t> Council recommended the use of </a:t>
            </a:r>
            <a:r>
              <a:rPr lang="en-US" i="1" dirty="0" err="1"/>
              <a:t>qard</a:t>
            </a:r>
            <a:r>
              <a:rPr lang="en-US" i="1" dirty="0"/>
              <a:t> </a:t>
            </a:r>
            <a:r>
              <a:rPr lang="en-US" i="1" dirty="0" err="1" smtClean="0"/>
              <a:t>hassan</a:t>
            </a:r>
            <a:r>
              <a:rPr lang="en-US" dirty="0" smtClean="0"/>
              <a:t>. </a:t>
            </a:r>
            <a:endParaRPr lang="en-US" dirty="0"/>
          </a:p>
          <a:p>
            <a:endParaRPr lang="en-US" dirty="0" smtClean="0"/>
          </a:p>
        </p:txBody>
      </p:sp>
    </p:spTree>
    <p:extLst>
      <p:ext uri="{BB962C8B-B14F-4D97-AF65-F5344CB8AC3E}">
        <p14:creationId xmlns:p14="http://schemas.microsoft.com/office/powerpoint/2010/main" xmlns="" val="30776693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Response from Bankers</a:t>
            </a:r>
            <a:endParaRPr lang="en-US" b="1" dirty="0"/>
          </a:p>
        </p:txBody>
      </p:sp>
      <p:sp>
        <p:nvSpPr>
          <p:cNvPr id="3" name="Content Placeholder 2"/>
          <p:cNvSpPr>
            <a:spLocks noGrp="1"/>
          </p:cNvSpPr>
          <p:nvPr>
            <p:ph idx="1"/>
          </p:nvPr>
        </p:nvSpPr>
        <p:spPr/>
        <p:txBody>
          <a:bodyPr>
            <a:normAutofit/>
          </a:bodyPr>
          <a:lstStyle/>
          <a:p>
            <a:r>
              <a:rPr lang="en-US" dirty="0" err="1" smtClean="0"/>
              <a:t>Azizul</a:t>
            </a:r>
            <a:r>
              <a:rPr lang="en-US" dirty="0" smtClean="0"/>
              <a:t> </a:t>
            </a:r>
            <a:r>
              <a:rPr lang="en-US" dirty="0" err="1"/>
              <a:t>Azmi</a:t>
            </a:r>
            <a:r>
              <a:rPr lang="en-US" dirty="0"/>
              <a:t> Adnan, partner of the Islamic banking practice group of Wong &amp; Partners (a </a:t>
            </a:r>
            <a:r>
              <a:rPr lang="en-US" dirty="0" smtClean="0"/>
              <a:t>member </a:t>
            </a:r>
            <a:r>
              <a:rPr lang="en-US" dirty="0"/>
              <a:t>firm of Baker &amp; McKenzie International</a:t>
            </a:r>
            <a:r>
              <a:rPr lang="en-US" dirty="0" smtClean="0"/>
              <a:t>)</a:t>
            </a:r>
            <a:r>
              <a:rPr lang="en-US" dirty="0"/>
              <a:t> </a:t>
            </a:r>
            <a:r>
              <a:rPr lang="en-US" dirty="0" smtClean="0"/>
              <a:t>said that: </a:t>
            </a:r>
          </a:p>
          <a:p>
            <a:pPr lvl="1"/>
            <a:r>
              <a:rPr lang="en-US" dirty="0" smtClean="0"/>
              <a:t>“While </a:t>
            </a:r>
            <a:r>
              <a:rPr lang="en-US" dirty="0"/>
              <a:t>the use of instruments </a:t>
            </a:r>
            <a:r>
              <a:rPr lang="en-US" dirty="0" smtClean="0"/>
              <a:t>such </a:t>
            </a:r>
            <a:r>
              <a:rPr lang="en-US" dirty="0"/>
              <a:t>as commodity </a:t>
            </a:r>
            <a:r>
              <a:rPr lang="en-US" dirty="0" err="1"/>
              <a:t>murabahah</a:t>
            </a:r>
            <a:r>
              <a:rPr lang="en-US" dirty="0"/>
              <a:t> may not be in strict compliance with the rulings of the OIC </a:t>
            </a:r>
            <a:r>
              <a:rPr lang="en-US" dirty="0" err="1" smtClean="0"/>
              <a:t>Fiqh</a:t>
            </a:r>
            <a:r>
              <a:rPr lang="en-US" dirty="0" smtClean="0"/>
              <a:t> </a:t>
            </a:r>
            <a:r>
              <a:rPr lang="en-US" dirty="0"/>
              <a:t>Academy, or similar academies, </a:t>
            </a:r>
            <a:r>
              <a:rPr lang="en-US" b="1" dirty="0"/>
              <a:t>it is necessary to consider the application of Islamic </a:t>
            </a:r>
            <a:r>
              <a:rPr lang="en-US" b="1" dirty="0" smtClean="0"/>
              <a:t>finance </a:t>
            </a:r>
            <a:r>
              <a:rPr lang="en-US" b="1" dirty="0"/>
              <a:t>in the real </a:t>
            </a:r>
            <a:r>
              <a:rPr lang="en-US" b="1" dirty="0" smtClean="0"/>
              <a:t>world</a:t>
            </a:r>
            <a:r>
              <a:rPr lang="en-US" dirty="0" smtClean="0"/>
              <a:t>.”</a:t>
            </a:r>
            <a:endParaRPr lang="en-US" dirty="0"/>
          </a:p>
        </p:txBody>
      </p:sp>
    </p:spTree>
    <p:extLst>
      <p:ext uri="{BB962C8B-B14F-4D97-AF65-F5344CB8AC3E}">
        <p14:creationId xmlns:p14="http://schemas.microsoft.com/office/powerpoint/2010/main" xmlns="" val="3637187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Explicit </a:t>
            </a:r>
            <a:r>
              <a:rPr lang="en-US" b="1" i="1" dirty="0" err="1" smtClean="0"/>
              <a:t>Riba</a:t>
            </a:r>
            <a:r>
              <a:rPr lang="en-US" b="1" i="1" dirty="0" smtClean="0"/>
              <a:t> Al-</a:t>
            </a:r>
            <a:r>
              <a:rPr lang="en-US" b="1" i="1" dirty="0" err="1" smtClean="0"/>
              <a:t>Fadhl</a:t>
            </a:r>
            <a:endParaRPr lang="en-US" b="1" dirty="0"/>
          </a:p>
        </p:txBody>
      </p:sp>
      <p:sp>
        <p:nvSpPr>
          <p:cNvPr id="3" name="Content Placeholder 2"/>
          <p:cNvSpPr>
            <a:spLocks noGrp="1"/>
          </p:cNvSpPr>
          <p:nvPr>
            <p:ph idx="1"/>
          </p:nvPr>
        </p:nvSpPr>
        <p:spPr/>
        <p:txBody>
          <a:bodyPr>
            <a:normAutofit fontScale="62500" lnSpcReduction="20000"/>
          </a:bodyPr>
          <a:lstStyle/>
          <a:p>
            <a:r>
              <a:rPr lang="en-AU" dirty="0" smtClean="0"/>
              <a:t>As discussed, scholars differ concerning </a:t>
            </a:r>
            <a:r>
              <a:rPr lang="en-AU" dirty="0" smtClean="0"/>
              <a:t>the </a:t>
            </a:r>
            <a:r>
              <a:rPr lang="en-AU" i="1" dirty="0" err="1" smtClean="0"/>
              <a:t>illa</a:t>
            </a:r>
            <a:r>
              <a:rPr lang="en-AU" dirty="0" smtClean="0"/>
              <a:t> behind items which are subject to </a:t>
            </a:r>
            <a:r>
              <a:rPr lang="en-AU" i="1" dirty="0" err="1" smtClean="0"/>
              <a:t>riba</a:t>
            </a:r>
            <a:r>
              <a:rPr lang="en-AU" dirty="0" smtClean="0"/>
              <a:t>.</a:t>
            </a:r>
            <a:endParaRPr lang="en-AU" dirty="0" smtClean="0"/>
          </a:p>
          <a:p>
            <a:pPr lvl="1"/>
            <a:r>
              <a:rPr lang="en-AU" dirty="0" smtClean="0"/>
              <a:t>T</a:t>
            </a:r>
            <a:r>
              <a:rPr lang="en-AU" dirty="0" smtClean="0"/>
              <a:t>here </a:t>
            </a:r>
            <a:r>
              <a:rPr lang="en-AU" dirty="0" smtClean="0"/>
              <a:t>is no difference of opinion concerning the matter</a:t>
            </a:r>
            <a:r>
              <a:rPr lang="en-AU" dirty="0" smtClean="0"/>
              <a:t>. </a:t>
            </a:r>
            <a:r>
              <a:rPr lang="en-AU" sz="1300" dirty="0" smtClean="0"/>
              <a:t>[</a:t>
            </a:r>
            <a:r>
              <a:rPr lang="en-AU" sz="1300" i="1" dirty="0" smtClean="0"/>
              <a:t>Al-</a:t>
            </a:r>
            <a:r>
              <a:rPr lang="en-AU" sz="1300" i="1" dirty="0" err="1" smtClean="0"/>
              <a:t>Mughni</a:t>
            </a:r>
            <a:r>
              <a:rPr lang="en-AU" sz="1300" dirty="0" smtClean="0"/>
              <a:t>]</a:t>
            </a:r>
            <a:endParaRPr lang="en-AU" sz="1300" dirty="0" smtClean="0"/>
          </a:p>
          <a:p>
            <a:pPr lvl="1"/>
            <a:r>
              <a:rPr lang="en-US" dirty="0" smtClean="0"/>
              <a:t>According to </a:t>
            </a:r>
            <a:r>
              <a:rPr lang="en-US" i="1" dirty="0" err="1" smtClean="0"/>
              <a:t>Fathul</a:t>
            </a:r>
            <a:r>
              <a:rPr lang="en-US" i="1" dirty="0" smtClean="0"/>
              <a:t> </a:t>
            </a:r>
            <a:r>
              <a:rPr lang="en-US" i="1" dirty="0" err="1"/>
              <a:t>Baari</a:t>
            </a:r>
            <a:r>
              <a:rPr lang="en-US" dirty="0"/>
              <a:t> (4/382), </a:t>
            </a:r>
            <a:r>
              <a:rPr lang="en-US" dirty="0" smtClean="0"/>
              <a:t>there </a:t>
            </a:r>
            <a:r>
              <a:rPr lang="en-US" dirty="0"/>
              <a:t>is a consensus (</a:t>
            </a:r>
            <a:r>
              <a:rPr lang="en-US" i="1" dirty="0" err="1"/>
              <a:t>ijma</a:t>
            </a:r>
            <a:r>
              <a:rPr lang="en-US" i="1" dirty="0"/>
              <a:t>’</a:t>
            </a:r>
            <a:r>
              <a:rPr lang="en-US" dirty="0" smtClean="0"/>
              <a:t>).</a:t>
            </a:r>
            <a:endParaRPr lang="en-AU" dirty="0" smtClean="0"/>
          </a:p>
          <a:p>
            <a:pPr marL="0" indent="0">
              <a:buNone/>
            </a:pPr>
            <a:endParaRPr lang="en-US" dirty="0" smtClean="0"/>
          </a:p>
          <a:p>
            <a:r>
              <a:rPr lang="en-AU" b="1" dirty="0" smtClean="0"/>
              <a:t>Example 1:</a:t>
            </a:r>
            <a:r>
              <a:rPr lang="en-AU" dirty="0" smtClean="0"/>
              <a:t> </a:t>
            </a:r>
            <a:endParaRPr lang="en-AU" dirty="0"/>
          </a:p>
          <a:p>
            <a:pPr lvl="1"/>
            <a:r>
              <a:rPr lang="en-AU" dirty="0" smtClean="0"/>
              <a:t>That one sell gold for silver but part ways before possession.</a:t>
            </a:r>
            <a:endParaRPr lang="en-US" dirty="0" smtClean="0"/>
          </a:p>
          <a:p>
            <a:endParaRPr lang="en-US" dirty="0" smtClean="0"/>
          </a:p>
          <a:p>
            <a:r>
              <a:rPr lang="en-AU" b="1" dirty="0" smtClean="0"/>
              <a:t>Example 2:</a:t>
            </a:r>
            <a:r>
              <a:rPr lang="en-AU" dirty="0" smtClean="0"/>
              <a:t> </a:t>
            </a:r>
          </a:p>
          <a:p>
            <a:pPr lvl="1"/>
            <a:r>
              <a:rPr lang="en-AU" dirty="0" smtClean="0"/>
              <a:t>That one sell a non-equal amount of gold for gold then separate before possession takes place</a:t>
            </a:r>
            <a:r>
              <a:rPr lang="en-AU" dirty="0" smtClean="0"/>
              <a:t>.</a:t>
            </a:r>
          </a:p>
          <a:p>
            <a:pPr lvl="1"/>
            <a:endParaRPr lang="en-AU" dirty="0" smtClean="0"/>
          </a:p>
          <a:p>
            <a:r>
              <a:rPr lang="en-AU" b="1" dirty="0" smtClean="0"/>
              <a:t>Example </a:t>
            </a:r>
            <a:r>
              <a:rPr lang="en-AU" b="1" dirty="0" smtClean="0"/>
              <a:t>3:</a:t>
            </a:r>
            <a:r>
              <a:rPr lang="en-AU" dirty="0" smtClean="0"/>
              <a:t> </a:t>
            </a:r>
            <a:endParaRPr lang="en-AU" dirty="0" smtClean="0"/>
          </a:p>
          <a:p>
            <a:pPr lvl="1"/>
            <a:r>
              <a:rPr lang="en-AU" dirty="0" smtClean="0"/>
              <a:t>That one sell a non-equal amount of gold for gold </a:t>
            </a:r>
            <a:r>
              <a:rPr lang="en-AU" dirty="0" smtClean="0"/>
              <a:t>during a single sitting (</a:t>
            </a:r>
            <a:r>
              <a:rPr lang="en-AU" i="1" dirty="0" err="1" smtClean="0"/>
              <a:t>majlis</a:t>
            </a:r>
            <a:r>
              <a:rPr lang="en-AU" i="1" dirty="0" smtClean="0"/>
              <a:t> al-</a:t>
            </a:r>
            <a:r>
              <a:rPr lang="en-AU" i="1" dirty="0" err="1" smtClean="0"/>
              <a:t>aqd</a:t>
            </a:r>
            <a:r>
              <a:rPr lang="en-AU" dirty="0" smtClean="0"/>
              <a:t>).</a:t>
            </a:r>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Fiqh</a:t>
            </a:r>
            <a:r>
              <a:rPr lang="en-US" b="1" dirty="0" smtClean="0"/>
              <a:t> </a:t>
            </a:r>
            <a:r>
              <a:rPr lang="en-US" b="1" smtClean="0"/>
              <a:t>Council’s Response</a:t>
            </a:r>
            <a:endParaRPr lang="en-US" b="1"/>
          </a:p>
        </p:txBody>
      </p:sp>
      <p:sp>
        <p:nvSpPr>
          <p:cNvPr id="3" name="Content Placeholder 2"/>
          <p:cNvSpPr>
            <a:spLocks noGrp="1"/>
          </p:cNvSpPr>
          <p:nvPr>
            <p:ph idx="1"/>
          </p:nvPr>
        </p:nvSpPr>
        <p:spPr>
          <a:xfrm>
            <a:off x="457200" y="1357298"/>
            <a:ext cx="8229600" cy="5072098"/>
          </a:xfrm>
        </p:spPr>
        <p:txBody>
          <a:bodyPr>
            <a:normAutofit fontScale="92500" lnSpcReduction="20000"/>
          </a:bodyPr>
          <a:lstStyle/>
          <a:p>
            <a:r>
              <a:rPr lang="en-US" b="1" dirty="0" smtClean="0"/>
              <a:t>The </a:t>
            </a:r>
            <a:r>
              <a:rPr lang="en-US" b="1" dirty="0" err="1" smtClean="0"/>
              <a:t>Fiqh</a:t>
            </a:r>
            <a:r>
              <a:rPr lang="en-US" b="1" dirty="0" smtClean="0"/>
              <a:t> Council’s own rationale in giving such a ruling was:</a:t>
            </a:r>
          </a:p>
          <a:p>
            <a:pPr lvl="1"/>
            <a:r>
              <a:rPr lang="en-US" dirty="0"/>
              <a:t>"to ensure that Islamic banking and financial institutions adopt </a:t>
            </a:r>
            <a:r>
              <a:rPr lang="en-US" dirty="0" smtClean="0"/>
              <a:t>investment </a:t>
            </a:r>
            <a:r>
              <a:rPr lang="en-US" dirty="0"/>
              <a:t>and financing techniques that are </a:t>
            </a:r>
            <a:r>
              <a:rPr lang="en-US" dirty="0" err="1"/>
              <a:t>Shariah</a:t>
            </a:r>
            <a:r>
              <a:rPr lang="en-US" dirty="0"/>
              <a:t>-compliant in all activities. All </a:t>
            </a:r>
            <a:r>
              <a:rPr lang="en-US" dirty="0" smtClean="0"/>
              <a:t>transactions </a:t>
            </a:r>
            <a:r>
              <a:rPr lang="en-US" dirty="0"/>
              <a:t>must conform to </a:t>
            </a:r>
            <a:r>
              <a:rPr lang="en-US" dirty="0" err="1"/>
              <a:t>Shariah</a:t>
            </a:r>
            <a:r>
              <a:rPr lang="en-US" dirty="0"/>
              <a:t> rules in order to ensure it meets the objectives of </a:t>
            </a:r>
            <a:r>
              <a:rPr lang="en-US" dirty="0" err="1" smtClean="0"/>
              <a:t>Shariah</a:t>
            </a:r>
            <a:r>
              <a:rPr lang="en-US" dirty="0" smtClean="0"/>
              <a:t> </a:t>
            </a:r>
            <a:r>
              <a:rPr lang="en-US" dirty="0"/>
              <a:t>(</a:t>
            </a:r>
            <a:r>
              <a:rPr lang="en-US" dirty="0" err="1"/>
              <a:t>maqasid</a:t>
            </a:r>
            <a:r>
              <a:rPr lang="en-US" dirty="0"/>
              <a:t> </a:t>
            </a:r>
            <a:r>
              <a:rPr lang="en-US" dirty="0" err="1"/>
              <a:t>shariah</a:t>
            </a:r>
            <a:r>
              <a:rPr lang="en-US" dirty="0"/>
              <a:t>).</a:t>
            </a:r>
            <a:r>
              <a:rPr lang="en-US" dirty="0" smtClean="0"/>
              <a:t>”</a:t>
            </a:r>
          </a:p>
          <a:p>
            <a:endParaRPr lang="en-US" b="1" dirty="0" smtClean="0"/>
          </a:p>
          <a:p>
            <a:r>
              <a:rPr lang="en-US" b="1" dirty="0" smtClean="0"/>
              <a:t>They </a:t>
            </a:r>
            <a:r>
              <a:rPr lang="en-US" b="1" dirty="0" smtClean="0"/>
              <a:t>affirm that such practices will:</a:t>
            </a:r>
          </a:p>
          <a:p>
            <a:pPr lvl="1"/>
            <a:r>
              <a:rPr lang="en-US" dirty="0" smtClean="0"/>
              <a:t>“</a:t>
            </a:r>
            <a:r>
              <a:rPr lang="en-US" dirty="0"/>
              <a:t>ensure </a:t>
            </a:r>
            <a:r>
              <a:rPr lang="en-US" dirty="0" smtClean="0"/>
              <a:t>the </a:t>
            </a:r>
            <a:r>
              <a:rPr lang="en-US" dirty="0"/>
              <a:t>progress and actualization of the socio-economic objectives of the Muslim world” </a:t>
            </a:r>
            <a:r>
              <a:rPr lang="en-US" sz="1400" dirty="0"/>
              <a:t>[</a:t>
            </a:r>
            <a:r>
              <a:rPr lang="en-US" sz="1400" dirty="0" err="1"/>
              <a:t>Mushtak</a:t>
            </a:r>
            <a:r>
              <a:rPr lang="en-US" sz="1400" dirty="0"/>
              <a:t> Parker, ‘</a:t>
            </a:r>
            <a:r>
              <a:rPr lang="en-US" sz="1400" dirty="0" err="1"/>
              <a:t>Tawarruq</a:t>
            </a:r>
            <a:r>
              <a:rPr lang="en-US" sz="1400" dirty="0"/>
              <a:t> resolution raises many questions’, Arab News (Online), 22 June </a:t>
            </a:r>
            <a:r>
              <a:rPr lang="en-US" sz="1400" dirty="0" smtClean="0"/>
              <a:t>2009]</a:t>
            </a:r>
            <a:endParaRPr lang="en-US" sz="1400" dirty="0"/>
          </a:p>
        </p:txBody>
      </p:sp>
    </p:spTree>
    <p:extLst>
      <p:ext uri="{BB962C8B-B14F-4D97-AF65-F5344CB8AC3E}">
        <p14:creationId xmlns:p14="http://schemas.microsoft.com/office/powerpoint/2010/main" xmlns="" val="2155806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Concerning the 3</a:t>
            </a:r>
            <a:r>
              <a:rPr lang="en-AU" b="1" baseline="30000" dirty="0" smtClean="0"/>
              <a:t>rd</a:t>
            </a:r>
            <a:r>
              <a:rPr lang="en-AU" b="1" dirty="0" smtClean="0"/>
              <a:t> example…</a:t>
            </a:r>
            <a:endParaRPr lang="en-US" b="1" dirty="0"/>
          </a:p>
        </p:txBody>
      </p:sp>
      <p:sp>
        <p:nvSpPr>
          <p:cNvPr id="3" name="Content Placeholder 2"/>
          <p:cNvSpPr>
            <a:spLocks noGrp="1"/>
          </p:cNvSpPr>
          <p:nvPr>
            <p:ph idx="1"/>
          </p:nvPr>
        </p:nvSpPr>
        <p:spPr>
          <a:xfrm>
            <a:off x="457200" y="1357298"/>
            <a:ext cx="8229600" cy="5357850"/>
          </a:xfrm>
        </p:spPr>
        <p:txBody>
          <a:bodyPr>
            <a:normAutofit fontScale="77500" lnSpcReduction="20000"/>
          </a:bodyPr>
          <a:lstStyle/>
          <a:p>
            <a:r>
              <a:rPr lang="en-AU" b="1" dirty="0" smtClean="0"/>
              <a:t>There is a difference of opinion.</a:t>
            </a:r>
          </a:p>
          <a:p>
            <a:r>
              <a:rPr lang="en-AU" b="1" dirty="0" smtClean="0"/>
              <a:t>Example </a:t>
            </a:r>
            <a:r>
              <a:rPr lang="en-AU" b="1" dirty="0" smtClean="0"/>
              <a:t>3:</a:t>
            </a:r>
            <a:r>
              <a:rPr lang="en-AU" dirty="0" smtClean="0"/>
              <a:t> </a:t>
            </a:r>
          </a:p>
          <a:p>
            <a:pPr lvl="1"/>
            <a:r>
              <a:rPr lang="en-AU" dirty="0" smtClean="0"/>
              <a:t>That one sell a non-equal amount of gold for gold during a single sitting (</a:t>
            </a:r>
            <a:r>
              <a:rPr lang="en-AU" i="1" dirty="0" err="1" smtClean="0"/>
              <a:t>majlis</a:t>
            </a:r>
            <a:r>
              <a:rPr lang="en-AU" i="1" dirty="0" smtClean="0"/>
              <a:t> al-</a:t>
            </a:r>
            <a:r>
              <a:rPr lang="en-AU" i="1" dirty="0" err="1" smtClean="0"/>
              <a:t>aqd</a:t>
            </a:r>
            <a:r>
              <a:rPr lang="en-AU" dirty="0" smtClean="0"/>
              <a:t>).</a:t>
            </a:r>
            <a:endParaRPr lang="en-US" dirty="0" smtClean="0"/>
          </a:p>
          <a:p>
            <a:endParaRPr lang="en-AU" b="1" dirty="0" smtClean="0"/>
          </a:p>
          <a:p>
            <a:r>
              <a:rPr lang="en-AU" b="1" dirty="0" smtClean="0"/>
              <a:t>The nature of this difference in opinion:</a:t>
            </a:r>
          </a:p>
          <a:p>
            <a:pPr lvl="1"/>
            <a:r>
              <a:rPr lang="en-US" dirty="0" smtClean="0"/>
              <a:t>A difference of opinion was made known through </a:t>
            </a:r>
            <a:r>
              <a:rPr lang="en-US" dirty="0" err="1" smtClean="0"/>
              <a:t>Umar</a:t>
            </a:r>
            <a:r>
              <a:rPr lang="en-US" dirty="0" smtClean="0"/>
              <a:t> ibn Al-</a:t>
            </a:r>
            <a:r>
              <a:rPr lang="en-US" dirty="0" err="1" smtClean="0"/>
              <a:t>Khattab</a:t>
            </a:r>
            <a:r>
              <a:rPr lang="en-US" dirty="0" smtClean="0"/>
              <a:t> (may Allah be pleased with him) and </a:t>
            </a:r>
            <a:r>
              <a:rPr lang="en-US" dirty="0" smtClean="0"/>
              <a:t>Ibn </a:t>
            </a:r>
            <a:r>
              <a:rPr lang="en-US" dirty="0" smtClean="0"/>
              <a:t>Abbas (may Allah be pleased with him). They however retracted their opinions and said it was </a:t>
            </a:r>
            <a:r>
              <a:rPr lang="en-US" dirty="0" smtClean="0"/>
              <a:t>impermissible.</a:t>
            </a:r>
          </a:p>
          <a:p>
            <a:pPr lvl="1"/>
            <a:r>
              <a:rPr lang="en-US" dirty="0" smtClean="0"/>
              <a:t>Abu </a:t>
            </a:r>
            <a:r>
              <a:rPr lang="en-US" dirty="0" err="1" smtClean="0"/>
              <a:t>Saeed</a:t>
            </a:r>
            <a:r>
              <a:rPr lang="en-US" dirty="0" smtClean="0"/>
              <a:t> (may Allah be pleased with him) met him and conveyed through conversation, the Prophet’s (</a:t>
            </a:r>
            <a:r>
              <a:rPr lang="en-AU" dirty="0" smtClean="0">
                <a:sym typeface="AGA Arabesque"/>
              </a:rPr>
              <a:t></a:t>
            </a:r>
            <a:r>
              <a:rPr lang="en-US" dirty="0" smtClean="0"/>
              <a:t>) statement: </a:t>
            </a:r>
            <a:r>
              <a:rPr lang="ar-SA" dirty="0" smtClean="0"/>
              <a:t>فَمَنْ </a:t>
            </a:r>
            <a:r>
              <a:rPr lang="ar-SA" dirty="0" smtClean="0"/>
              <a:t>زَادَ فَهُوَ </a:t>
            </a:r>
            <a:r>
              <a:rPr lang="ar-SA" dirty="0" smtClean="0"/>
              <a:t>رِبا</a:t>
            </a:r>
            <a:r>
              <a:rPr lang="en-AU" dirty="0" smtClean="0"/>
              <a:t> </a:t>
            </a:r>
            <a:r>
              <a:rPr lang="en-US" dirty="0" smtClean="0"/>
              <a:t>“</a:t>
            </a:r>
            <a:r>
              <a:rPr lang="en-US" dirty="0" smtClean="0"/>
              <a:t>Whoever increases then it is </a:t>
            </a:r>
            <a:r>
              <a:rPr lang="en-US" i="1" dirty="0" err="1" smtClean="0"/>
              <a:t>ribaa</a:t>
            </a:r>
            <a:r>
              <a:rPr lang="en-US" dirty="0" smtClean="0"/>
              <a:t>.” </a:t>
            </a:r>
            <a:r>
              <a:rPr lang="en-US" sz="1700" dirty="0" smtClean="0"/>
              <a:t>[</a:t>
            </a:r>
            <a:r>
              <a:rPr lang="en-US" sz="1700" i="1" dirty="0" err="1" smtClean="0"/>
              <a:t>Fath</a:t>
            </a:r>
            <a:r>
              <a:rPr lang="en-US" sz="1700" i="1" dirty="0" smtClean="0"/>
              <a:t> Al-</a:t>
            </a:r>
            <a:r>
              <a:rPr lang="en-US" sz="1700" i="1" dirty="0" err="1" smtClean="0"/>
              <a:t>Baari</a:t>
            </a:r>
            <a:r>
              <a:rPr lang="en-US" sz="1700" i="1" dirty="0" smtClean="0"/>
              <a:t> </a:t>
            </a:r>
            <a:r>
              <a:rPr lang="en-US" sz="1700" dirty="0" smtClean="0"/>
              <a:t>(4/382</a:t>
            </a:r>
            <a:r>
              <a:rPr lang="en-US" sz="1700" dirty="0" smtClean="0"/>
              <a:t>)]</a:t>
            </a:r>
          </a:p>
          <a:p>
            <a:pPr lvl="1"/>
            <a:r>
              <a:rPr lang="en-US" dirty="0" smtClean="0"/>
              <a:t>Ibn </a:t>
            </a:r>
            <a:r>
              <a:rPr lang="en-US" dirty="0" smtClean="0"/>
              <a:t>Abbas (may Allah be pleased with them both) then said </a:t>
            </a:r>
            <a:r>
              <a:rPr lang="en-US" b="1" dirty="0" smtClean="0"/>
              <a:t>“I seek forgiveness </a:t>
            </a:r>
            <a:r>
              <a:rPr lang="en-US" b="1" dirty="0" smtClean="0"/>
              <a:t>in </a:t>
            </a:r>
            <a:r>
              <a:rPr lang="en-US" b="1" dirty="0" smtClean="0"/>
              <a:t>Allah and I repent to him.”</a:t>
            </a:r>
            <a:r>
              <a:rPr lang="en-US" dirty="0" smtClean="0"/>
              <a:t> From then onwards he used to </a:t>
            </a:r>
            <a:r>
              <a:rPr lang="en-US" dirty="0" smtClean="0"/>
              <a:t>was very strict in prohibiting it.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20888"/>
            <a:ext cx="7772400" cy="1470025"/>
          </a:xfrm>
        </p:spPr>
        <p:txBody>
          <a:bodyPr>
            <a:normAutofit fontScale="90000"/>
          </a:bodyPr>
          <a:lstStyle/>
          <a:p>
            <a:r>
              <a:rPr lang="en-AU" sz="7200" b="1" dirty="0" err="1" smtClean="0"/>
              <a:t>Riba</a:t>
            </a:r>
            <a:r>
              <a:rPr lang="en-AU" sz="7200" b="1" dirty="0" smtClean="0"/>
              <a:t> and the Status of Paper Money in Islam</a:t>
            </a:r>
            <a:endParaRPr lang="en-US" sz="7200" b="1" dirty="0"/>
          </a:p>
        </p:txBody>
      </p:sp>
    </p:spTree>
    <p:extLst>
      <p:ext uri="{BB962C8B-B14F-4D97-AF65-F5344CB8AC3E}">
        <p14:creationId xmlns:p14="http://schemas.microsoft.com/office/powerpoint/2010/main" xmlns="" val="3638327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Status of Paper-Money</a:t>
            </a:r>
            <a:endParaRPr lang="en-US" b="1" dirty="0"/>
          </a:p>
        </p:txBody>
      </p:sp>
      <p:sp>
        <p:nvSpPr>
          <p:cNvPr id="3" name="Content Placeholder 2"/>
          <p:cNvSpPr>
            <a:spLocks noGrp="1"/>
          </p:cNvSpPr>
          <p:nvPr>
            <p:ph idx="1"/>
          </p:nvPr>
        </p:nvSpPr>
        <p:spPr>
          <a:xfrm>
            <a:off x="457200" y="1285860"/>
            <a:ext cx="8229600" cy="5286412"/>
          </a:xfrm>
        </p:spPr>
        <p:txBody>
          <a:bodyPr>
            <a:normAutofit fontScale="77500" lnSpcReduction="20000"/>
          </a:bodyPr>
          <a:lstStyle/>
          <a:p>
            <a:pPr marL="0" indent="0">
              <a:buNone/>
            </a:pPr>
            <a:endParaRPr lang="en-AU" b="1" dirty="0" smtClean="0"/>
          </a:p>
          <a:p>
            <a:r>
              <a:rPr lang="en-AU" b="1" dirty="0" smtClean="0"/>
              <a:t>What happened when paper-money was used:</a:t>
            </a:r>
          </a:p>
          <a:p>
            <a:pPr lvl="1"/>
            <a:r>
              <a:rPr lang="en-US" dirty="0"/>
              <a:t>“When gold and silver were used as a means of exchange between people, its practical use, as previously detailed through the </a:t>
            </a:r>
            <a:r>
              <a:rPr lang="en-US" dirty="0" err="1"/>
              <a:t>s</a:t>
            </a:r>
            <a:r>
              <a:rPr lang="en-US" i="1" dirty="0" err="1"/>
              <a:t>unnah</a:t>
            </a:r>
            <a:r>
              <a:rPr lang="en-US" dirty="0"/>
              <a:t>,</a:t>
            </a:r>
            <a:r>
              <a:rPr lang="en-US" i="1" dirty="0"/>
              <a:t> </a:t>
            </a:r>
            <a:r>
              <a:rPr lang="en-US" dirty="0"/>
              <a:t>was clear and not obscure to anyone. Nevertheless, once banknotes became a form of exchange, gold and silver came to resemble a purchasable item.”</a:t>
            </a:r>
          </a:p>
          <a:p>
            <a:pPr lvl="1"/>
            <a:endParaRPr lang="en-AU" b="1" dirty="0" smtClean="0"/>
          </a:p>
          <a:p>
            <a:r>
              <a:rPr lang="en-US" b="1" dirty="0" smtClean="0"/>
              <a:t>Approaching the issue:</a:t>
            </a:r>
            <a:endParaRPr lang="en-US" dirty="0"/>
          </a:p>
          <a:p>
            <a:pPr lvl="1"/>
            <a:r>
              <a:rPr lang="en-US" dirty="0"/>
              <a:t>“No doubt, it is difficult to prevent people from using what is necessary for them to use or to cause them to resort to a forbidden transaction in which they perceive themselves as disobeying </a:t>
            </a:r>
            <a:r>
              <a:rPr lang="en-US" dirty="0" smtClean="0"/>
              <a:t>Allah…”</a:t>
            </a:r>
            <a:endParaRPr lang="en-AU" dirty="0"/>
          </a:p>
          <a:p>
            <a:pPr lvl="1">
              <a:buNone/>
            </a:pPr>
            <a:endParaRPr lang="en-AU" dirty="0" smtClean="0"/>
          </a:p>
          <a:p>
            <a:r>
              <a:rPr lang="en-AU" dirty="0" smtClean="0"/>
              <a:t>There are 4 scholarly views concerning the status of paper-based currency.</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1</a:t>
            </a:r>
            <a:r>
              <a:rPr lang="en-AU" b="1" baseline="30000" dirty="0" smtClean="0"/>
              <a:t>st</a:t>
            </a:r>
            <a:r>
              <a:rPr lang="en-AU" b="1" dirty="0" smtClean="0"/>
              <a:t> View</a:t>
            </a:r>
            <a:endParaRPr lang="en-US" b="1" dirty="0"/>
          </a:p>
        </p:txBody>
      </p:sp>
      <p:sp>
        <p:nvSpPr>
          <p:cNvPr id="3" name="Content Placeholder 2"/>
          <p:cNvSpPr>
            <a:spLocks noGrp="1"/>
          </p:cNvSpPr>
          <p:nvPr>
            <p:ph idx="1"/>
          </p:nvPr>
        </p:nvSpPr>
        <p:spPr>
          <a:xfrm>
            <a:off x="457200" y="1285860"/>
            <a:ext cx="8229600" cy="5286412"/>
          </a:xfrm>
        </p:spPr>
        <p:txBody>
          <a:bodyPr>
            <a:normAutofit fontScale="92500" lnSpcReduction="20000"/>
          </a:bodyPr>
          <a:lstStyle/>
          <a:p>
            <a:r>
              <a:rPr lang="en-US" dirty="0" smtClean="0"/>
              <a:t>That </a:t>
            </a:r>
            <a:r>
              <a:rPr lang="en-US" dirty="0" smtClean="0"/>
              <a:t>paper-monies </a:t>
            </a:r>
            <a:r>
              <a:rPr lang="en-US" dirty="0" smtClean="0"/>
              <a:t>are certified bills assigned by the </a:t>
            </a:r>
            <a:r>
              <a:rPr lang="en-US" dirty="0" smtClean="0"/>
              <a:t>issuer (i.e. debt </a:t>
            </a:r>
            <a:r>
              <a:rPr lang="en-US" dirty="0" smtClean="0"/>
              <a:t>certificates for the creditor on his </a:t>
            </a:r>
            <a:r>
              <a:rPr lang="en-US" dirty="0" smtClean="0"/>
              <a:t>debtor).</a:t>
            </a:r>
            <a:endParaRPr lang="en-US" dirty="0" smtClean="0"/>
          </a:p>
          <a:p>
            <a:pPr>
              <a:buNone/>
            </a:pPr>
            <a:r>
              <a:rPr lang="en-US" dirty="0" smtClean="0"/>
              <a:t> </a:t>
            </a:r>
          </a:p>
          <a:p>
            <a:r>
              <a:rPr lang="en-AU" dirty="0" smtClean="0"/>
              <a:t>According to Ibn </a:t>
            </a:r>
            <a:r>
              <a:rPr lang="en-AU" dirty="0" err="1" smtClean="0"/>
              <a:t>Uthaymeen</a:t>
            </a:r>
            <a:r>
              <a:rPr lang="en-AU" dirty="0" smtClean="0"/>
              <a:t> (may Allah have mercy on him):</a:t>
            </a:r>
            <a:endParaRPr lang="en-US" dirty="0" smtClean="0"/>
          </a:p>
          <a:p>
            <a:pPr lvl="1"/>
            <a:r>
              <a:rPr lang="en-US" dirty="0" smtClean="0"/>
              <a:t>Those </a:t>
            </a:r>
            <a:r>
              <a:rPr lang="en-US" dirty="0" smtClean="0"/>
              <a:t>who proscribe to </a:t>
            </a:r>
            <a:r>
              <a:rPr lang="en-US" dirty="0" smtClean="0"/>
              <a:t>this view </a:t>
            </a:r>
            <a:r>
              <a:rPr lang="en-US" dirty="0" smtClean="0"/>
              <a:t>do not take into account that when receiving banknotes, they are accepting a certificate of debt.</a:t>
            </a:r>
          </a:p>
          <a:p>
            <a:pPr lvl="1"/>
            <a:r>
              <a:rPr lang="en-US" dirty="0" smtClean="0"/>
              <a:t>This </a:t>
            </a:r>
            <a:r>
              <a:rPr lang="en-US" dirty="0" smtClean="0"/>
              <a:t>is impermissible as </a:t>
            </a:r>
            <a:r>
              <a:rPr lang="en-US" dirty="0" smtClean="0"/>
              <a:t>the sale of a debt to one who is not owed a debt is impermissible according to the majority. </a:t>
            </a:r>
            <a:endParaRPr lang="en-US" dirty="0"/>
          </a:p>
          <a:p>
            <a:pPr lvl="1"/>
            <a:r>
              <a:rPr lang="en-US" dirty="0" smtClean="0"/>
              <a:t>The view which permits their use requires that rare circumstances exist when one uses such notes.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2</a:t>
            </a:r>
            <a:r>
              <a:rPr lang="en-AU" b="1" baseline="30000" dirty="0" smtClean="0"/>
              <a:t>nd</a:t>
            </a:r>
            <a:r>
              <a:rPr lang="en-AU" b="1" dirty="0" smtClean="0"/>
              <a:t> View</a:t>
            </a:r>
            <a:endParaRPr lang="en-US" b="1" dirty="0"/>
          </a:p>
        </p:txBody>
      </p:sp>
      <p:sp>
        <p:nvSpPr>
          <p:cNvPr id="3" name="Content Placeholder 2"/>
          <p:cNvSpPr>
            <a:spLocks noGrp="1"/>
          </p:cNvSpPr>
          <p:nvPr>
            <p:ph idx="1"/>
          </p:nvPr>
        </p:nvSpPr>
        <p:spPr>
          <a:xfrm>
            <a:off x="457200" y="1600200"/>
            <a:ext cx="8229600" cy="5043510"/>
          </a:xfrm>
        </p:spPr>
        <p:txBody>
          <a:bodyPr>
            <a:normAutofit fontScale="70000" lnSpcReduction="20000"/>
          </a:bodyPr>
          <a:lstStyle/>
          <a:p>
            <a:r>
              <a:rPr lang="en-US" dirty="0" smtClean="0"/>
              <a:t>That these banknotes are trade </a:t>
            </a:r>
            <a:r>
              <a:rPr lang="en-US" dirty="0" smtClean="0"/>
              <a:t>goods. </a:t>
            </a:r>
            <a:endParaRPr lang="en-US" dirty="0" smtClean="0"/>
          </a:p>
          <a:p>
            <a:r>
              <a:rPr lang="en-US" dirty="0" smtClean="0"/>
              <a:t>This implies that banknotes are to be considered as items which one may do business with such as: </a:t>
            </a:r>
          </a:p>
          <a:p>
            <a:pPr lvl="1"/>
            <a:r>
              <a:rPr lang="en-US" dirty="0"/>
              <a:t>Food</a:t>
            </a:r>
          </a:p>
          <a:p>
            <a:pPr lvl="1"/>
            <a:r>
              <a:rPr lang="en-US" dirty="0"/>
              <a:t>Clothing</a:t>
            </a:r>
          </a:p>
          <a:p>
            <a:pPr lvl="1"/>
            <a:r>
              <a:rPr lang="en-US" dirty="0"/>
              <a:t>Furniture</a:t>
            </a:r>
          </a:p>
          <a:p>
            <a:pPr lvl="1"/>
            <a:r>
              <a:rPr lang="en-US" dirty="0"/>
              <a:t>Livestock</a:t>
            </a:r>
          </a:p>
          <a:p>
            <a:pPr lvl="1"/>
            <a:r>
              <a:rPr lang="en-US" dirty="0"/>
              <a:t>Real estate and so forth</a:t>
            </a:r>
            <a:r>
              <a:rPr lang="en-US" dirty="0" smtClean="0"/>
              <a:t>.</a:t>
            </a:r>
          </a:p>
          <a:p>
            <a:endParaRPr lang="en-US" dirty="0"/>
          </a:p>
          <a:p>
            <a:r>
              <a:rPr lang="en-US" dirty="0" smtClean="0"/>
              <a:t>This view is unrealistic as it necessitates: </a:t>
            </a:r>
          </a:p>
          <a:p>
            <a:pPr lvl="1"/>
            <a:r>
              <a:rPr lang="en-US" dirty="0" smtClean="0"/>
              <a:t>“…the </a:t>
            </a:r>
            <a:r>
              <a:rPr lang="en-US" dirty="0" smtClean="0"/>
              <a:t>absence of </a:t>
            </a:r>
            <a:r>
              <a:rPr lang="en-US" i="1" dirty="0" err="1" smtClean="0"/>
              <a:t>zakah</a:t>
            </a:r>
            <a:r>
              <a:rPr lang="en-US" dirty="0" smtClean="0"/>
              <a:t> through adopting </a:t>
            </a:r>
            <a:r>
              <a:rPr lang="en-US" dirty="0" smtClean="0"/>
              <a:t>it.” </a:t>
            </a:r>
          </a:p>
          <a:p>
            <a:pPr lvl="1"/>
            <a:r>
              <a:rPr lang="en-US" dirty="0" smtClean="0"/>
              <a:t>Even </a:t>
            </a:r>
            <a:r>
              <a:rPr lang="en-US" dirty="0" smtClean="0"/>
              <a:t>if one were to attain millions, they would be exempt as they would be perceived by its owner as property. </a:t>
            </a:r>
            <a:endParaRPr lang="en-US" dirty="0" smtClean="0"/>
          </a:p>
          <a:p>
            <a:pPr lvl="1"/>
            <a:r>
              <a:rPr lang="en-US" dirty="0" smtClean="0"/>
              <a:t>Observance </a:t>
            </a:r>
            <a:r>
              <a:rPr lang="en-US" dirty="0" smtClean="0"/>
              <a:t>of such a view implies the negation of </a:t>
            </a:r>
            <a:r>
              <a:rPr lang="en-US" i="1" dirty="0" err="1" smtClean="0"/>
              <a:t>zakah</a:t>
            </a:r>
            <a:r>
              <a:rPr lang="en-US" dirty="0" smtClean="0"/>
              <a:t> (with </a:t>
            </a:r>
            <a:r>
              <a:rPr lang="en-US" dirty="0" smtClean="0"/>
              <a:t>the exception of </a:t>
            </a:r>
            <a:r>
              <a:rPr lang="en-US" dirty="0" smtClean="0"/>
              <a:t>those who work as </a:t>
            </a:r>
            <a:r>
              <a:rPr lang="en-US" dirty="0" smtClean="0"/>
              <a:t>money-changers</a:t>
            </a:r>
            <a:r>
              <a:rPr lang="en-US" dirty="0" smtClean="0"/>
              <a:t>.)</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3</a:t>
            </a:r>
            <a:r>
              <a:rPr lang="en-AU" b="1" baseline="30000" dirty="0" smtClean="0"/>
              <a:t>rd</a:t>
            </a:r>
            <a:r>
              <a:rPr lang="en-AU" b="1" dirty="0" smtClean="0"/>
              <a:t> View</a:t>
            </a:r>
            <a:endParaRPr lang="en-US" b="1" dirty="0"/>
          </a:p>
        </p:txBody>
      </p:sp>
      <p:sp>
        <p:nvSpPr>
          <p:cNvPr id="3" name="Content Placeholder 2"/>
          <p:cNvSpPr>
            <a:spLocks noGrp="1"/>
          </p:cNvSpPr>
          <p:nvPr>
            <p:ph idx="1"/>
          </p:nvPr>
        </p:nvSpPr>
        <p:spPr/>
        <p:txBody>
          <a:bodyPr>
            <a:normAutofit fontScale="62500" lnSpcReduction="20000"/>
          </a:bodyPr>
          <a:lstStyle/>
          <a:p>
            <a:r>
              <a:rPr lang="en-US" dirty="0" smtClean="0"/>
              <a:t>That these banknotes and their values fall under that which they are </a:t>
            </a:r>
            <a:r>
              <a:rPr lang="en-US" dirty="0" smtClean="0"/>
              <a:t>used instead of. </a:t>
            </a:r>
            <a:endParaRPr lang="en-US" dirty="0" smtClean="0"/>
          </a:p>
          <a:p>
            <a:r>
              <a:rPr lang="en-US" dirty="0" smtClean="0"/>
              <a:t>EXAMPLE: If </a:t>
            </a:r>
            <a:r>
              <a:rPr lang="en-US" dirty="0" smtClean="0"/>
              <a:t>linked </a:t>
            </a:r>
            <a:r>
              <a:rPr lang="en-US" dirty="0" smtClean="0"/>
              <a:t>to silver, they </a:t>
            </a:r>
            <a:r>
              <a:rPr lang="en-US" dirty="0" smtClean="0"/>
              <a:t>fall </a:t>
            </a:r>
            <a:r>
              <a:rPr lang="en-US" dirty="0" smtClean="0"/>
              <a:t>under the ruling of silver. If </a:t>
            </a:r>
            <a:r>
              <a:rPr lang="en-US" dirty="0" smtClean="0"/>
              <a:t>linked </a:t>
            </a:r>
            <a:r>
              <a:rPr lang="en-US" dirty="0" smtClean="0"/>
              <a:t>to gold, they fall under the ruling of gold.</a:t>
            </a:r>
          </a:p>
          <a:p>
            <a:pPr marL="0" indent="0">
              <a:buNone/>
            </a:pPr>
            <a:r>
              <a:rPr lang="en-US" dirty="0" smtClean="0"/>
              <a:t>  </a:t>
            </a:r>
          </a:p>
          <a:p>
            <a:r>
              <a:rPr lang="en-US" dirty="0" smtClean="0"/>
              <a:t>Based on this view, the payment of </a:t>
            </a:r>
            <a:r>
              <a:rPr lang="en-US" i="1" dirty="0" err="1" smtClean="0"/>
              <a:t>zakah</a:t>
            </a:r>
            <a:r>
              <a:rPr lang="en-US" i="1" dirty="0" smtClean="0"/>
              <a:t> </a:t>
            </a:r>
            <a:r>
              <a:rPr lang="en-US" dirty="0" smtClean="0"/>
              <a:t>is obligatory (</a:t>
            </a:r>
            <a:r>
              <a:rPr lang="en-US" i="1" dirty="0" err="1" smtClean="0"/>
              <a:t>wajib</a:t>
            </a:r>
            <a:r>
              <a:rPr lang="en-US" dirty="0" smtClean="0"/>
              <a:t>).</a:t>
            </a:r>
          </a:p>
          <a:p>
            <a:pPr marL="0" indent="0">
              <a:buNone/>
            </a:pPr>
            <a:r>
              <a:rPr lang="en-US" dirty="0" smtClean="0"/>
              <a:t> </a:t>
            </a:r>
          </a:p>
          <a:p>
            <a:r>
              <a:rPr lang="en-US" dirty="0" err="1" smtClean="0"/>
              <a:t>Shaykh</a:t>
            </a:r>
            <a:r>
              <a:rPr lang="en-US" dirty="0" smtClean="0"/>
              <a:t> </a:t>
            </a:r>
            <a:r>
              <a:rPr lang="en-US" dirty="0" err="1" smtClean="0"/>
              <a:t>Ibn</a:t>
            </a:r>
            <a:r>
              <a:rPr lang="en-US" dirty="0" smtClean="0"/>
              <a:t> </a:t>
            </a:r>
            <a:r>
              <a:rPr lang="en-US" dirty="0" err="1" smtClean="0"/>
              <a:t>Uthaymeen</a:t>
            </a:r>
            <a:r>
              <a:rPr lang="en-US" dirty="0" smtClean="0"/>
              <a:t> (may Allah be pleased with him) said:</a:t>
            </a:r>
          </a:p>
          <a:p>
            <a:pPr lvl="1"/>
            <a:r>
              <a:rPr lang="en-US" dirty="0" smtClean="0"/>
              <a:t>“This view, even if it is an opinion, involves difficulty for the people and obliges them to follow that for which there is no clear proof</a:t>
            </a:r>
            <a:r>
              <a:rPr lang="en-US" dirty="0" smtClean="0"/>
              <a:t>.” </a:t>
            </a:r>
          </a:p>
          <a:p>
            <a:pPr lvl="1"/>
            <a:r>
              <a:rPr lang="en-US" dirty="0" smtClean="0"/>
              <a:t>“For </a:t>
            </a:r>
            <a:r>
              <a:rPr lang="en-US" dirty="0" smtClean="0"/>
              <a:t>if a person were to buy a necklace of gold in pounds sterling, it would be necessary for the necklace to be the same weight as the gold that the pound </a:t>
            </a:r>
            <a:r>
              <a:rPr lang="en-US" dirty="0" err="1" smtClean="0"/>
              <a:t>sterlings</a:t>
            </a:r>
            <a:r>
              <a:rPr lang="en-US" dirty="0" smtClean="0"/>
              <a:t> have been determined for the transaction to be correct</a:t>
            </a:r>
            <a:r>
              <a:rPr lang="en-US" dirty="0" smtClean="0"/>
              <a:t>.” </a:t>
            </a:r>
          </a:p>
          <a:p>
            <a:pPr lvl="1"/>
            <a:r>
              <a:rPr lang="en-US" dirty="0" smtClean="0"/>
              <a:t>Likewise: “</a:t>
            </a:r>
            <a:r>
              <a:rPr lang="en-US" dirty="0" smtClean="0"/>
              <a:t>If </a:t>
            </a:r>
            <a:r>
              <a:rPr lang="en-US" dirty="0" smtClean="0"/>
              <a:t>he were to purchase a necklace of silver with Saudi Riyal notes, it would be necessary that the necklace be the same in weight of the silver which were determined to be Saudi Riyals for the transaction to be correct based on this view.”</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1257</TotalTime>
  <Words>2100</Words>
  <Application>Microsoft Macintosh PowerPoint</Application>
  <PresentationFormat>On-screen Show (4:3)</PresentationFormat>
  <Paragraphs>176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Fiqh of Riba</vt:lpstr>
      <vt:lpstr>Credit Sales Exception</vt:lpstr>
      <vt:lpstr>Examples of Explicit Riba Al-Fadhl</vt:lpstr>
      <vt:lpstr>Concerning the 3rd example…</vt:lpstr>
      <vt:lpstr>Riba and the Status of Paper Money in Islam</vt:lpstr>
      <vt:lpstr>The Status of Paper-Money</vt:lpstr>
      <vt:lpstr>The 1st View</vt:lpstr>
      <vt:lpstr>The 2nd View</vt:lpstr>
      <vt:lpstr>The 3rd View</vt:lpstr>
      <vt:lpstr>The 4th View</vt:lpstr>
      <vt:lpstr>Slide 11</vt:lpstr>
      <vt:lpstr>‘Eenah Transactions</vt:lpstr>
      <vt:lpstr>What is it?</vt:lpstr>
      <vt:lpstr>Example:</vt:lpstr>
      <vt:lpstr>Application of ‘Eenah</vt:lpstr>
      <vt:lpstr>The Status of ‘Eenah</vt:lpstr>
      <vt:lpstr>Proof of Prohibition</vt:lpstr>
      <vt:lpstr>Further Proof</vt:lpstr>
      <vt:lpstr>Tawarruq Transactions</vt:lpstr>
      <vt:lpstr>What is Tawarruq?</vt:lpstr>
      <vt:lpstr>Significance of Tawarruq</vt:lpstr>
      <vt:lpstr>Example:</vt:lpstr>
      <vt:lpstr>Three Positions</vt:lpstr>
      <vt:lpstr>1st View: “Permissible”</vt:lpstr>
      <vt:lpstr>2nd View: “Disliked”</vt:lpstr>
      <vt:lpstr>3rd View: “Prohibited”</vt:lpstr>
      <vt:lpstr>Organized Tawarruq</vt:lpstr>
      <vt:lpstr>Organized Tawarruq: Prohibited</vt:lpstr>
      <vt:lpstr>Response from Bankers</vt:lpstr>
      <vt:lpstr>Fiqh Council’s Response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Fiqh of Riba</dc:title>
  <dc:creator>jabbar</dc:creator>
  <cp:lastModifiedBy>jabbar</cp:lastModifiedBy>
  <cp:revision>107</cp:revision>
  <dcterms:created xsi:type="dcterms:W3CDTF">2014-05-01T05:27:28Z</dcterms:created>
  <dcterms:modified xsi:type="dcterms:W3CDTF">2014-05-14T06:18:53Z</dcterms:modified>
</cp:coreProperties>
</file>