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2" r:id="rId3"/>
    <p:sldId id="263" r:id="rId4"/>
    <p:sldId id="264" r:id="rId5"/>
    <p:sldId id="265" r:id="rId6"/>
    <p:sldId id="280" r:id="rId7"/>
    <p:sldId id="266" r:id="rId8"/>
    <p:sldId id="267" r:id="rId9"/>
    <p:sldId id="268" r:id="rId10"/>
    <p:sldId id="290" r:id="rId11"/>
    <p:sldId id="291" r:id="rId12"/>
    <p:sldId id="281" r:id="rId13"/>
    <p:sldId id="284" r:id="rId14"/>
    <p:sldId id="283" r:id="rId15"/>
    <p:sldId id="285" r:id="rId16"/>
    <p:sldId id="282" r:id="rId17"/>
    <p:sldId id="269" r:id="rId18"/>
    <p:sldId id="270" r:id="rId19"/>
    <p:sldId id="271" r:id="rId20"/>
    <p:sldId id="272" r:id="rId21"/>
    <p:sldId id="287" r:id="rId22"/>
    <p:sldId id="286" r:id="rId23"/>
    <p:sldId id="288" r:id="rId24"/>
    <p:sldId id="273" r:id="rId25"/>
    <p:sldId id="289" r:id="rId26"/>
    <p:sldId id="274" r:id="rId27"/>
    <p:sldId id="27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58" d="100"/>
          <a:sy n="58" d="100"/>
        </p:scale>
        <p:origin x="-1661" y="-58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17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2AF50-C46A-4E25-8720-67B29AB0CAFB}"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2AF50-C46A-4E25-8720-67B29AB0CAFB}" type="datetimeFigureOut">
              <a:rPr lang="en-US" smtClean="0"/>
              <a:pPr/>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92AF50-C46A-4E25-8720-67B29AB0CAFB}" type="datetimeFigureOut">
              <a:rPr lang="en-US" smtClean="0"/>
              <a:pPr/>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92AF50-C46A-4E25-8720-67B29AB0CAFB}" type="datetimeFigureOut">
              <a:rPr lang="en-US" smtClean="0"/>
              <a:pPr/>
              <a:t>6/2/2014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92AF50-C46A-4E25-8720-67B29AB0CAFB}" type="datetimeFigureOut">
              <a:rPr lang="en-US" smtClean="0"/>
              <a:pPr/>
              <a:t>6/2/2014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2AF50-C46A-4E25-8720-67B29AB0CAFB}" type="datetimeFigureOut">
              <a:rPr lang="en-US" smtClean="0"/>
              <a:pPr/>
              <a:t>6/2/2014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2AF50-C46A-4E25-8720-67B29AB0CAFB}" type="datetimeFigureOut">
              <a:rPr lang="en-US" smtClean="0"/>
              <a:pPr/>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2AF50-C46A-4E25-8720-67B29AB0CAFB}" type="datetimeFigureOut">
              <a:rPr lang="en-US" smtClean="0"/>
              <a:pPr/>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CC819-D2D3-4B5F-9A9C-25E3A17C4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2AF50-C46A-4E25-8720-67B29AB0CAFB}" type="datetimeFigureOut">
              <a:rPr lang="en-US" smtClean="0"/>
              <a:pPr/>
              <a:t>6/2/2014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CC819-D2D3-4B5F-9A9C-25E3A17C4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t>Forbidden Transactions</a:t>
            </a:r>
            <a:endParaRPr lang="en-US" b="1" dirty="0"/>
          </a:p>
        </p:txBody>
      </p:sp>
      <p:sp>
        <p:nvSpPr>
          <p:cNvPr id="3" name="Subtitle 2"/>
          <p:cNvSpPr>
            <a:spLocks noGrp="1"/>
          </p:cNvSpPr>
          <p:nvPr>
            <p:ph type="subTitle" idx="1"/>
          </p:nvPr>
        </p:nvSpPr>
        <p:spPr/>
        <p:txBody>
          <a:bodyPr/>
          <a:lstStyle/>
          <a:p>
            <a:r>
              <a:rPr lang="en-AU" smtClean="0"/>
              <a:t>Part 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Selling Autographs (1)</a:t>
            </a:r>
            <a:endParaRPr lang="en-US" b="1" dirty="0"/>
          </a:p>
        </p:txBody>
      </p:sp>
      <p:sp>
        <p:nvSpPr>
          <p:cNvPr id="3" name="Content Placeholder 2"/>
          <p:cNvSpPr>
            <a:spLocks noGrp="1"/>
          </p:cNvSpPr>
          <p:nvPr>
            <p:ph idx="1"/>
          </p:nvPr>
        </p:nvSpPr>
        <p:spPr/>
        <p:txBody>
          <a:bodyPr>
            <a:normAutofit lnSpcReduction="10000"/>
          </a:bodyPr>
          <a:lstStyle/>
          <a:p>
            <a:r>
              <a:rPr lang="en-AU" dirty="0" smtClean="0"/>
              <a:t>That being sold must have benefit:</a:t>
            </a:r>
          </a:p>
          <a:p>
            <a:r>
              <a:rPr lang="en-US" dirty="0" err="1" smtClean="0"/>
              <a:t>Shaykh</a:t>
            </a:r>
            <a:r>
              <a:rPr lang="en-US" dirty="0" smtClean="0"/>
              <a:t> al-Islam Ibn </a:t>
            </a:r>
            <a:r>
              <a:rPr lang="en-US" dirty="0" err="1" smtClean="0"/>
              <a:t>Taymiyah</a:t>
            </a:r>
            <a:r>
              <a:rPr lang="en-US" dirty="0" smtClean="0"/>
              <a:t> (may Allah have mercy on him) said: </a:t>
            </a:r>
          </a:p>
          <a:p>
            <a:pPr lvl="1"/>
            <a:r>
              <a:rPr lang="en-US" dirty="0" smtClean="0"/>
              <a:t>Selling that in which there is no benefit is not permissible. </a:t>
            </a:r>
            <a:r>
              <a:rPr lang="en-US" sz="1800" dirty="0" smtClean="0"/>
              <a:t>[</a:t>
            </a:r>
            <a:r>
              <a:rPr lang="en-US" sz="1800" i="1" dirty="0" err="1" smtClean="0"/>
              <a:t>Majmoo</a:t>
            </a:r>
            <a:r>
              <a:rPr lang="en-US" sz="1800" i="1" dirty="0" smtClean="0"/>
              <a:t>‘ al-</a:t>
            </a:r>
            <a:r>
              <a:rPr lang="en-US" sz="1800" i="1" dirty="0" err="1" smtClean="0"/>
              <a:t>Fataawa</a:t>
            </a:r>
            <a:r>
              <a:rPr lang="en-US" sz="1800" dirty="0" smtClean="0"/>
              <a:t>, 31/224]</a:t>
            </a:r>
            <a:r>
              <a:rPr lang="en-US" dirty="0" smtClean="0"/>
              <a:t> </a:t>
            </a:r>
          </a:p>
          <a:p>
            <a:r>
              <a:rPr lang="en-US" dirty="0" smtClean="0"/>
              <a:t>Ibn </a:t>
            </a:r>
            <a:r>
              <a:rPr lang="en-US" dirty="0" err="1" smtClean="0"/>
              <a:t>Qudaamah</a:t>
            </a:r>
            <a:r>
              <a:rPr lang="en-US" dirty="0" smtClean="0"/>
              <a:t> (may Allah have mercy on him) said: </a:t>
            </a:r>
          </a:p>
          <a:p>
            <a:pPr lvl="1"/>
            <a:r>
              <a:rPr lang="en-US" dirty="0" smtClean="0"/>
              <a:t>It is not permissible to sell that in which there is no benefit. [</a:t>
            </a:r>
            <a:r>
              <a:rPr lang="en-US" i="1" dirty="0" smtClean="0"/>
              <a:t>al-</a:t>
            </a:r>
            <a:r>
              <a:rPr lang="en-US" i="1" dirty="0" err="1" smtClean="0"/>
              <a:t>Mughni</a:t>
            </a:r>
            <a:r>
              <a:rPr lang="en-US" dirty="0" smtClean="0"/>
              <a:t> (4/174)]</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Selling Autographs (2)</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Benefit must be defined:</a:t>
            </a:r>
          </a:p>
          <a:p>
            <a:pPr lvl="1"/>
            <a:r>
              <a:rPr lang="en-US" dirty="0" smtClean="0"/>
              <a:t>The </a:t>
            </a:r>
            <a:r>
              <a:rPr lang="en-US" dirty="0" err="1" smtClean="0"/>
              <a:t>fuqaha</a:t>
            </a:r>
            <a:r>
              <a:rPr lang="en-US" dirty="0" smtClean="0"/>
              <a:t>’ are of the view that it is permissible to sell birds whose flesh may be eaten, such as pigeons, small birds and so on, because there is some benefit in it. As for selling birds that are not eaten or used for hunting, such as Egyptian vultures, kites, ostriches and crows, that are not eaten, it is not permissible to sell them, because there is no benefit in them and they are of no value, so taking money for them comes under the heading of consuming wealth unlawfully and spending money on them is foolishness. </a:t>
            </a:r>
            <a:r>
              <a:rPr lang="en-US" i="1" dirty="0" smtClean="0"/>
              <a:t>al-</a:t>
            </a:r>
            <a:r>
              <a:rPr lang="en-US" i="1" dirty="0" err="1" smtClean="0"/>
              <a:t>Mawsoo‘ah</a:t>
            </a:r>
            <a:r>
              <a:rPr lang="en-US" i="1" dirty="0" smtClean="0"/>
              <a:t> al-</a:t>
            </a:r>
            <a:r>
              <a:rPr lang="en-US" i="1" dirty="0" err="1" smtClean="0"/>
              <a:t>Fiqhiyyah</a:t>
            </a:r>
            <a:r>
              <a:rPr lang="en-US" dirty="0" smtClean="0"/>
              <a:t> (29/148)</a:t>
            </a:r>
          </a:p>
          <a:p>
            <a:endParaRPr lang="en-AU"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Selling Dogs (Difference of Opinion)</a:t>
            </a:r>
            <a:endParaRPr lang="en-AU" b="1" dirty="0"/>
          </a:p>
        </p:txBody>
      </p:sp>
      <p:sp>
        <p:nvSpPr>
          <p:cNvPr id="3" name="Content Placeholder 2"/>
          <p:cNvSpPr>
            <a:spLocks noGrp="1"/>
          </p:cNvSpPr>
          <p:nvPr>
            <p:ph idx="1"/>
          </p:nvPr>
        </p:nvSpPr>
        <p:spPr>
          <a:xfrm>
            <a:off x="357158" y="1600200"/>
            <a:ext cx="8429684" cy="4525963"/>
          </a:xfrm>
        </p:spPr>
        <p:txBody>
          <a:bodyPr/>
          <a:lstStyle/>
          <a:p>
            <a:r>
              <a:rPr lang="en-AU" dirty="0" smtClean="0"/>
              <a:t>The general principle concerning sale of dogs is that it is prohibited:</a:t>
            </a:r>
          </a:p>
          <a:p>
            <a:pPr lvl="1" algn="r"/>
            <a:r>
              <a:rPr lang="ar-SA" b="1" dirty="0" smtClean="0">
                <a:latin typeface="Traditional Arabic" pitchFamily="2" charset="-78"/>
                <a:cs typeface="Traditional Arabic" pitchFamily="2" charset="-78"/>
              </a:rPr>
              <a:t> روى البخاري (1944) عن أَبِي </a:t>
            </a:r>
            <a:r>
              <a:rPr lang="ar-SA" b="1" dirty="0" err="1" smtClean="0">
                <a:latin typeface="Traditional Arabic" pitchFamily="2" charset="-78"/>
                <a:cs typeface="Traditional Arabic" pitchFamily="2" charset="-78"/>
              </a:rPr>
              <a:t>جُحَيْفَةَ</a:t>
            </a:r>
            <a:r>
              <a:rPr lang="ar-SA" b="1" dirty="0" smtClean="0">
                <a:latin typeface="Traditional Arabic" pitchFamily="2" charset="-78"/>
                <a:cs typeface="Traditional Arabic" pitchFamily="2" charset="-78"/>
              </a:rPr>
              <a:t> رضي الله عنه قَالَ : نَهَى النَّبِيُّ صَلَّى اللَّهُ عَلَيْهِ وَسَلَّمَ عَنْ ثَمَنِ الْكَلْبِ .</a:t>
            </a:r>
            <a:endParaRPr lang="en-US" dirty="0" smtClean="0">
              <a:latin typeface="Traditional Arabic" pitchFamily="2" charset="-78"/>
              <a:cs typeface="Traditional Arabic" pitchFamily="2" charset="-78"/>
            </a:endParaRPr>
          </a:p>
          <a:p>
            <a:pPr lvl="1"/>
            <a:r>
              <a:rPr lang="en-US" dirty="0" smtClean="0"/>
              <a:t>Abu </a:t>
            </a:r>
            <a:r>
              <a:rPr lang="en-US" dirty="0" err="1" smtClean="0"/>
              <a:t>Juhayfah</a:t>
            </a:r>
            <a:r>
              <a:rPr lang="en-US" dirty="0" smtClean="0"/>
              <a:t> said: </a:t>
            </a:r>
            <a:r>
              <a:rPr lang="en-US" b="1" dirty="0" smtClean="0"/>
              <a:t>The Prophet (peace and be upon him) forbade the price of a dog.</a:t>
            </a:r>
            <a:r>
              <a:rPr lang="en-US" dirty="0" smtClean="0"/>
              <a:t> </a:t>
            </a:r>
            <a:r>
              <a:rPr lang="en-US" sz="1800" dirty="0" smtClean="0"/>
              <a:t>[</a:t>
            </a:r>
            <a:r>
              <a:rPr lang="en-US" sz="1800" dirty="0" err="1" smtClean="0"/>
              <a:t>Bukhari</a:t>
            </a:r>
            <a:r>
              <a:rPr lang="en-US" sz="1800" dirty="0" smtClean="0"/>
              <a:t>, no. 1944]</a:t>
            </a:r>
            <a:endParaRPr lang="en-AU" sz="1800" dirty="0" smtClean="0"/>
          </a:p>
          <a:p>
            <a:endParaRPr lang="en-AU" dirty="0" smtClean="0"/>
          </a:p>
          <a:p>
            <a:r>
              <a:rPr lang="en-AU" b="1" dirty="0" smtClean="0"/>
              <a:t>Q: Is the sale of hunting dogs permissible?</a:t>
            </a:r>
            <a:endParaRPr lang="en-AU"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Hunting Dogs</a:t>
            </a:r>
            <a:endParaRPr lang="en-US" b="1" dirty="0"/>
          </a:p>
        </p:txBody>
      </p:sp>
      <p:sp>
        <p:nvSpPr>
          <p:cNvPr id="3" name="Content Placeholder 2"/>
          <p:cNvSpPr>
            <a:spLocks noGrp="1"/>
          </p:cNvSpPr>
          <p:nvPr>
            <p:ph idx="1"/>
          </p:nvPr>
        </p:nvSpPr>
        <p:spPr>
          <a:xfrm>
            <a:off x="214282" y="1600200"/>
            <a:ext cx="8715436" cy="4525963"/>
          </a:xfrm>
        </p:spPr>
        <p:txBody>
          <a:bodyPr>
            <a:normAutofit fontScale="85000" lnSpcReduction="20000"/>
          </a:bodyPr>
          <a:lstStyle/>
          <a:p>
            <a:r>
              <a:rPr lang="en-AU" b="1" dirty="0" smtClean="0">
                <a:latin typeface="+mj-lt"/>
                <a:cs typeface="Traditional Arabic" pitchFamily="2" charset="-78"/>
              </a:rPr>
              <a:t>The Prophet (peace be upon him) allowed the use of hunting dogs:</a:t>
            </a:r>
          </a:p>
          <a:p>
            <a:pPr lvl="1"/>
            <a:r>
              <a:rPr lang="ar-SA" b="1" dirty="0" smtClean="0">
                <a:latin typeface="Traditional Arabic" pitchFamily="2" charset="-78"/>
                <a:cs typeface="Traditional Arabic" pitchFamily="2" charset="-78"/>
              </a:rPr>
              <a:t> من اقتنى كلبا إلا كلب صيد أو ماشية نقص من أجره كل يوم قيراطان</a:t>
            </a:r>
            <a:endParaRPr lang="en-US" dirty="0" smtClean="0">
              <a:latin typeface="Traditional Arabic" pitchFamily="2" charset="-78"/>
              <a:cs typeface="Traditional Arabic" pitchFamily="2" charset="-78"/>
            </a:endParaRPr>
          </a:p>
          <a:p>
            <a:pPr lvl="1"/>
            <a:r>
              <a:rPr lang="en-US" dirty="0" smtClean="0"/>
              <a:t>“Whoever keeps a dog, except a dog for hunting or herding livestock, his reward will be decreased by two </a:t>
            </a:r>
            <a:r>
              <a:rPr lang="en-US" i="1" dirty="0" err="1" smtClean="0"/>
              <a:t>qeeraats</a:t>
            </a:r>
            <a:r>
              <a:rPr lang="en-US" dirty="0" smtClean="0"/>
              <a:t> every day.” [Muslim (1574)]</a:t>
            </a:r>
          </a:p>
          <a:p>
            <a:endParaRPr lang="en-AU" dirty="0" smtClean="0"/>
          </a:p>
          <a:p>
            <a:r>
              <a:rPr lang="en-AU" b="1" dirty="0" smtClean="0"/>
              <a:t>It is not permitted however for these dogs to enter the home:</a:t>
            </a:r>
          </a:p>
          <a:p>
            <a:pPr lvl="1"/>
            <a:r>
              <a:rPr lang="ar-SA" b="1" dirty="0" smtClean="0"/>
              <a:t> لا تدخل الملائكة بيتا فيه كلب ولا صورة</a:t>
            </a:r>
            <a:endParaRPr lang="en-US" dirty="0" smtClean="0"/>
          </a:p>
          <a:p>
            <a:pPr lvl="1"/>
            <a:r>
              <a:rPr lang="en-US" dirty="0" smtClean="0"/>
              <a:t>“The angels do not enter a house in which there is a dog or an image.” [</a:t>
            </a:r>
            <a:r>
              <a:rPr lang="en-US" sz="1900" dirty="0" smtClean="0"/>
              <a:t>Narrated by al-</a:t>
            </a:r>
            <a:r>
              <a:rPr lang="en-US" sz="1900" dirty="0" err="1" smtClean="0"/>
              <a:t>Bukhaari</a:t>
            </a:r>
            <a:r>
              <a:rPr lang="en-US" sz="1900" dirty="0" smtClean="0"/>
              <a:t>, 3322; Muslim, 2106.]</a:t>
            </a:r>
          </a:p>
          <a:p>
            <a:endParaRPr lang="en-AU" b="1" dirty="0" smtClean="0"/>
          </a:p>
          <a:p>
            <a:pPr lvl="1"/>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The Sale of Hunting Dogs (Prohibition)</a:t>
            </a:r>
            <a:endParaRPr lang="en-US" b="1" dirty="0"/>
          </a:p>
        </p:txBody>
      </p:sp>
      <p:sp>
        <p:nvSpPr>
          <p:cNvPr id="3" name="Content Placeholder 2"/>
          <p:cNvSpPr>
            <a:spLocks noGrp="1"/>
          </p:cNvSpPr>
          <p:nvPr>
            <p:ph idx="1"/>
          </p:nvPr>
        </p:nvSpPr>
        <p:spPr>
          <a:xfrm>
            <a:off x="457200" y="1600200"/>
            <a:ext cx="8229600" cy="4829196"/>
          </a:xfrm>
        </p:spPr>
        <p:txBody>
          <a:bodyPr>
            <a:normAutofit fontScale="70000" lnSpcReduction="20000"/>
          </a:bodyPr>
          <a:lstStyle/>
          <a:p>
            <a:r>
              <a:rPr lang="en-AU" dirty="0" smtClean="0"/>
              <a:t>The </a:t>
            </a:r>
            <a:r>
              <a:rPr lang="en-AU" dirty="0" err="1" smtClean="0"/>
              <a:t>Hanafis</a:t>
            </a:r>
            <a:r>
              <a:rPr lang="en-AU" dirty="0" smtClean="0"/>
              <a:t>, </a:t>
            </a:r>
            <a:r>
              <a:rPr lang="en-AU" dirty="0" err="1" smtClean="0"/>
              <a:t>Malikis</a:t>
            </a:r>
            <a:r>
              <a:rPr lang="en-AU" dirty="0" smtClean="0"/>
              <a:t> and some of the </a:t>
            </a:r>
            <a:r>
              <a:rPr lang="en-AU" dirty="0" err="1" smtClean="0"/>
              <a:t>Shafi’is</a:t>
            </a:r>
            <a:r>
              <a:rPr lang="en-AU" dirty="0" smtClean="0"/>
              <a:t> believe that the sale of hunting dogs is permissible.</a:t>
            </a:r>
          </a:p>
          <a:p>
            <a:r>
              <a:rPr lang="en-AU" dirty="0" smtClean="0"/>
              <a:t>As for the </a:t>
            </a:r>
            <a:r>
              <a:rPr lang="en-AU" dirty="0" err="1" smtClean="0"/>
              <a:t>Hanbali</a:t>
            </a:r>
            <a:r>
              <a:rPr lang="en-AU" dirty="0" smtClean="0"/>
              <a:t> scholars:</a:t>
            </a:r>
            <a:endParaRPr lang="en-US" dirty="0" smtClean="0"/>
          </a:p>
          <a:p>
            <a:pPr lvl="1"/>
            <a:r>
              <a:rPr lang="en-US" dirty="0" smtClean="0"/>
              <a:t>Ibn </a:t>
            </a:r>
            <a:r>
              <a:rPr lang="en-US" dirty="0" err="1" smtClean="0"/>
              <a:t>Qudaamah</a:t>
            </a:r>
            <a:r>
              <a:rPr lang="en-US" dirty="0" smtClean="0"/>
              <a:t> said in </a:t>
            </a:r>
            <a:r>
              <a:rPr lang="en-US" i="1" dirty="0" smtClean="0"/>
              <a:t>al-</a:t>
            </a:r>
            <a:r>
              <a:rPr lang="en-US" i="1" dirty="0" err="1" smtClean="0"/>
              <a:t>Mughni</a:t>
            </a:r>
            <a:r>
              <a:rPr lang="en-US" dirty="0" smtClean="0"/>
              <a:t>: </a:t>
            </a:r>
            <a:r>
              <a:rPr lang="en-US" b="1" dirty="0" smtClean="0"/>
              <a:t>There is no dispute that sales of dogs are invalid, no matter what kind of dog it is.</a:t>
            </a:r>
            <a:r>
              <a:rPr lang="en-US" dirty="0" smtClean="0"/>
              <a:t> </a:t>
            </a:r>
          </a:p>
          <a:p>
            <a:pPr lvl="1"/>
            <a:r>
              <a:rPr lang="en-US" dirty="0" err="1" smtClean="0"/>
              <a:t>Shaykh</a:t>
            </a:r>
            <a:r>
              <a:rPr lang="en-US" dirty="0" smtClean="0"/>
              <a:t> Ibn ‘</a:t>
            </a:r>
            <a:r>
              <a:rPr lang="en-US" dirty="0" err="1" smtClean="0"/>
              <a:t>Uthaymeen</a:t>
            </a:r>
            <a:r>
              <a:rPr lang="en-US" dirty="0" smtClean="0"/>
              <a:t> said in </a:t>
            </a:r>
            <a:r>
              <a:rPr lang="en-US" i="1" dirty="0" smtClean="0"/>
              <a:t>al-</a:t>
            </a:r>
            <a:r>
              <a:rPr lang="en-US" i="1" dirty="0" err="1" smtClean="0"/>
              <a:t>Sharh</a:t>
            </a:r>
            <a:r>
              <a:rPr lang="en-US" i="1" dirty="0" smtClean="0"/>
              <a:t> al-</a:t>
            </a:r>
            <a:r>
              <a:rPr lang="en-US" i="1" dirty="0" err="1" smtClean="0"/>
              <a:t>Mumti</a:t>
            </a:r>
            <a:r>
              <a:rPr lang="en-US" i="1" dirty="0" smtClean="0"/>
              <a:t>’</a:t>
            </a:r>
            <a:r>
              <a:rPr lang="en-US" dirty="0" smtClean="0"/>
              <a:t> (8/90): </a:t>
            </a:r>
            <a:r>
              <a:rPr lang="en-US" b="1" dirty="0" smtClean="0"/>
              <a:t>It is not permissible to sell dogs; even if they are sold for hunting, that is not permissible. </a:t>
            </a:r>
          </a:p>
          <a:p>
            <a:endParaRPr lang="en-US" dirty="0" smtClean="0"/>
          </a:p>
          <a:p>
            <a:r>
              <a:rPr lang="en-US" dirty="0" smtClean="0"/>
              <a:t>As for Ibn </a:t>
            </a:r>
            <a:r>
              <a:rPr lang="en-US" dirty="0" err="1" smtClean="0"/>
              <a:t>Hazm</a:t>
            </a:r>
            <a:r>
              <a:rPr lang="en-US" dirty="0" smtClean="0"/>
              <a:t> said in </a:t>
            </a:r>
            <a:r>
              <a:rPr lang="en-US" i="1" dirty="0" smtClean="0"/>
              <a:t>al-</a:t>
            </a:r>
            <a:r>
              <a:rPr lang="en-US" i="1" dirty="0" err="1" smtClean="0"/>
              <a:t>Muhalla</a:t>
            </a:r>
            <a:r>
              <a:rPr lang="en-US" dirty="0" smtClean="0"/>
              <a:t> (7/493): </a:t>
            </a:r>
          </a:p>
          <a:p>
            <a:pPr lvl="1"/>
            <a:r>
              <a:rPr lang="en-US" dirty="0" smtClean="0"/>
              <a:t>It is not permissible to sell a dog at all, whether it is a hunting dog or a herding dog, or any other kind. If a person is forced to buy a dog and cannot find someone to give him one, then he may buy it, and it is </a:t>
            </a:r>
            <a:r>
              <a:rPr lang="en-US" dirty="0" err="1" smtClean="0"/>
              <a:t>halaal</a:t>
            </a:r>
            <a:r>
              <a:rPr lang="en-US" dirty="0" smtClean="0"/>
              <a:t> for the buyer and </a:t>
            </a:r>
            <a:r>
              <a:rPr lang="en-US" dirty="0" err="1" smtClean="0"/>
              <a:t>haraam</a:t>
            </a:r>
            <a:r>
              <a:rPr lang="en-US" dirty="0" smtClean="0"/>
              <a:t> for the seller, and the buyer may take back his money whenever he is able. This is like a bribe in order to ward off oppression and ransoms for freeing prisoners and appeasing an oppressor. There is no difference.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What about guard dogs?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Al-‘</a:t>
            </a:r>
            <a:r>
              <a:rPr lang="en-US" dirty="0" err="1" smtClean="0"/>
              <a:t>Iraaqi</a:t>
            </a:r>
            <a:r>
              <a:rPr lang="en-US" dirty="0" smtClean="0"/>
              <a:t> said in </a:t>
            </a:r>
            <a:r>
              <a:rPr lang="en-US" i="1" dirty="0" err="1" smtClean="0"/>
              <a:t>Tarh</a:t>
            </a:r>
            <a:r>
              <a:rPr lang="en-US" i="1" dirty="0" smtClean="0"/>
              <a:t> al-</a:t>
            </a:r>
            <a:r>
              <a:rPr lang="en-US" i="1" dirty="0" err="1" smtClean="0"/>
              <a:t>Tathreeb</a:t>
            </a:r>
            <a:r>
              <a:rPr lang="en-US" dirty="0" smtClean="0"/>
              <a:t>, 6/28: </a:t>
            </a:r>
          </a:p>
          <a:p>
            <a:pPr lvl="1"/>
            <a:r>
              <a:rPr lang="en-US" dirty="0" smtClean="0"/>
              <a:t>“Our companions and others said: it is permissible to keep a dog for these three purposes, namely hunting and protecting one’s livestock and farmland. They differed concerning keeping a dog for the fourth purpose, which is to guard houses or roads etc. Some of our companions said that it is not permissible because of this </a:t>
            </a:r>
            <a:r>
              <a:rPr lang="en-US" dirty="0" err="1" smtClean="0"/>
              <a:t>hadeeth</a:t>
            </a:r>
            <a:r>
              <a:rPr lang="en-US" dirty="0" smtClean="0"/>
              <a:t> and others, which clearly state that it is </a:t>
            </a:r>
            <a:r>
              <a:rPr lang="en-US" dirty="0" err="1" smtClean="0"/>
              <a:t>haraam</a:t>
            </a:r>
            <a:r>
              <a:rPr lang="en-US" dirty="0" smtClean="0"/>
              <a:t> except for one of these three things. But most of them said, which is the more correct view, that it is permissible by way of analogy, based on the reason that may be understood from this </a:t>
            </a:r>
            <a:r>
              <a:rPr lang="en-US" dirty="0" err="1" smtClean="0"/>
              <a:t>hadeeth</a:t>
            </a:r>
            <a:r>
              <a:rPr lang="en-US" dirty="0" smtClean="0"/>
              <a:t>, which is necessity.”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Selling </a:t>
            </a:r>
            <a:r>
              <a:rPr lang="en-AU" b="1" i="1" dirty="0" err="1" smtClean="0"/>
              <a:t>Mushafs</a:t>
            </a:r>
            <a:r>
              <a:rPr lang="en-AU" b="1" dirty="0" smtClean="0"/>
              <a:t> (Difference of Opinion)</a:t>
            </a:r>
            <a:endParaRPr lang="en-AU" b="1" dirty="0"/>
          </a:p>
        </p:txBody>
      </p:sp>
      <p:sp>
        <p:nvSpPr>
          <p:cNvPr id="3" name="Content Placeholder 2"/>
          <p:cNvSpPr>
            <a:spLocks noGrp="1"/>
          </p:cNvSpPr>
          <p:nvPr>
            <p:ph idx="1"/>
          </p:nvPr>
        </p:nvSpPr>
        <p:spPr/>
        <p:txBody>
          <a:bodyPr>
            <a:normAutofit fontScale="92500" lnSpcReduction="10000"/>
          </a:bodyPr>
          <a:lstStyle/>
          <a:p>
            <a:r>
              <a:rPr lang="en-AU" dirty="0" smtClean="0"/>
              <a:t>There are 3 views:</a:t>
            </a:r>
          </a:p>
          <a:p>
            <a:pPr lvl="1"/>
            <a:r>
              <a:rPr lang="en-AU" dirty="0" smtClean="0"/>
              <a:t>1) As a </a:t>
            </a:r>
            <a:r>
              <a:rPr lang="en-AU" i="1" dirty="0" err="1" smtClean="0"/>
              <a:t>mushaf</a:t>
            </a:r>
            <a:r>
              <a:rPr lang="en-AU" i="1" dirty="0" smtClean="0"/>
              <a:t> </a:t>
            </a:r>
            <a:r>
              <a:rPr lang="en-AU" dirty="0" smtClean="0"/>
              <a:t>contains the words of Allah, written down, some of the </a:t>
            </a:r>
            <a:r>
              <a:rPr lang="en-AU" i="1" dirty="0" err="1" smtClean="0"/>
              <a:t>Ulema</a:t>
            </a:r>
            <a:r>
              <a:rPr lang="en-AU" i="1" dirty="0" smtClean="0"/>
              <a:t> </a:t>
            </a:r>
            <a:r>
              <a:rPr lang="en-AU" dirty="0" smtClean="0"/>
              <a:t>said it was impermissible. </a:t>
            </a:r>
          </a:p>
          <a:p>
            <a:pPr lvl="2"/>
            <a:r>
              <a:rPr lang="en-AU" dirty="0" err="1" smtClean="0"/>
              <a:t>Ibn</a:t>
            </a:r>
            <a:r>
              <a:rPr lang="en-AU" dirty="0" smtClean="0"/>
              <a:t> </a:t>
            </a:r>
            <a:r>
              <a:rPr lang="en-AU" dirty="0" err="1" smtClean="0"/>
              <a:t>Umar</a:t>
            </a:r>
            <a:r>
              <a:rPr lang="en-AU" dirty="0" smtClean="0"/>
              <a:t> said: “I would rather cut my two hands than sell a </a:t>
            </a:r>
            <a:r>
              <a:rPr lang="en-AU" i="1" dirty="0" err="1" smtClean="0"/>
              <a:t>mushaf</a:t>
            </a:r>
            <a:r>
              <a:rPr lang="en-AU" dirty="0" smtClean="0"/>
              <a:t>.”</a:t>
            </a:r>
          </a:p>
          <a:p>
            <a:pPr lvl="1"/>
            <a:r>
              <a:rPr lang="en-AU" dirty="0" smtClean="0"/>
              <a:t>2) Abu </a:t>
            </a:r>
            <a:r>
              <a:rPr lang="en-AU" dirty="0" err="1" smtClean="0"/>
              <a:t>Hanifah</a:t>
            </a:r>
            <a:r>
              <a:rPr lang="en-AU" dirty="0" smtClean="0"/>
              <a:t> and Imam Ash-</a:t>
            </a:r>
            <a:r>
              <a:rPr lang="en-AU" dirty="0" err="1" smtClean="0"/>
              <a:t>Shaf’i</a:t>
            </a:r>
            <a:r>
              <a:rPr lang="en-AU" dirty="0" smtClean="0"/>
              <a:t> believed that it was permissible because the sale is for writing, printing and manufacturing.</a:t>
            </a:r>
          </a:p>
          <a:p>
            <a:pPr lvl="1"/>
            <a:r>
              <a:rPr lang="en-AU" dirty="0" smtClean="0"/>
              <a:t>3) According to a narration attributed to Imam Ahmed, it is permissible to purchase to purchase but not sell.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concerning the item (3)</a:t>
            </a:r>
            <a:endParaRPr lang="en-US" b="1" dirty="0"/>
          </a:p>
        </p:txBody>
      </p:sp>
      <p:sp>
        <p:nvSpPr>
          <p:cNvPr id="3" name="Content Placeholder 2"/>
          <p:cNvSpPr>
            <a:spLocks noGrp="1"/>
          </p:cNvSpPr>
          <p:nvPr>
            <p:ph idx="1"/>
          </p:nvPr>
        </p:nvSpPr>
        <p:spPr>
          <a:xfrm>
            <a:off x="214282" y="1600200"/>
            <a:ext cx="8715436" cy="4829196"/>
          </a:xfrm>
        </p:spPr>
        <p:txBody>
          <a:bodyPr>
            <a:normAutofit/>
          </a:bodyPr>
          <a:lstStyle/>
          <a:p>
            <a:r>
              <a:rPr lang="en-US" b="1" dirty="0" smtClean="0"/>
              <a:t>The item must be owned by the seller.</a:t>
            </a:r>
          </a:p>
          <a:p>
            <a:pPr lvl="1"/>
            <a:r>
              <a:rPr lang="en-US" dirty="0" smtClean="0"/>
              <a:t>The Prophet (peace be upon him) said:</a:t>
            </a:r>
          </a:p>
          <a:p>
            <a:pPr lvl="1"/>
            <a:r>
              <a:rPr lang="en-AU" b="1" dirty="0" smtClean="0"/>
              <a:t>((</a:t>
            </a:r>
            <a:r>
              <a:rPr lang="ar-SA" b="1" dirty="0" smtClean="0"/>
              <a:t>لا تبع ما ليس عندك</a:t>
            </a:r>
            <a:r>
              <a:rPr lang="en-AU" b="1" dirty="0" smtClean="0"/>
              <a:t>))</a:t>
            </a:r>
            <a:endParaRPr lang="ar-SA" b="1" dirty="0" smtClean="0"/>
          </a:p>
          <a:p>
            <a:pPr lvl="1"/>
            <a:r>
              <a:rPr lang="en-US" dirty="0" smtClean="0"/>
              <a:t>“Do not sell that which you do not have.” </a:t>
            </a:r>
            <a:r>
              <a:rPr lang="en-US" sz="1500" dirty="0" smtClean="0"/>
              <a:t>[</a:t>
            </a:r>
            <a:r>
              <a:rPr lang="en-US" sz="1500" dirty="0" err="1" smtClean="0"/>
              <a:t>Tirmidhi</a:t>
            </a:r>
            <a:r>
              <a:rPr lang="en-US" sz="1500" dirty="0" smtClean="0"/>
              <a:t>, it was authenticated by Al-</a:t>
            </a:r>
            <a:r>
              <a:rPr lang="en-US" sz="1500" dirty="0" err="1" smtClean="0"/>
              <a:t>Albaani</a:t>
            </a:r>
            <a:r>
              <a:rPr lang="en-US" sz="1500" dirty="0" smtClean="0"/>
              <a:t> in </a:t>
            </a:r>
            <a:r>
              <a:rPr lang="en-US" sz="1500" dirty="0" err="1" smtClean="0"/>
              <a:t>Sahih</a:t>
            </a:r>
            <a:r>
              <a:rPr lang="en-US" sz="1500" dirty="0" smtClean="0"/>
              <a:t> Al-</a:t>
            </a:r>
            <a:r>
              <a:rPr lang="en-US" sz="1500" dirty="0" err="1" smtClean="0"/>
              <a:t>Jaami</a:t>
            </a:r>
            <a:r>
              <a:rPr lang="en-US" sz="1500" dirty="0" smtClean="0"/>
              <a:t>’, no. 7083]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Conditions concerning the item (4)</a:t>
            </a:r>
            <a:endParaRPr lang="en-US" b="1" dirty="0"/>
          </a:p>
        </p:txBody>
      </p:sp>
      <p:sp>
        <p:nvSpPr>
          <p:cNvPr id="3" name="Content Placeholder 2"/>
          <p:cNvSpPr>
            <a:spLocks noGrp="1"/>
          </p:cNvSpPr>
          <p:nvPr>
            <p:ph idx="1"/>
          </p:nvPr>
        </p:nvSpPr>
        <p:spPr>
          <a:xfrm>
            <a:off x="214282" y="1600200"/>
            <a:ext cx="8715436" cy="4829196"/>
          </a:xfrm>
        </p:spPr>
        <p:txBody>
          <a:bodyPr>
            <a:normAutofit/>
          </a:bodyPr>
          <a:lstStyle/>
          <a:p>
            <a:r>
              <a:rPr lang="en-US" b="1" dirty="0" smtClean="0"/>
              <a:t>One must have the ability to deliver the item:</a:t>
            </a:r>
          </a:p>
          <a:p>
            <a:endParaRPr lang="en-US" dirty="0" smtClean="0"/>
          </a:p>
          <a:p>
            <a:r>
              <a:rPr lang="en-US" b="1" dirty="0" smtClean="0"/>
              <a:t>Based on this it is not permitted to sell:</a:t>
            </a:r>
          </a:p>
          <a:p>
            <a:pPr lvl="1"/>
            <a:r>
              <a:rPr lang="en-US" dirty="0" smtClean="0"/>
              <a:t>A bird in the sky.</a:t>
            </a:r>
          </a:p>
          <a:p>
            <a:pPr lvl="1"/>
            <a:r>
              <a:rPr lang="en-US" dirty="0" smtClean="0"/>
              <a:t>A fish in a river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Conditions concerning the item (5)</a:t>
            </a:r>
            <a:endParaRPr lang="en-US" b="1" dirty="0"/>
          </a:p>
        </p:txBody>
      </p:sp>
      <p:sp>
        <p:nvSpPr>
          <p:cNvPr id="3" name="Content Placeholder 2"/>
          <p:cNvSpPr>
            <a:spLocks noGrp="1"/>
          </p:cNvSpPr>
          <p:nvPr>
            <p:ph idx="1"/>
          </p:nvPr>
        </p:nvSpPr>
        <p:spPr>
          <a:xfrm>
            <a:off x="214282" y="1600200"/>
            <a:ext cx="8715436" cy="4829196"/>
          </a:xfrm>
        </p:spPr>
        <p:txBody>
          <a:bodyPr>
            <a:normAutofit/>
          </a:bodyPr>
          <a:lstStyle/>
          <a:p>
            <a:r>
              <a:rPr lang="en-US" b="1" dirty="0" smtClean="0"/>
              <a:t>The item being sold must be known by both parties:</a:t>
            </a:r>
          </a:p>
          <a:p>
            <a:endParaRPr lang="en-US" dirty="0" smtClean="0"/>
          </a:p>
          <a:p>
            <a:r>
              <a:rPr lang="en-US" b="1" dirty="0" smtClean="0"/>
              <a:t>Based on this it is not permitted to sell:</a:t>
            </a:r>
          </a:p>
          <a:p>
            <a:pPr lvl="1"/>
            <a:r>
              <a:rPr lang="en-US" dirty="0" smtClean="0"/>
              <a:t>Ambiguous transactions</a:t>
            </a:r>
          </a:p>
          <a:p>
            <a:pPr lvl="1"/>
            <a:r>
              <a:rPr lang="en-US" dirty="0" smtClean="0"/>
              <a:t>Mystery </a:t>
            </a:r>
            <a:r>
              <a:rPr lang="en-US" dirty="0" err="1" smtClean="0"/>
              <a:t>showbags</a:t>
            </a:r>
            <a:endParaRPr lang="en-US" dirty="0" smtClean="0"/>
          </a:p>
          <a:p>
            <a:pPr lvl="1"/>
            <a:r>
              <a:rPr lang="en-US" dirty="0" smtClean="0"/>
              <a:t>Mystery tours</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888"/>
            <a:ext cx="7772400" cy="1470025"/>
          </a:xfrm>
        </p:spPr>
        <p:txBody>
          <a:bodyPr>
            <a:normAutofit/>
          </a:bodyPr>
          <a:lstStyle/>
          <a:p>
            <a:r>
              <a:rPr lang="en-AU" sz="7200" b="1" dirty="0" smtClean="0"/>
              <a:t>Sales in Islam</a:t>
            </a:r>
            <a:endParaRPr lang="en-US" sz="7200" b="1" dirty="0"/>
          </a:p>
        </p:txBody>
      </p:sp>
    </p:spTree>
    <p:extLst>
      <p:ext uri="{BB962C8B-B14F-4D97-AF65-F5344CB8AC3E}">
        <p14:creationId xmlns:p14="http://schemas.microsoft.com/office/powerpoint/2010/main" val="3638327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Conditions concerning the item (6)</a:t>
            </a:r>
            <a:endParaRPr lang="en-US" b="1" dirty="0"/>
          </a:p>
        </p:txBody>
      </p:sp>
      <p:sp>
        <p:nvSpPr>
          <p:cNvPr id="3" name="Content Placeholder 2"/>
          <p:cNvSpPr>
            <a:spLocks noGrp="1"/>
          </p:cNvSpPr>
          <p:nvPr>
            <p:ph idx="1"/>
          </p:nvPr>
        </p:nvSpPr>
        <p:spPr>
          <a:xfrm>
            <a:off x="214282" y="1600200"/>
            <a:ext cx="8715436" cy="4829196"/>
          </a:xfrm>
        </p:spPr>
        <p:txBody>
          <a:bodyPr>
            <a:normAutofit fontScale="92500" lnSpcReduction="10000"/>
          </a:bodyPr>
          <a:lstStyle/>
          <a:p>
            <a:r>
              <a:rPr lang="en-US" b="1" dirty="0" smtClean="0"/>
              <a:t>The item being sold must be ‘pure’:</a:t>
            </a:r>
          </a:p>
          <a:p>
            <a:r>
              <a:rPr lang="en-US" dirty="0" smtClean="0"/>
              <a:t>This was a point added by the:</a:t>
            </a:r>
          </a:p>
          <a:p>
            <a:pPr lvl="1"/>
            <a:r>
              <a:rPr lang="en-US" dirty="0" err="1" smtClean="0"/>
              <a:t>Shafis</a:t>
            </a:r>
            <a:endParaRPr lang="en-US" dirty="0" smtClean="0"/>
          </a:p>
          <a:p>
            <a:pPr lvl="1"/>
            <a:r>
              <a:rPr lang="en-US" dirty="0" err="1" smtClean="0"/>
              <a:t>Malikis</a:t>
            </a:r>
            <a:endParaRPr lang="en-US" dirty="0" smtClean="0"/>
          </a:p>
          <a:p>
            <a:endParaRPr lang="en-US" dirty="0" smtClean="0"/>
          </a:p>
          <a:p>
            <a:r>
              <a:rPr lang="en-US" b="1" dirty="0" smtClean="0"/>
              <a:t>Based on this it is not permitted to sell:</a:t>
            </a:r>
          </a:p>
          <a:p>
            <a:pPr lvl="1"/>
            <a:r>
              <a:rPr lang="en-US" dirty="0" smtClean="0"/>
              <a:t>Pigs</a:t>
            </a:r>
          </a:p>
          <a:p>
            <a:pPr lvl="1"/>
            <a:r>
              <a:rPr lang="en-US" dirty="0" smtClean="0"/>
              <a:t>Dogs</a:t>
            </a:r>
          </a:p>
          <a:p>
            <a:pPr lvl="1"/>
            <a:r>
              <a:rPr lang="en-US" dirty="0" smtClean="0"/>
              <a:t>Alcohol</a:t>
            </a:r>
          </a:p>
          <a:p>
            <a:pPr lvl="1"/>
            <a:r>
              <a:rPr lang="en-US" dirty="0" smtClean="0"/>
              <a:t>Dead flesh before being tanned</a:t>
            </a:r>
          </a:p>
          <a:p>
            <a:pPr lvl="1"/>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Selling Alcohol to Non-Muslims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“It is not permissible to deal in foods and other things, such as alcohol and pork, that </a:t>
            </a:r>
            <a:r>
              <a:rPr lang="en-US" dirty="0" err="1" smtClean="0"/>
              <a:t>Allaah</a:t>
            </a:r>
            <a:r>
              <a:rPr lang="en-US" dirty="0" smtClean="0"/>
              <a:t> has prohibited, even if one is selling to </a:t>
            </a:r>
            <a:r>
              <a:rPr lang="en-US" dirty="0" err="1" smtClean="0"/>
              <a:t>kaafirs</a:t>
            </a:r>
            <a:r>
              <a:rPr lang="en-US" dirty="0" smtClean="0"/>
              <a:t>, because it was reported that the Prophet (peace be upon him) said: “When Allah forbids a thing, He forbids its price.” And because he (peace and blessings of Allah be upon him) cursed alcohol and the one who drinks it, the one who sells it, the one who buys it, the one who carries it, the one to whom it is carried, the one who consumes its price, the one who squeezes the grapes and the one for whom they are squeezed. And Allah knows best.”</a:t>
            </a:r>
          </a:p>
          <a:p>
            <a:pPr lvl="1"/>
            <a:r>
              <a:rPr lang="en-US" dirty="0" err="1" smtClean="0"/>
              <a:t>Fataawaa</a:t>
            </a:r>
            <a:r>
              <a:rPr lang="en-US" dirty="0" smtClean="0"/>
              <a:t> al-</a:t>
            </a:r>
            <a:r>
              <a:rPr lang="en-US" dirty="0" err="1" smtClean="0"/>
              <a:t>Lajnah</a:t>
            </a:r>
            <a:r>
              <a:rPr lang="en-US" dirty="0" smtClean="0"/>
              <a:t> al-</a:t>
            </a:r>
            <a:r>
              <a:rPr lang="en-US" dirty="0" err="1" smtClean="0"/>
              <a:t>Daa’imah</a:t>
            </a:r>
            <a:r>
              <a:rPr lang="en-US" dirty="0" smtClean="0"/>
              <a:t>, 13/47</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Selling Pig Bones/Skin</a:t>
            </a:r>
            <a:endParaRPr lang="en-US" b="1" dirty="0"/>
          </a:p>
        </p:txBody>
      </p:sp>
      <p:sp>
        <p:nvSpPr>
          <p:cNvPr id="3" name="Content Placeholder 2"/>
          <p:cNvSpPr>
            <a:spLocks noGrp="1"/>
          </p:cNvSpPr>
          <p:nvPr>
            <p:ph idx="1"/>
          </p:nvPr>
        </p:nvSpPr>
        <p:spPr>
          <a:xfrm>
            <a:off x="457200" y="1357298"/>
            <a:ext cx="8229600" cy="4768865"/>
          </a:xfrm>
        </p:spPr>
        <p:txBody>
          <a:bodyPr>
            <a:normAutofit fontScale="85000" lnSpcReduction="20000"/>
          </a:bodyPr>
          <a:lstStyle/>
          <a:p>
            <a:r>
              <a:rPr lang="en-US" dirty="0" smtClean="0"/>
              <a:t>It is not permissible to buy and sell pigs or any part of them, such as the skin, bones and fat, because Allah, may He be exalted, says (interpretation of the meaning):</a:t>
            </a:r>
          </a:p>
          <a:p>
            <a:pPr lvl="1"/>
            <a:r>
              <a:rPr lang="en-US" b="1" i="1" dirty="0" smtClean="0"/>
              <a:t>“Say (O Muhammad ): ‘I find not in that which has been inspired to me anything forbidden to be eaten by one who wishes to eat it, unless it be </a:t>
            </a:r>
            <a:r>
              <a:rPr lang="en-US" b="1" i="1" dirty="0" err="1" smtClean="0"/>
              <a:t>Maytatah</a:t>
            </a:r>
            <a:r>
              <a:rPr lang="en-US" b="1" i="1" dirty="0" smtClean="0"/>
              <a:t> (a dead animal) or blood poured forth (by slaughtering or the like), or the flesh of swine (pork, etc.) for that surely is impure”</a:t>
            </a:r>
          </a:p>
          <a:p>
            <a:endParaRPr lang="en-US" dirty="0" smtClean="0"/>
          </a:p>
          <a:p>
            <a:r>
              <a:rPr lang="en-US" dirty="0" smtClean="0"/>
              <a:t>Ibn al-</a:t>
            </a:r>
            <a:r>
              <a:rPr lang="en-US" dirty="0" err="1" smtClean="0"/>
              <a:t>Qayyim</a:t>
            </a:r>
            <a:r>
              <a:rPr lang="en-US" dirty="0" smtClean="0"/>
              <a:t> (may Allah have mercy on him) said:</a:t>
            </a:r>
          </a:p>
          <a:p>
            <a:pPr lvl="1"/>
            <a:r>
              <a:rPr lang="en-US" b="1" dirty="0" smtClean="0"/>
              <a:t>With regard to the prohibition on selling pork, it includes the entire pig and all of its parts, outside and inside.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lstStyle/>
          <a:p>
            <a:r>
              <a:rPr lang="en-AU" b="1" dirty="0" smtClean="0"/>
              <a:t>Dead Sea Products?</a:t>
            </a:r>
            <a:endParaRPr lang="en-US" b="1" dirty="0"/>
          </a:p>
        </p:txBody>
      </p:sp>
      <p:sp>
        <p:nvSpPr>
          <p:cNvPr id="3" name="Content Placeholder 2"/>
          <p:cNvSpPr>
            <a:spLocks noGrp="1"/>
          </p:cNvSpPr>
          <p:nvPr>
            <p:ph idx="1"/>
          </p:nvPr>
        </p:nvSpPr>
        <p:spPr>
          <a:xfrm>
            <a:off x="71406" y="1071546"/>
            <a:ext cx="9001188" cy="5715040"/>
          </a:xfrm>
        </p:spPr>
        <p:txBody>
          <a:bodyPr>
            <a:normAutofit fontScale="70000" lnSpcReduction="20000"/>
          </a:bodyPr>
          <a:lstStyle/>
          <a:p>
            <a:r>
              <a:rPr lang="en-US" dirty="0" smtClean="0"/>
              <a:t>It was narrated from ‘Abdullah ibn ‘</a:t>
            </a:r>
            <a:r>
              <a:rPr lang="en-US" dirty="0" err="1" smtClean="0"/>
              <a:t>Umar</a:t>
            </a:r>
            <a:r>
              <a:rPr lang="en-US" dirty="0" smtClean="0"/>
              <a:t> (may Allah be pleased with him) that the Messenger of Allah (peace be upon him) said: </a:t>
            </a:r>
          </a:p>
          <a:p>
            <a:pPr lvl="1"/>
            <a:r>
              <a:rPr lang="en-US" dirty="0" smtClean="0"/>
              <a:t>“Do not enter upon these people who are being punished, unless you are weeping. If you are not weeping then do not enter upon them, lest there befall you the like of what befell them.” </a:t>
            </a:r>
            <a:r>
              <a:rPr lang="en-US" sz="2000" dirty="0" smtClean="0"/>
              <a:t>[Narrated by al-</a:t>
            </a:r>
            <a:r>
              <a:rPr lang="en-US" sz="2000" dirty="0" err="1" smtClean="0"/>
              <a:t>Bukhaari</a:t>
            </a:r>
            <a:r>
              <a:rPr lang="en-US" sz="2000" dirty="0" smtClean="0"/>
              <a:t>, 423; Muslim, 2980.] </a:t>
            </a:r>
            <a:endParaRPr lang="en-US" dirty="0" smtClean="0"/>
          </a:p>
          <a:p>
            <a:endParaRPr lang="en-US" dirty="0" smtClean="0"/>
          </a:p>
          <a:p>
            <a:r>
              <a:rPr lang="en-US" dirty="0" smtClean="0"/>
              <a:t>It was narrated from </a:t>
            </a:r>
            <a:r>
              <a:rPr lang="en-US" dirty="0" err="1" smtClean="0"/>
              <a:t>Naafi</a:t>
            </a:r>
            <a:r>
              <a:rPr lang="en-US" dirty="0" smtClean="0"/>
              <a:t>‘ that ‘Abdullah ibn ‘</a:t>
            </a:r>
            <a:r>
              <a:rPr lang="en-US" dirty="0" err="1" smtClean="0"/>
              <a:t>Umar</a:t>
            </a:r>
            <a:r>
              <a:rPr lang="en-US" dirty="0" smtClean="0"/>
              <a:t> (may Allah be pleased with them) told him: </a:t>
            </a:r>
          </a:p>
          <a:p>
            <a:pPr lvl="1"/>
            <a:r>
              <a:rPr lang="en-US" dirty="0" smtClean="0"/>
              <a:t>That the people stopped at al-</a:t>
            </a:r>
            <a:r>
              <a:rPr lang="en-US" dirty="0" err="1" smtClean="0"/>
              <a:t>Hijr</a:t>
            </a:r>
            <a:r>
              <a:rPr lang="en-US" dirty="0" smtClean="0"/>
              <a:t>, the land of </a:t>
            </a:r>
            <a:r>
              <a:rPr lang="en-US" dirty="0" err="1" smtClean="0"/>
              <a:t>Thamood</a:t>
            </a:r>
            <a:r>
              <a:rPr lang="en-US" dirty="0" smtClean="0"/>
              <a:t>, with the Messenger of Allah (peace be upon him), and they drew water from its wells and made dough with it. The Messenger of Allah (blessings and peace of Allah be upon him) told them to throw away the water they had drawn from its wells. </a:t>
            </a:r>
            <a:r>
              <a:rPr lang="en-US" sz="2000" dirty="0" smtClean="0"/>
              <a:t>[Narrated by </a:t>
            </a:r>
            <a:r>
              <a:rPr lang="en-US" sz="2000" i="1" dirty="0" smtClean="0"/>
              <a:t>al-</a:t>
            </a:r>
            <a:r>
              <a:rPr lang="en-US" sz="2000" i="1" dirty="0" err="1" smtClean="0"/>
              <a:t>Bukhaari</a:t>
            </a:r>
            <a:r>
              <a:rPr lang="en-US" sz="2000" dirty="0" smtClean="0"/>
              <a:t>, 3199] </a:t>
            </a:r>
          </a:p>
          <a:p>
            <a:pPr lvl="2"/>
            <a:r>
              <a:rPr lang="en-US" dirty="0" err="1" smtClean="0"/>
              <a:t>Shaykh</a:t>
            </a:r>
            <a:r>
              <a:rPr lang="en-US" dirty="0" smtClean="0"/>
              <a:t> al-Islam Ibn </a:t>
            </a:r>
            <a:r>
              <a:rPr lang="en-US" dirty="0" err="1" smtClean="0"/>
              <a:t>Taymiyah</a:t>
            </a:r>
            <a:r>
              <a:rPr lang="en-US" dirty="0" smtClean="0"/>
              <a:t> (may Allah have mercy on him) said: </a:t>
            </a:r>
          </a:p>
          <a:p>
            <a:pPr lvl="3"/>
            <a:r>
              <a:rPr lang="en-US" dirty="0" smtClean="0"/>
              <a:t>The Messenger of Allah (peace of Allah be upon him) forbade entering upon the places of those who were subjected to divine punishment, unless one is weeping, lest there befall the one who enters the same as befell them. He also forbade making use of their water, to such an extent that despite their need for it during that campaign –the campaign of hardship (the campaign to </a:t>
            </a:r>
            <a:r>
              <a:rPr lang="en-US" dirty="0" err="1" smtClean="0"/>
              <a:t>Tabook</a:t>
            </a:r>
            <a:r>
              <a:rPr lang="en-US" dirty="0" smtClean="0"/>
              <a:t>), which was the hardest campaign for the Muslims – he instructed them to feed the dough made with that water to their camels.  [</a:t>
            </a:r>
            <a:r>
              <a:rPr lang="en-US" i="1" dirty="0" err="1" smtClean="0"/>
              <a:t>Iqtida</a:t>
            </a:r>
            <a:r>
              <a:rPr lang="en-US" i="1" dirty="0" smtClean="0"/>
              <a:t>’ as-</a:t>
            </a:r>
            <a:r>
              <a:rPr lang="en-US" i="1" dirty="0" err="1" smtClean="0"/>
              <a:t>Siraat</a:t>
            </a:r>
            <a:r>
              <a:rPr lang="en-US" i="1" dirty="0" smtClean="0"/>
              <a:t> al-</a:t>
            </a:r>
            <a:r>
              <a:rPr lang="en-US" i="1" dirty="0" err="1" smtClean="0"/>
              <a:t>Mustaqeem</a:t>
            </a:r>
            <a:r>
              <a:rPr lang="en-US" dirty="0" smtClean="0"/>
              <a:t>, p. 80] </a:t>
            </a:r>
          </a:p>
          <a:p>
            <a:pPr lvl="2"/>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74638"/>
            <a:ext cx="9001188" cy="1143000"/>
          </a:xfrm>
        </p:spPr>
        <p:txBody>
          <a:bodyPr>
            <a:noAutofit/>
          </a:bodyPr>
          <a:lstStyle/>
          <a:p>
            <a:r>
              <a:rPr lang="en-AU" sz="4000" b="1" dirty="0" smtClean="0"/>
              <a:t>Conditions Concerning the Buyer and Seller</a:t>
            </a:r>
            <a:r>
              <a:rPr lang="ar-SA" sz="4000" b="1" dirty="0" smtClean="0"/>
              <a:t> </a:t>
            </a:r>
            <a:r>
              <a:rPr lang="en-US" sz="4000" b="1" dirty="0" smtClean="0"/>
              <a:t> (1)</a:t>
            </a:r>
            <a:endParaRPr lang="en-US" sz="4000" b="1" dirty="0"/>
          </a:p>
        </p:txBody>
      </p:sp>
      <p:sp>
        <p:nvSpPr>
          <p:cNvPr id="3" name="Content Placeholder 2"/>
          <p:cNvSpPr>
            <a:spLocks noGrp="1"/>
          </p:cNvSpPr>
          <p:nvPr>
            <p:ph idx="1"/>
          </p:nvPr>
        </p:nvSpPr>
        <p:spPr/>
        <p:txBody>
          <a:bodyPr/>
          <a:lstStyle/>
          <a:p>
            <a:r>
              <a:rPr lang="en-AU" dirty="0" smtClean="0"/>
              <a:t>Both parties must be able to perform transactions, they must be:</a:t>
            </a:r>
          </a:p>
          <a:p>
            <a:pPr lvl="1"/>
            <a:r>
              <a:rPr lang="en-AU" dirty="0" smtClean="0"/>
              <a:t>Free (</a:t>
            </a:r>
            <a:r>
              <a:rPr lang="ar-SA" dirty="0" smtClean="0"/>
              <a:t>حر</a:t>
            </a:r>
            <a:r>
              <a:rPr lang="en-AU" dirty="0" smtClean="0"/>
              <a:t>)</a:t>
            </a:r>
          </a:p>
          <a:p>
            <a:pPr lvl="1"/>
            <a:r>
              <a:rPr lang="en-AU" dirty="0" smtClean="0"/>
              <a:t>Over the age of puberty (</a:t>
            </a:r>
            <a:r>
              <a:rPr lang="ar-SA" dirty="0" smtClean="0"/>
              <a:t>مكلف</a:t>
            </a:r>
            <a:r>
              <a:rPr lang="en-AU" dirty="0" smtClean="0"/>
              <a:t>)</a:t>
            </a:r>
          </a:p>
          <a:p>
            <a:pPr lvl="1"/>
            <a:r>
              <a:rPr lang="en-AU" dirty="0" err="1" smtClean="0"/>
              <a:t>Rasheed</a:t>
            </a:r>
            <a:r>
              <a:rPr lang="en-AU" dirty="0" smtClean="0"/>
              <a:t> (</a:t>
            </a:r>
            <a:r>
              <a:rPr lang="ar-SA" dirty="0" smtClean="0"/>
              <a:t>رشيد</a:t>
            </a:r>
            <a:r>
              <a:rPr lang="en-AU" dirty="0" smtClean="0"/>
              <a:t>)</a:t>
            </a:r>
          </a:p>
          <a:p>
            <a:pPr lvl="1"/>
            <a:endParaRPr lang="en-AU" dirty="0" smtClean="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Selling to a Child</a:t>
            </a:r>
            <a:endParaRPr lang="en-US" b="1" dirty="0"/>
          </a:p>
        </p:txBody>
      </p:sp>
      <p:sp>
        <p:nvSpPr>
          <p:cNvPr id="3" name="Content Placeholder 2"/>
          <p:cNvSpPr>
            <a:spLocks noGrp="1"/>
          </p:cNvSpPr>
          <p:nvPr>
            <p:ph idx="1"/>
          </p:nvPr>
        </p:nvSpPr>
        <p:spPr/>
        <p:txBody>
          <a:bodyPr>
            <a:normAutofit fontScale="92500" lnSpcReduction="20000"/>
          </a:bodyPr>
          <a:lstStyle/>
          <a:p>
            <a:r>
              <a:rPr lang="en-AU" b="1" dirty="0" smtClean="0"/>
              <a:t>1) It must be done with guardian’s permission:</a:t>
            </a:r>
            <a:endParaRPr lang="en-US" b="1" dirty="0" smtClean="0"/>
          </a:p>
          <a:p>
            <a:pPr lvl="1"/>
            <a:r>
              <a:rPr lang="en-US" dirty="0" smtClean="0"/>
              <a:t>Ibn </a:t>
            </a:r>
            <a:r>
              <a:rPr lang="en-US" dirty="0" err="1" smtClean="0"/>
              <a:t>Qudaamah</a:t>
            </a:r>
            <a:r>
              <a:rPr lang="en-US" dirty="0" smtClean="0"/>
              <a:t> said in </a:t>
            </a:r>
            <a:r>
              <a:rPr lang="en-US" i="1" dirty="0" smtClean="0"/>
              <a:t>al-</a:t>
            </a:r>
            <a:r>
              <a:rPr lang="en-US" i="1" dirty="0" err="1" smtClean="0"/>
              <a:t>Mughni</a:t>
            </a:r>
            <a:r>
              <a:rPr lang="en-US" dirty="0" smtClean="0"/>
              <a:t> (4/168): It is valid for a child who has reached the age of discernment to engage in transactions by buying and selling, if his guardian has given permission for that, according to one of the two reports. This is also the view of Abu </a:t>
            </a:r>
            <a:r>
              <a:rPr lang="en-US" dirty="0" err="1" smtClean="0"/>
              <a:t>Haneefah</a:t>
            </a:r>
            <a:r>
              <a:rPr lang="en-US" dirty="0" smtClean="0"/>
              <a:t>. </a:t>
            </a:r>
          </a:p>
          <a:p>
            <a:endParaRPr lang="en-AU" dirty="0" smtClean="0"/>
          </a:p>
          <a:p>
            <a:r>
              <a:rPr lang="en-AU" b="1" dirty="0" smtClean="0"/>
              <a:t>2) It is something small:</a:t>
            </a:r>
          </a:p>
          <a:p>
            <a:pPr lvl="1"/>
            <a:r>
              <a:rPr lang="en-US" dirty="0" smtClean="0"/>
              <a:t>It says in </a:t>
            </a:r>
            <a:r>
              <a:rPr lang="en-US" i="1" dirty="0" err="1" smtClean="0"/>
              <a:t>Mataalib</a:t>
            </a:r>
            <a:r>
              <a:rPr lang="en-US" i="1" dirty="0" smtClean="0"/>
              <a:t> </a:t>
            </a:r>
            <a:r>
              <a:rPr lang="en-US" i="1" dirty="0" err="1" smtClean="0"/>
              <a:t>Ooli</a:t>
            </a:r>
            <a:r>
              <a:rPr lang="en-US" i="1" dirty="0" smtClean="0"/>
              <a:t> al-</a:t>
            </a:r>
            <a:r>
              <a:rPr lang="en-US" i="1" dirty="0" err="1" smtClean="0"/>
              <a:t>Nuha</a:t>
            </a:r>
            <a:r>
              <a:rPr lang="en-US" dirty="0" smtClean="0"/>
              <a:t> (3/10): “Except for something small, such as a small loaf of bread, a bunch of herbs or a piece of candy and so 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274638"/>
            <a:ext cx="9001188" cy="1143000"/>
          </a:xfrm>
        </p:spPr>
        <p:txBody>
          <a:bodyPr>
            <a:noAutofit/>
          </a:bodyPr>
          <a:lstStyle/>
          <a:p>
            <a:r>
              <a:rPr lang="en-AU" sz="4000" b="1" dirty="0" smtClean="0"/>
              <a:t>Conditions Concerning the Buyer and Seller</a:t>
            </a:r>
            <a:r>
              <a:rPr lang="ar-SA" sz="4000" b="1" dirty="0" smtClean="0"/>
              <a:t> </a:t>
            </a:r>
            <a:r>
              <a:rPr lang="en-US" sz="4000" b="1" dirty="0" smtClean="0"/>
              <a:t> (2)</a:t>
            </a:r>
            <a:endParaRPr lang="en-US" sz="4000" b="1" dirty="0"/>
          </a:p>
        </p:txBody>
      </p:sp>
      <p:sp>
        <p:nvSpPr>
          <p:cNvPr id="3" name="Content Placeholder 2"/>
          <p:cNvSpPr>
            <a:spLocks noGrp="1"/>
          </p:cNvSpPr>
          <p:nvPr>
            <p:ph idx="1"/>
          </p:nvPr>
        </p:nvSpPr>
        <p:spPr/>
        <p:txBody>
          <a:bodyPr>
            <a:normAutofit fontScale="77500" lnSpcReduction="20000"/>
          </a:bodyPr>
          <a:lstStyle/>
          <a:p>
            <a:r>
              <a:rPr lang="en-AU" dirty="0" smtClean="0"/>
              <a:t>That there be no compulsion within the transaction, the proof for this is:</a:t>
            </a:r>
          </a:p>
          <a:p>
            <a:r>
              <a:rPr lang="en-AU" dirty="0" smtClean="0"/>
              <a:t>Allah said:</a:t>
            </a:r>
          </a:p>
          <a:p>
            <a:pPr lvl="1"/>
            <a:r>
              <a:rPr lang="ar-SA" b="1" dirty="0" smtClean="0"/>
              <a:t>يَا أَيُّهَا الَّذِينَ آمَنُوا لَا تَأْكُلُوا أَمْوَالَكُمْ بَيْنَكُمْ بِالْبَاطِلِ إِلَّا أَنْ تَكُونَ تِجَارَةً عَنْ تَرَاضٍ مِنْكُمْ</a:t>
            </a:r>
            <a:endParaRPr lang="en-US" b="1" dirty="0" smtClean="0"/>
          </a:p>
          <a:p>
            <a:pPr lvl="1"/>
            <a:r>
              <a:rPr lang="en-AU" dirty="0" smtClean="0"/>
              <a:t>“O you who believe! Do not wrongfully devour each others’ wealth except if it be a trade by mutual consent.” [An-</a:t>
            </a:r>
            <a:r>
              <a:rPr lang="en-AU" dirty="0" err="1" smtClean="0"/>
              <a:t>Nisaa</a:t>
            </a:r>
            <a:r>
              <a:rPr lang="en-AU" dirty="0" smtClean="0"/>
              <a:t> 4:29]</a:t>
            </a:r>
          </a:p>
          <a:p>
            <a:endParaRPr lang="en-AU" dirty="0" smtClean="0"/>
          </a:p>
          <a:p>
            <a:r>
              <a:rPr lang="en-AU" dirty="0" smtClean="0"/>
              <a:t>The Prophet (peace be upon him) said:</a:t>
            </a:r>
          </a:p>
          <a:p>
            <a:pPr lvl="1"/>
            <a:r>
              <a:rPr lang="ar-SA" b="1" dirty="0" smtClean="0"/>
              <a:t>((إنما البيع عن التراضي))</a:t>
            </a:r>
          </a:p>
          <a:p>
            <a:pPr lvl="1"/>
            <a:r>
              <a:rPr lang="en-US" dirty="0" smtClean="0"/>
              <a:t>“Indeed, sale can only be through consent.” [Ibn </a:t>
            </a:r>
            <a:r>
              <a:rPr lang="en-US" dirty="0" err="1" smtClean="0"/>
              <a:t>Majah</a:t>
            </a:r>
            <a:r>
              <a:rPr lang="en-US" dirty="0" smtClean="0"/>
              <a:t> 1/13, authenticated by Al-</a:t>
            </a:r>
            <a:r>
              <a:rPr lang="en-US" dirty="0" err="1" smtClean="0"/>
              <a:t>Albaani</a:t>
            </a:r>
            <a:r>
              <a:rPr lang="en-US" dirty="0" smtClean="0"/>
              <a:t> in </a:t>
            </a:r>
            <a:r>
              <a:rPr lang="en-US" i="1" dirty="0" err="1" smtClean="0"/>
              <a:t>Sahih</a:t>
            </a:r>
            <a:r>
              <a:rPr lang="en-US" i="1" dirty="0" smtClean="0"/>
              <a:t> </a:t>
            </a:r>
            <a:r>
              <a:rPr lang="en-US" i="1" dirty="0" err="1" smtClean="0"/>
              <a:t>Sunan</a:t>
            </a:r>
            <a:r>
              <a:rPr lang="en-US" i="1" dirty="0" smtClean="0"/>
              <a:t> Ibn </a:t>
            </a:r>
            <a:r>
              <a:rPr lang="en-US" i="1" dirty="0" err="1" smtClean="0"/>
              <a:t>Majah</a:t>
            </a:r>
            <a:r>
              <a:rPr lang="en-US" dirty="0" smtClean="0"/>
              <a:t>]</a:t>
            </a:r>
            <a:endParaRPr lang="en-AU" dirty="0" smtClean="0"/>
          </a:p>
          <a:p>
            <a:pPr lvl="1"/>
            <a:endParaRPr lang="en-AU" b="1" dirty="0" smtClean="0"/>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Invalid Conditions (3)</a:t>
            </a:r>
            <a:endParaRPr lang="en-US" dirty="0"/>
          </a:p>
        </p:txBody>
      </p:sp>
      <p:sp>
        <p:nvSpPr>
          <p:cNvPr id="3" name="Content Placeholder 2"/>
          <p:cNvSpPr>
            <a:spLocks noGrp="1"/>
          </p:cNvSpPr>
          <p:nvPr>
            <p:ph idx="1"/>
          </p:nvPr>
        </p:nvSpPr>
        <p:spPr/>
        <p:txBody>
          <a:bodyPr/>
          <a:lstStyle/>
          <a:p>
            <a:r>
              <a:rPr lang="en-US" dirty="0" smtClean="0"/>
              <a:t>3) </a:t>
            </a:r>
            <a:r>
              <a:rPr lang="en-US" dirty="0" err="1" smtClean="0"/>
              <a:t>Bai</a:t>
            </a:r>
            <a:r>
              <a:rPr lang="en-US" dirty="0" smtClean="0"/>
              <a:t>’ </a:t>
            </a:r>
            <a:r>
              <a:rPr lang="en-US" dirty="0" err="1" smtClean="0"/>
              <a:t>Mu’allaq</a:t>
            </a:r>
            <a:r>
              <a:rPr lang="en-US" dirty="0" smtClean="0"/>
              <a:t>: Conditions that are reliant on something which may or may not happen.</a:t>
            </a:r>
          </a:p>
          <a:p>
            <a:pPr lvl="1"/>
            <a:r>
              <a:rPr lang="en-US" dirty="0" smtClean="0"/>
              <a:t>i.e. Someone saying: ‘If my father agrees, I will sell.”</a:t>
            </a:r>
          </a:p>
          <a:p>
            <a:pPr lvl="1"/>
            <a:r>
              <a:rPr lang="en-US" dirty="0" err="1" smtClean="0"/>
              <a:t>Hanbalis</a:t>
            </a:r>
            <a:r>
              <a:rPr lang="en-US" dirty="0" smtClean="0"/>
              <a:t>: This is an incorrect condition.</a:t>
            </a:r>
          </a:p>
          <a:p>
            <a:pPr lvl="1"/>
            <a:r>
              <a:rPr lang="en-US" dirty="0" err="1" smtClean="0"/>
              <a:t>Malikis</a:t>
            </a:r>
            <a:r>
              <a:rPr lang="en-US" dirty="0" smtClean="0"/>
              <a:t>: This is a valid condition.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Status of Sales in Islam</a:t>
            </a:r>
            <a:endParaRPr lang="en-US" b="1" dirty="0"/>
          </a:p>
        </p:txBody>
      </p:sp>
      <p:sp>
        <p:nvSpPr>
          <p:cNvPr id="3" name="Content Placeholder 2"/>
          <p:cNvSpPr>
            <a:spLocks noGrp="1"/>
          </p:cNvSpPr>
          <p:nvPr>
            <p:ph idx="1"/>
          </p:nvPr>
        </p:nvSpPr>
        <p:spPr>
          <a:xfrm>
            <a:off x="285720" y="1285860"/>
            <a:ext cx="8643998" cy="5214974"/>
          </a:xfrm>
        </p:spPr>
        <p:txBody>
          <a:bodyPr>
            <a:normAutofit fontScale="92500" lnSpcReduction="20000"/>
          </a:bodyPr>
          <a:lstStyle/>
          <a:p>
            <a:r>
              <a:rPr lang="en-AU" b="1" dirty="0" smtClean="0"/>
              <a:t>The Qur’an:</a:t>
            </a:r>
          </a:p>
          <a:p>
            <a:pPr lvl="1"/>
            <a:r>
              <a:rPr lang="en-AU" dirty="0" smtClean="0"/>
              <a:t>1) ((</a:t>
            </a:r>
            <a:r>
              <a:rPr lang="ar-SA" b="1" dirty="0" smtClean="0"/>
              <a:t>وَأَحَلَّ اللَّهُ الْبَيْعَ وَحَرَّمَ الرِّبَا</a:t>
            </a:r>
            <a:r>
              <a:rPr lang="en-AU" dirty="0" smtClean="0"/>
              <a:t>))</a:t>
            </a:r>
          </a:p>
          <a:p>
            <a:pPr lvl="1"/>
            <a:r>
              <a:rPr lang="en-AU" dirty="0" smtClean="0"/>
              <a:t>“And Allah has permitted sale and has forbidden interest…” [Al-</a:t>
            </a:r>
            <a:r>
              <a:rPr lang="en-AU" dirty="0" err="1" smtClean="0"/>
              <a:t>Baqarah</a:t>
            </a:r>
            <a:r>
              <a:rPr lang="en-AU" dirty="0" smtClean="0"/>
              <a:t> 2: 275]</a:t>
            </a:r>
          </a:p>
          <a:p>
            <a:endParaRPr lang="en-AU" dirty="0" smtClean="0"/>
          </a:p>
          <a:p>
            <a:pPr lvl="1"/>
            <a:r>
              <a:rPr lang="en-AU" dirty="0" smtClean="0"/>
              <a:t>2) ((</a:t>
            </a:r>
            <a:r>
              <a:rPr lang="ar-SA" b="1" dirty="0" smtClean="0"/>
              <a:t>لَيْسَ عَلَيْكُمْ جُنَاحٌ أَنْ تَبْتَغُوا فَضْلًا مِنْ رَبِّكُمْ</a:t>
            </a:r>
            <a:r>
              <a:rPr lang="en-AU" dirty="0" smtClean="0"/>
              <a:t>))</a:t>
            </a:r>
          </a:p>
          <a:p>
            <a:pPr lvl="1"/>
            <a:r>
              <a:rPr lang="en-AU" dirty="0" smtClean="0"/>
              <a:t>“There is no harm upon you to seek bounty from your Lord…” [Al-</a:t>
            </a:r>
            <a:r>
              <a:rPr lang="en-AU" dirty="0" err="1" smtClean="0"/>
              <a:t>Baqarah</a:t>
            </a:r>
            <a:r>
              <a:rPr lang="en-AU" dirty="0" smtClean="0"/>
              <a:t> 2: 198]</a:t>
            </a:r>
          </a:p>
          <a:p>
            <a:endParaRPr lang="en-AU" dirty="0" smtClean="0"/>
          </a:p>
          <a:p>
            <a:r>
              <a:rPr lang="en-AU" b="1" dirty="0" smtClean="0"/>
              <a:t>The </a:t>
            </a:r>
            <a:r>
              <a:rPr lang="en-AU" b="1" dirty="0" err="1" smtClean="0"/>
              <a:t>Sunnah</a:t>
            </a:r>
            <a:r>
              <a:rPr lang="en-AU" b="1" dirty="0" smtClean="0"/>
              <a:t>:</a:t>
            </a:r>
          </a:p>
          <a:p>
            <a:pPr lvl="1"/>
            <a:r>
              <a:rPr lang="en-AU" dirty="0" smtClean="0"/>
              <a:t>((</a:t>
            </a:r>
            <a:r>
              <a:rPr lang="ar-SA" b="1" dirty="0" err="1" smtClean="0"/>
              <a:t>البيعان</a:t>
            </a:r>
            <a:r>
              <a:rPr lang="ar-SA" b="1" dirty="0" smtClean="0"/>
              <a:t> بالخيار ما لم يتفرقا</a:t>
            </a:r>
            <a:r>
              <a:rPr lang="en-AU" dirty="0" smtClean="0"/>
              <a:t>))</a:t>
            </a:r>
            <a:endParaRPr lang="ar-SA" dirty="0" smtClean="0"/>
          </a:p>
          <a:p>
            <a:pPr lvl="1"/>
            <a:r>
              <a:rPr lang="en-US" dirty="0" smtClean="0"/>
              <a:t>“Two parties to a sale have option until they part.” [</a:t>
            </a:r>
            <a:r>
              <a:rPr lang="en-US" dirty="0" err="1" smtClean="0"/>
              <a:t>Bukhari</a:t>
            </a:r>
            <a:r>
              <a:rPr lang="en-US" dirty="0" smtClean="0"/>
              <a:t>]</a:t>
            </a:r>
            <a:endParaRPr lang="en-AU" dirty="0" smtClean="0"/>
          </a:p>
          <a:p>
            <a:endParaRPr lang="en-AU"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Status of Sales in Islam (Cont.)</a:t>
            </a:r>
            <a:endParaRPr lang="en-US" dirty="0"/>
          </a:p>
        </p:txBody>
      </p:sp>
      <p:sp>
        <p:nvSpPr>
          <p:cNvPr id="3" name="Content Placeholder 2"/>
          <p:cNvSpPr>
            <a:spLocks noGrp="1"/>
          </p:cNvSpPr>
          <p:nvPr>
            <p:ph idx="1"/>
          </p:nvPr>
        </p:nvSpPr>
        <p:spPr/>
        <p:txBody>
          <a:bodyPr/>
          <a:lstStyle/>
          <a:p>
            <a:r>
              <a:rPr lang="en-US" b="1" dirty="0" err="1" smtClean="0"/>
              <a:t>Ijma</a:t>
            </a:r>
            <a:r>
              <a:rPr lang="en-US" b="1" dirty="0" smtClean="0"/>
              <a:t>:</a:t>
            </a:r>
          </a:p>
          <a:p>
            <a:pPr lvl="1"/>
            <a:r>
              <a:rPr lang="en-US" b="1" dirty="0" smtClean="0"/>
              <a:t>Ibn </a:t>
            </a:r>
            <a:r>
              <a:rPr lang="en-US" b="1" dirty="0" err="1" smtClean="0"/>
              <a:t>Qudamah</a:t>
            </a:r>
            <a:r>
              <a:rPr lang="en-US" b="1" dirty="0" smtClean="0"/>
              <a:t> (</a:t>
            </a:r>
            <a:r>
              <a:rPr lang="ar-SA" b="1" dirty="0" smtClean="0"/>
              <a:t>يرحمه الله</a:t>
            </a:r>
            <a:r>
              <a:rPr lang="en-US" b="1" dirty="0" smtClean="0"/>
              <a:t>) said:</a:t>
            </a:r>
          </a:p>
          <a:p>
            <a:pPr lvl="1"/>
            <a:r>
              <a:rPr lang="en-US" dirty="0" smtClean="0"/>
              <a:t>“Muslims have unanimously agreed upon the </a:t>
            </a:r>
            <a:r>
              <a:rPr lang="en-US" dirty="0" err="1" smtClean="0"/>
              <a:t>permissibality</a:t>
            </a:r>
            <a:r>
              <a:rPr lang="en-US" dirty="0" smtClean="0"/>
              <a:t> of sale in general…” [Al-</a:t>
            </a:r>
            <a:r>
              <a:rPr lang="en-US" dirty="0" err="1" smtClean="0"/>
              <a:t>Mughni</a:t>
            </a:r>
            <a:r>
              <a:rPr lang="en-US" dirty="0" smtClean="0"/>
              <a:t> 6/6]</a:t>
            </a:r>
            <a:endParaRPr lang="ar-S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Pillars of Sale in Islam</a:t>
            </a:r>
            <a:endParaRPr lang="en-US" b="1" dirty="0"/>
          </a:p>
        </p:txBody>
      </p:sp>
      <p:sp>
        <p:nvSpPr>
          <p:cNvPr id="3" name="Content Placeholder 2"/>
          <p:cNvSpPr>
            <a:spLocks noGrp="1"/>
          </p:cNvSpPr>
          <p:nvPr>
            <p:ph idx="1"/>
          </p:nvPr>
        </p:nvSpPr>
        <p:spPr/>
        <p:txBody>
          <a:bodyPr/>
          <a:lstStyle/>
          <a:p>
            <a:r>
              <a:rPr lang="en-US" b="1" dirty="0" smtClean="0"/>
              <a:t>Imam An-</a:t>
            </a:r>
            <a:r>
              <a:rPr lang="en-US" b="1" dirty="0" err="1" smtClean="0"/>
              <a:t>Nawawi</a:t>
            </a:r>
            <a:r>
              <a:rPr lang="en-US" b="1" dirty="0" smtClean="0"/>
              <a:t> (</a:t>
            </a:r>
            <a:r>
              <a:rPr lang="ar-SA" b="1" dirty="0" smtClean="0"/>
              <a:t>يرحمه الله</a:t>
            </a:r>
            <a:r>
              <a:rPr lang="en-US" b="1" dirty="0" smtClean="0"/>
              <a:t>) said in </a:t>
            </a:r>
            <a:r>
              <a:rPr lang="en-US" b="1" i="1" dirty="0" smtClean="0"/>
              <a:t>Al-</a:t>
            </a:r>
            <a:r>
              <a:rPr lang="en-US" b="1" i="1" dirty="0" err="1" smtClean="0"/>
              <a:t>Majmu</a:t>
            </a:r>
            <a:r>
              <a:rPr lang="en-US" b="1" i="1" dirty="0" smtClean="0"/>
              <a:t>’ </a:t>
            </a:r>
            <a:r>
              <a:rPr lang="en-US" b="1" i="1" dirty="0" err="1" smtClean="0"/>
              <a:t>Sharh</a:t>
            </a:r>
            <a:r>
              <a:rPr lang="en-US" b="1" i="1" dirty="0" smtClean="0"/>
              <a:t> Al-</a:t>
            </a:r>
            <a:r>
              <a:rPr lang="en-US" b="1" i="1" dirty="0" err="1" smtClean="0"/>
              <a:t>Mahzab</a:t>
            </a:r>
            <a:r>
              <a:rPr lang="en-US" b="1" dirty="0" smtClean="0"/>
              <a:t>, 149/9 that the pillars of sale transaction are:</a:t>
            </a:r>
          </a:p>
          <a:p>
            <a:pPr lvl="1"/>
            <a:r>
              <a:rPr lang="en-US" dirty="0" smtClean="0"/>
              <a:t>The two parties (</a:t>
            </a:r>
            <a:r>
              <a:rPr lang="ar-SA" dirty="0" smtClean="0"/>
              <a:t>العاقدان</a:t>
            </a:r>
            <a:r>
              <a:rPr lang="en-US" dirty="0" smtClean="0"/>
              <a:t>)</a:t>
            </a:r>
            <a:endParaRPr lang="ar-SA" dirty="0" smtClean="0"/>
          </a:p>
          <a:p>
            <a:pPr lvl="1"/>
            <a:r>
              <a:rPr lang="en-US" dirty="0" smtClean="0"/>
              <a:t>The agreement (</a:t>
            </a:r>
            <a:r>
              <a:rPr lang="ar-SA" dirty="0" smtClean="0"/>
              <a:t>الصيغة</a:t>
            </a:r>
            <a:r>
              <a:rPr lang="en-US" dirty="0" smtClean="0"/>
              <a:t>)</a:t>
            </a:r>
          </a:p>
          <a:p>
            <a:pPr lvl="1"/>
            <a:r>
              <a:rPr lang="en-US" dirty="0" smtClean="0"/>
              <a:t>The subject (</a:t>
            </a:r>
            <a:r>
              <a:rPr lang="ar-SA" dirty="0" smtClean="0"/>
              <a:t>معقود عليه</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0888"/>
            <a:ext cx="7772400" cy="1470025"/>
          </a:xfrm>
        </p:spPr>
        <p:txBody>
          <a:bodyPr>
            <a:normAutofit/>
          </a:bodyPr>
          <a:lstStyle/>
          <a:p>
            <a:r>
              <a:rPr lang="en-AU" sz="7200" b="1" dirty="0" smtClean="0"/>
              <a:t>Conditions of a Sale</a:t>
            </a:r>
            <a:endParaRPr lang="en-US" sz="7200" b="1" dirty="0"/>
          </a:p>
        </p:txBody>
      </p:sp>
    </p:spTree>
    <p:extLst>
      <p:ext uri="{BB962C8B-B14F-4D97-AF65-F5344CB8AC3E}">
        <p14:creationId xmlns:p14="http://schemas.microsoft.com/office/powerpoint/2010/main" val="363832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of a Sale</a:t>
            </a:r>
            <a:endParaRPr lang="en-US" b="1" dirty="0"/>
          </a:p>
        </p:txBody>
      </p:sp>
      <p:sp>
        <p:nvSpPr>
          <p:cNvPr id="3" name="Content Placeholder 2"/>
          <p:cNvSpPr>
            <a:spLocks noGrp="1"/>
          </p:cNvSpPr>
          <p:nvPr>
            <p:ph idx="1"/>
          </p:nvPr>
        </p:nvSpPr>
        <p:spPr/>
        <p:txBody>
          <a:bodyPr/>
          <a:lstStyle/>
          <a:p>
            <a:r>
              <a:rPr lang="en-US" b="1" dirty="0" smtClean="0"/>
              <a:t>There are 2 types of conditions which must be considered:</a:t>
            </a:r>
          </a:p>
          <a:p>
            <a:pPr lvl="1"/>
            <a:r>
              <a:rPr lang="en-US" dirty="0" smtClean="0"/>
              <a:t>1) Conditions concerning the item</a:t>
            </a:r>
            <a:endParaRPr lang="ar-SA" dirty="0" smtClean="0"/>
          </a:p>
          <a:p>
            <a:pPr lvl="1"/>
            <a:r>
              <a:rPr lang="ar-SA" dirty="0" smtClean="0"/>
              <a:t>(الشروط المعتبرة في المعقود عليه)</a:t>
            </a:r>
            <a:endParaRPr lang="en-US" dirty="0" smtClean="0"/>
          </a:p>
          <a:p>
            <a:pPr lvl="1"/>
            <a:endParaRPr lang="ar-SA" dirty="0" smtClean="0"/>
          </a:p>
          <a:p>
            <a:pPr lvl="1"/>
            <a:r>
              <a:rPr lang="en-US" dirty="0" smtClean="0"/>
              <a:t>2) Conditions concerning the buyer and seller</a:t>
            </a:r>
            <a:endParaRPr lang="ar-SA" dirty="0" smtClean="0"/>
          </a:p>
          <a:p>
            <a:pPr lvl="1"/>
            <a:r>
              <a:rPr lang="ar-SA" dirty="0" smtClean="0"/>
              <a:t>(الشروط المعتبرة في </a:t>
            </a:r>
            <a:r>
              <a:rPr lang="ar-SA" dirty="0" err="1" smtClean="0"/>
              <a:t>المتعقدان</a:t>
            </a:r>
            <a:r>
              <a:rPr lang="ar-SA" dirty="0" smtClean="0"/>
              <a:t>)</a:t>
            </a:r>
            <a:endParaRPr lang="en-US" dirty="0" smtClean="0"/>
          </a:p>
          <a:p>
            <a:pPr lvl="1"/>
            <a:endParaRPr lang="ar-SA" dirty="0" smtClean="0"/>
          </a:p>
          <a:p>
            <a:pPr lvl="1"/>
            <a:endParaRPr lang="en-US" dirty="0" smtClean="0"/>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concerning the item (1)</a:t>
            </a:r>
            <a:endParaRPr lang="en-US" b="1" dirty="0"/>
          </a:p>
        </p:txBody>
      </p:sp>
      <p:sp>
        <p:nvSpPr>
          <p:cNvPr id="3" name="Content Placeholder 2"/>
          <p:cNvSpPr>
            <a:spLocks noGrp="1"/>
          </p:cNvSpPr>
          <p:nvPr>
            <p:ph idx="1"/>
          </p:nvPr>
        </p:nvSpPr>
        <p:spPr>
          <a:xfrm>
            <a:off x="214282" y="1600200"/>
            <a:ext cx="8715436" cy="4829196"/>
          </a:xfrm>
        </p:spPr>
        <p:txBody>
          <a:bodyPr>
            <a:normAutofit fontScale="92500"/>
          </a:bodyPr>
          <a:lstStyle/>
          <a:p>
            <a:r>
              <a:rPr lang="en-US" b="1" dirty="0" smtClean="0"/>
              <a:t>The item must exist at the time of transaction:</a:t>
            </a:r>
          </a:p>
          <a:p>
            <a:pPr lvl="1"/>
            <a:r>
              <a:rPr lang="en-US" sz="2300" b="1" dirty="0" smtClean="0"/>
              <a:t>1) ((</a:t>
            </a:r>
            <a:r>
              <a:rPr lang="ar-SA" sz="2300" b="1" dirty="0" smtClean="0"/>
              <a:t>نهى رسول الله صلى عليه </a:t>
            </a:r>
            <a:r>
              <a:rPr lang="ar-SA" sz="2300" b="1" dirty="0" err="1" smtClean="0"/>
              <a:t>و</a:t>
            </a:r>
            <a:r>
              <a:rPr lang="ar-SA" sz="2300" b="1" dirty="0" smtClean="0"/>
              <a:t> سلم عن بيع المضامين </a:t>
            </a:r>
            <a:r>
              <a:rPr lang="ar-SA" sz="2300" b="1" dirty="0" err="1" smtClean="0"/>
              <a:t>و</a:t>
            </a:r>
            <a:r>
              <a:rPr lang="ar-SA" sz="2300" b="1" dirty="0" smtClean="0"/>
              <a:t> </a:t>
            </a:r>
            <a:r>
              <a:rPr lang="ar-SA" sz="2300" b="1" dirty="0" err="1" smtClean="0"/>
              <a:t>الملاقيح</a:t>
            </a:r>
            <a:r>
              <a:rPr lang="ar-SA" sz="2300" b="1" dirty="0" smtClean="0"/>
              <a:t> و حبل </a:t>
            </a:r>
            <a:r>
              <a:rPr lang="ar-SA" sz="2300" b="1" dirty="0" err="1" smtClean="0"/>
              <a:t>الحبلة</a:t>
            </a:r>
            <a:r>
              <a:rPr lang="en-US" sz="2300" b="1" dirty="0" smtClean="0"/>
              <a:t>))</a:t>
            </a:r>
            <a:endParaRPr lang="ar-SA" sz="2300" b="1" dirty="0" smtClean="0"/>
          </a:p>
          <a:p>
            <a:pPr lvl="1"/>
            <a:r>
              <a:rPr lang="en-US" dirty="0" smtClean="0"/>
              <a:t>The Prophet (peace be upon him) forbade the sale of what is in the wombs of female camels, the sale of the breeding qualities of camels and selling the </a:t>
            </a:r>
            <a:r>
              <a:rPr lang="en-US" dirty="0" err="1" smtClean="0"/>
              <a:t>offpsring</a:t>
            </a:r>
            <a:r>
              <a:rPr lang="en-US" dirty="0" smtClean="0"/>
              <a:t> of the offspring of a pregnant camel. </a:t>
            </a:r>
            <a:r>
              <a:rPr lang="en-US" sz="1900" dirty="0" smtClean="0"/>
              <a:t>[</a:t>
            </a:r>
            <a:r>
              <a:rPr lang="en-US" sz="1900" i="1" dirty="0" err="1" smtClean="0"/>
              <a:t>Sahih</a:t>
            </a:r>
            <a:r>
              <a:rPr lang="en-US" sz="1900" i="1" dirty="0" smtClean="0"/>
              <a:t> Al-Jami</a:t>
            </a:r>
            <a:r>
              <a:rPr lang="en-US" sz="1900" dirty="0" smtClean="0"/>
              <a:t>’ 6/62, authenticated by Al-</a:t>
            </a:r>
            <a:r>
              <a:rPr lang="en-US" sz="1900" dirty="0" err="1" smtClean="0"/>
              <a:t>Albaani</a:t>
            </a:r>
            <a:r>
              <a:rPr lang="en-US" sz="1900" dirty="0" smtClean="0"/>
              <a:t>]</a:t>
            </a:r>
            <a:endParaRPr lang="en-US" dirty="0" smtClean="0"/>
          </a:p>
          <a:p>
            <a:endParaRPr lang="en-AU" dirty="0" smtClean="0"/>
          </a:p>
          <a:p>
            <a:pPr lvl="1"/>
            <a:r>
              <a:rPr lang="en-AU" sz="2300" b="1" dirty="0" smtClean="0"/>
              <a:t>2) ((</a:t>
            </a:r>
            <a:r>
              <a:rPr lang="ar-SA" sz="2300" b="1" dirty="0" smtClean="0"/>
              <a:t>نهى رسول الله صلى الله عليه </a:t>
            </a:r>
            <a:r>
              <a:rPr lang="ar-SA" sz="2300" b="1" dirty="0" err="1" smtClean="0"/>
              <a:t>و</a:t>
            </a:r>
            <a:r>
              <a:rPr lang="ar-SA" sz="2300" b="1" dirty="0" smtClean="0"/>
              <a:t> سلم عن بيع الغرر</a:t>
            </a:r>
            <a:r>
              <a:rPr lang="en-AU" sz="2300" b="1" dirty="0" smtClean="0"/>
              <a:t>))</a:t>
            </a:r>
            <a:endParaRPr lang="ar-SA" sz="2300" b="1" dirty="0" smtClean="0"/>
          </a:p>
          <a:p>
            <a:pPr lvl="1"/>
            <a:r>
              <a:rPr lang="en-US" dirty="0" smtClean="0"/>
              <a:t>The Prophet (peace be upon him) forbade ‘</a:t>
            </a:r>
            <a:r>
              <a:rPr lang="en-US" dirty="0" err="1" smtClean="0"/>
              <a:t>Gharar</a:t>
            </a:r>
            <a:r>
              <a:rPr lang="en-US" dirty="0" smtClean="0"/>
              <a:t>’ sales.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concerning the item (2)</a:t>
            </a:r>
            <a:endParaRPr lang="en-US" b="1" dirty="0"/>
          </a:p>
        </p:txBody>
      </p:sp>
      <p:sp>
        <p:nvSpPr>
          <p:cNvPr id="3" name="Content Placeholder 2"/>
          <p:cNvSpPr>
            <a:spLocks noGrp="1"/>
          </p:cNvSpPr>
          <p:nvPr>
            <p:ph idx="1"/>
          </p:nvPr>
        </p:nvSpPr>
        <p:spPr>
          <a:xfrm>
            <a:off x="214282" y="1600200"/>
            <a:ext cx="8715436" cy="4829196"/>
          </a:xfrm>
        </p:spPr>
        <p:txBody>
          <a:bodyPr>
            <a:normAutofit fontScale="92500" lnSpcReduction="20000"/>
          </a:bodyPr>
          <a:lstStyle/>
          <a:p>
            <a:r>
              <a:rPr lang="en-US" b="1" dirty="0" smtClean="0"/>
              <a:t>The item must have value.</a:t>
            </a:r>
          </a:p>
          <a:p>
            <a:pPr lvl="1"/>
            <a:r>
              <a:rPr lang="en-US" dirty="0" smtClean="0"/>
              <a:t>That is, the item being traded must have benefit.</a:t>
            </a:r>
          </a:p>
          <a:p>
            <a:endParaRPr lang="en-US" dirty="0" smtClean="0"/>
          </a:p>
          <a:p>
            <a:r>
              <a:rPr lang="en-US" b="1" dirty="0" smtClean="0"/>
              <a:t>Based on this it is not permitted to sell:</a:t>
            </a:r>
          </a:p>
          <a:p>
            <a:pPr lvl="1"/>
            <a:r>
              <a:rPr lang="en-AU" dirty="0" smtClean="0"/>
              <a:t>Autographs</a:t>
            </a:r>
            <a:endParaRPr lang="en-US" dirty="0" smtClean="0"/>
          </a:p>
          <a:p>
            <a:pPr lvl="1"/>
            <a:r>
              <a:rPr lang="en-US" dirty="0" smtClean="0"/>
              <a:t>Blood</a:t>
            </a:r>
          </a:p>
          <a:p>
            <a:pPr lvl="1"/>
            <a:r>
              <a:rPr lang="en-US" dirty="0" smtClean="0"/>
              <a:t>Dirt</a:t>
            </a:r>
          </a:p>
          <a:p>
            <a:pPr lvl="1"/>
            <a:r>
              <a:rPr lang="en-US" dirty="0" smtClean="0"/>
              <a:t>Dead meat</a:t>
            </a:r>
            <a:endParaRPr lang="en-US" dirty="0"/>
          </a:p>
          <a:p>
            <a:endParaRPr lang="en-AU" dirty="0" smtClean="0"/>
          </a:p>
          <a:p>
            <a:r>
              <a:rPr lang="en-AU" dirty="0" smtClean="0"/>
              <a:t>Within this category, there are items over which there is a different of opinion.</a:t>
            </a:r>
          </a:p>
          <a:p>
            <a:endParaRPr lang="en-US"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1566</TotalTime>
  <Words>1494</Words>
  <Application>Microsoft Office PowerPoint</Application>
  <PresentationFormat>On-screen Show (4:3)</PresentationFormat>
  <Paragraphs>161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Forbidden Transactions</vt:lpstr>
      <vt:lpstr>Sales in Islam</vt:lpstr>
      <vt:lpstr>The Status of Sales in Islam</vt:lpstr>
      <vt:lpstr>The Status of Sales in Islam (Cont.)</vt:lpstr>
      <vt:lpstr>Pillars of Sale in Islam</vt:lpstr>
      <vt:lpstr>Conditions of a Sale</vt:lpstr>
      <vt:lpstr>Conditions of a Sale</vt:lpstr>
      <vt:lpstr>Conditions concerning the item (1)</vt:lpstr>
      <vt:lpstr>Conditions concerning the item (2)</vt:lpstr>
      <vt:lpstr>Selling Autographs (1)</vt:lpstr>
      <vt:lpstr>Selling Autographs (2)</vt:lpstr>
      <vt:lpstr>Selling Dogs (Difference of Opinion)</vt:lpstr>
      <vt:lpstr>Hunting Dogs</vt:lpstr>
      <vt:lpstr>The Sale of Hunting Dogs (Prohibition)</vt:lpstr>
      <vt:lpstr>What about guard dogs?</vt:lpstr>
      <vt:lpstr>Selling Mushafs (Difference of Opinion)</vt:lpstr>
      <vt:lpstr>Conditions concerning the item (3)</vt:lpstr>
      <vt:lpstr>Conditions concerning the item (4)</vt:lpstr>
      <vt:lpstr>Conditions concerning the item (5)</vt:lpstr>
      <vt:lpstr>Conditions concerning the item (6)</vt:lpstr>
      <vt:lpstr>Selling Alcohol to Non-Muslims</vt:lpstr>
      <vt:lpstr>Selling Pig Bones/Skin</vt:lpstr>
      <vt:lpstr>Dead Sea Products?</vt:lpstr>
      <vt:lpstr>Conditions Concerning the Buyer and Seller  (1)</vt:lpstr>
      <vt:lpstr>Selling to a Child</vt:lpstr>
      <vt:lpstr>Conditions Concerning the Buyer and Seller  (2)</vt:lpstr>
      <vt:lpstr>Invalid Conditions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Fiqh of Riba</dc:title>
  <dc:creator>jabbar</dc:creator>
  <cp:lastModifiedBy>Badri</cp:lastModifiedBy>
  <cp:revision>143</cp:revision>
  <dcterms:created xsi:type="dcterms:W3CDTF">2014-05-01T05:27:28Z</dcterms:created>
  <dcterms:modified xsi:type="dcterms:W3CDTF">2014-06-01T21:03:01Z</dcterms:modified>
</cp:coreProperties>
</file>